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4.xml" ContentType="application/vnd.openxmlformats-officedocument.theme+xml"/>
  <Override PartName="/ppt/slideLayouts/slideLayout136.xml" ContentType="application/vnd.openxmlformats-officedocument.presentationml.slideLayout+xml"/>
  <Override PartName="/ppt/theme/theme5.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7.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8.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9.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11.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2.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1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theme/theme14.xml" ContentType="application/vnd.openxmlformats-officedocument.theme+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F3E8BF1_ADF57677.xml" ContentType="application/vnd.ms-powerpoint.comments+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theme/themeOverride2.xml" ContentType="application/vnd.openxmlformats-officedocument.themeOverride+xml"/>
  <Override PartName="/ppt/notesSlides/notesSlide7.xml" ContentType="application/vnd.openxmlformats-officedocument.presentationml.notesSlide+xml"/>
  <Override PartName="/ppt/theme/themeOverride3.xml" ContentType="application/vnd.openxmlformats-officedocument.themeOverride+xml"/>
  <Override PartName="/ppt/notesSlides/notesSlide8.xml" ContentType="application/vnd.openxmlformats-officedocument.presentationml.notesSlide+xml"/>
  <Override PartName="/ppt/theme/themeOverride4.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5.xml" ContentType="application/vnd.openxmlformats-officedocument.themeOverride+xml"/>
  <Override PartName="/ppt/notesSlides/notesSlide11.xml" ContentType="application/vnd.openxmlformats-officedocument.presentationml.notesSlide+xml"/>
  <Override PartName="/ppt/theme/themeOverride6.xml" ContentType="application/vnd.openxmlformats-officedocument.themeOverride+xml"/>
  <Override PartName="/ppt/notesSlides/notesSlide12.xml" ContentType="application/vnd.openxmlformats-officedocument.presentationml.notesSlide+xml"/>
  <Override PartName="/ppt/theme/themeOverride7.xml" ContentType="application/vnd.openxmlformats-officedocument.themeOverride+xml"/>
  <Override PartName="/ppt/notesSlides/notesSlide13.xml" ContentType="application/vnd.openxmlformats-officedocument.presentationml.notesSlide+xml"/>
  <Override PartName="/ppt/theme/themeOverride8.xml" ContentType="application/vnd.openxmlformats-officedocument.themeOverride+xml"/>
  <Override PartName="/ppt/notesSlides/notesSlide14.xml" ContentType="application/vnd.openxmlformats-officedocument.presentationml.notesSlide+xml"/>
  <Override PartName="/ppt/theme/themeOverride9.xml" ContentType="application/vnd.openxmlformats-officedocument.themeOverride+xml"/>
  <Override PartName="/ppt/notesSlides/notesSlide15.xml" ContentType="application/vnd.openxmlformats-officedocument.presentationml.notesSlide+xml"/>
  <Override PartName="/ppt/theme/themeOverride10.xml" ContentType="application/vnd.openxmlformats-officedocument.themeOverride+xml"/>
  <Override PartName="/ppt/notesSlides/notesSlide16.xml" ContentType="application/vnd.openxmlformats-officedocument.presentationml.notesSlide+xml"/>
  <Override PartName="/ppt/theme/themeOverride11.xml" ContentType="application/vnd.openxmlformats-officedocument.themeOverride+xml"/>
  <Override PartName="/ppt/notesSlides/notesSlide17.xml" ContentType="application/vnd.openxmlformats-officedocument.presentationml.notesSlide+xml"/>
  <Override PartName="/ppt/theme/themeOverride12.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3.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7.xml" ContentType="application/vnd.openxmlformats-officedocument.themeOverride+xml"/>
  <Override PartName="/ppt/notesSlides/notesSlide29.xml" ContentType="application/vnd.openxmlformats-officedocument.presentationml.notesSlide+xml"/>
  <Override PartName="/ppt/theme/themeOverride18.xml" ContentType="application/vnd.openxmlformats-officedocument.themeOverride+xml"/>
  <Override PartName="/ppt/notesSlides/notesSlide30.xml" ContentType="application/vnd.openxmlformats-officedocument.presentationml.notesSlide+xml"/>
  <Override PartName="/ppt/comments/modernComment_7BBF54C9_ECFBB739.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9.xml" ContentType="application/vnd.openxmlformats-officedocument.themeOverride+xml"/>
  <Override PartName="/ppt/notesSlides/notesSlide34.xml" ContentType="application/vnd.openxmlformats-officedocument.presentationml.notesSlide+xml"/>
  <Override PartName="/ppt/theme/themeOverride20.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modernComment_7F3E8BF8_315E864D.xml" ContentType="application/vnd.ms-powerpoint.comments+xml"/>
  <Override PartName="/ppt/theme/themeOverride21.xml" ContentType="application/vnd.openxmlformats-officedocument.themeOverride+xml"/>
  <Override PartName="/ppt/notesSlides/notesSlide37.xml" ContentType="application/vnd.openxmlformats-officedocument.presentationml.notesSlide+xml"/>
  <Override PartName="/ppt/theme/themeOverride22.xml" ContentType="application/vnd.openxmlformats-officedocument.themeOverride+xml"/>
  <Override PartName="/ppt/notesSlides/notesSlide38.xml" ContentType="application/vnd.openxmlformats-officedocument.presentationml.notesSlide+xml"/>
  <Override PartName="/ppt/comments/modernComment_1209_E10378EB.xml" ContentType="application/vnd.ms-powerpoint.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23.xml" ContentType="application/vnd.openxmlformats-officedocument.themeOverride+xml"/>
  <Override PartName="/ppt/notesSlides/notesSlide41.xml" ContentType="application/vnd.openxmlformats-officedocument.presentationml.notesSlide+xml"/>
  <Override PartName="/ppt/theme/themeOverride24.xml" ContentType="application/vnd.openxmlformats-officedocument.themeOverride+xml"/>
  <Override PartName="/ppt/notesSlides/notesSlide42.xml" ContentType="application/vnd.openxmlformats-officedocument.presentationml.notesSlide+xml"/>
  <Override PartName="/ppt/theme/themeOverride25.xml" ContentType="application/vnd.openxmlformats-officedocument.themeOverride+xml"/>
  <Override PartName="/ppt/notesSlides/notesSlide43.xml" ContentType="application/vnd.openxmlformats-officedocument.presentationml.notesSlide+xml"/>
  <Override PartName="/ppt/theme/themeOverride26.xml" ContentType="application/vnd.openxmlformats-officedocument.themeOverride+xml"/>
  <Override PartName="/ppt/notesSlides/notesSlide44.xml" ContentType="application/vnd.openxmlformats-officedocument.presentationml.notesSlide+xml"/>
  <Override PartName="/ppt/theme/themeOverride27.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28.xml" ContentType="application/vnd.openxmlformats-officedocument.themeOverride+xml"/>
  <Override PartName="/ppt/notesSlides/notesSlide48.xml" ContentType="application/vnd.openxmlformats-officedocument.presentationml.notesSlide+xml"/>
  <Override PartName="/ppt/theme/themeOverride29.xml" ContentType="application/vnd.openxmlformats-officedocument.themeOverride+xml"/>
  <Override PartName="/ppt/notesSlides/notesSlide49.xml" ContentType="application/vnd.openxmlformats-officedocument.presentationml.notesSlide+xml"/>
  <Override PartName="/ppt/theme/themeOverride30.xml" ContentType="application/vnd.openxmlformats-officedocument.themeOverride+xml"/>
  <Override PartName="/ppt/notesSlides/notesSlide5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5565" r:id="rId4"/>
    <p:sldMasterId id="2147485609" r:id="rId5"/>
    <p:sldMasterId id="2147485642" r:id="rId6"/>
    <p:sldMasterId id="2147485684" r:id="rId7"/>
    <p:sldMasterId id="2147485709" r:id="rId8"/>
    <p:sldMasterId id="2147485711" r:id="rId9"/>
    <p:sldMasterId id="2147485744" r:id="rId10"/>
    <p:sldMasterId id="2147485777" r:id="rId11"/>
    <p:sldMasterId id="2147485817" r:id="rId12"/>
    <p:sldMasterId id="2147485860" r:id="rId13"/>
    <p:sldMasterId id="2147485907" r:id="rId14"/>
    <p:sldMasterId id="2147485942" r:id="rId15"/>
    <p:sldMasterId id="2147485952" r:id="rId16"/>
    <p:sldMasterId id="2147485984" r:id="rId17"/>
    <p:sldMasterId id="2147486785" r:id="rId18"/>
  </p:sldMasterIdLst>
  <p:notesMasterIdLst>
    <p:notesMasterId r:id="rId74"/>
  </p:notesMasterIdLst>
  <p:handoutMasterIdLst>
    <p:handoutMasterId r:id="rId75"/>
  </p:handoutMasterIdLst>
  <p:sldIdLst>
    <p:sldId id="2076137655" r:id="rId19"/>
    <p:sldId id="2134805489" r:id="rId20"/>
    <p:sldId id="2076137891" r:id="rId21"/>
    <p:sldId id="4485" r:id="rId22"/>
    <p:sldId id="270" r:id="rId23"/>
    <p:sldId id="2134805493" r:id="rId24"/>
    <p:sldId id="2134805484" r:id="rId25"/>
    <p:sldId id="2076136947" r:id="rId26"/>
    <p:sldId id="2134805490" r:id="rId27"/>
    <p:sldId id="2134805519" r:id="rId28"/>
    <p:sldId id="2134805486" r:id="rId29"/>
    <p:sldId id="2134805511" r:id="rId30"/>
    <p:sldId id="2134805518" r:id="rId31"/>
    <p:sldId id="2134805517" r:id="rId32"/>
    <p:sldId id="2134805516" r:id="rId33"/>
    <p:sldId id="2134805515" r:id="rId34"/>
    <p:sldId id="2134805514" r:id="rId35"/>
    <p:sldId id="2134805513" r:id="rId36"/>
    <p:sldId id="2134805512" r:id="rId37"/>
    <p:sldId id="2134805494" r:id="rId38"/>
    <p:sldId id="2076136648" r:id="rId39"/>
    <p:sldId id="2134805476" r:id="rId40"/>
    <p:sldId id="2134805520" r:id="rId41"/>
    <p:sldId id="2134805510" r:id="rId42"/>
    <p:sldId id="2134805478" r:id="rId43"/>
    <p:sldId id="2134805479" r:id="rId44"/>
    <p:sldId id="2134805480" r:id="rId45"/>
    <p:sldId id="2134805481" r:id="rId46"/>
    <p:sldId id="2134805527" r:id="rId47"/>
    <p:sldId id="2134805528" r:id="rId48"/>
    <p:sldId id="2134805529" r:id="rId49"/>
    <p:sldId id="2134805530" r:id="rId50"/>
    <p:sldId id="2134805531" r:id="rId51"/>
    <p:sldId id="2134805482" r:id="rId52"/>
    <p:sldId id="2076136649" r:id="rId53"/>
    <p:sldId id="2134805532" r:id="rId54"/>
    <p:sldId id="2134805533" r:id="rId55"/>
    <p:sldId id="2134805495" r:id="rId56"/>
    <p:sldId id="2134805491" r:id="rId57"/>
    <p:sldId id="2134805492" r:id="rId58"/>
    <p:sldId id="2134805496" r:id="rId59"/>
    <p:sldId id="4618" r:id="rId60"/>
    <p:sldId id="4617" r:id="rId61"/>
    <p:sldId id="262" r:id="rId62"/>
    <p:sldId id="2134805497" r:id="rId63"/>
    <p:sldId id="9930" r:id="rId64"/>
    <p:sldId id="4646" r:id="rId65"/>
    <p:sldId id="1856" r:id="rId66"/>
    <p:sldId id="4620" r:id="rId67"/>
    <p:sldId id="9777" r:id="rId68"/>
    <p:sldId id="9907" r:id="rId69"/>
    <p:sldId id="2134805523" r:id="rId70"/>
    <p:sldId id="2134805525" r:id="rId71"/>
    <p:sldId id="2134805522" r:id="rId72"/>
    <p:sldId id="2134805521" r:id="rId7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ldId id="2076137655"/>
            <p14:sldId id="2134805489"/>
            <p14:sldId id="2076137891"/>
            <p14:sldId id="4485"/>
            <p14:sldId id="270"/>
          </p14:sldIdLst>
        </p14:section>
        <p14:section name="Core content" id="{6AD8D079-F1FC-45E6-A2CF-6D8E951E75E8}">
          <p14:sldIdLst>
            <p14:sldId id="2134805493"/>
            <p14:sldId id="2134805484"/>
            <p14:sldId id="2076136947"/>
            <p14:sldId id="2134805490"/>
            <p14:sldId id="2134805519"/>
            <p14:sldId id="2134805486"/>
            <p14:sldId id="2134805511"/>
            <p14:sldId id="2134805518"/>
            <p14:sldId id="2134805517"/>
            <p14:sldId id="2134805516"/>
            <p14:sldId id="2134805515"/>
            <p14:sldId id="2134805514"/>
            <p14:sldId id="2134805513"/>
            <p14:sldId id="2134805512"/>
            <p14:sldId id="2134805494"/>
            <p14:sldId id="2076136648"/>
            <p14:sldId id="2134805476"/>
            <p14:sldId id="2134805520"/>
            <p14:sldId id="2134805510"/>
            <p14:sldId id="2134805478"/>
            <p14:sldId id="2134805479"/>
            <p14:sldId id="2134805480"/>
            <p14:sldId id="2134805481"/>
            <p14:sldId id="2134805527"/>
            <p14:sldId id="2134805528"/>
            <p14:sldId id="2134805529"/>
            <p14:sldId id="2134805530"/>
            <p14:sldId id="2134805531"/>
            <p14:sldId id="2134805482"/>
            <p14:sldId id="2076136649"/>
            <p14:sldId id="2134805532"/>
            <p14:sldId id="2134805533"/>
            <p14:sldId id="2134805495"/>
            <p14:sldId id="2134805491"/>
            <p14:sldId id="2134805492"/>
            <p14:sldId id="2134805496"/>
            <p14:sldId id="4618"/>
            <p14:sldId id="4617"/>
            <p14:sldId id="262"/>
            <p14:sldId id="2134805497"/>
            <p14:sldId id="9930"/>
            <p14:sldId id="4646"/>
            <p14:sldId id="1856"/>
            <p14:sldId id="4620"/>
            <p14:sldId id="9777"/>
            <p14:sldId id="9907"/>
            <p14:sldId id="2134805523"/>
            <p14:sldId id="2134805525"/>
            <p14:sldId id="2134805522"/>
            <p14:sldId id="213480552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BCEAD02-CC4A-65AF-3817-4C7896A2ADA9}" name="Alexis Slater" initials="AS" userId="S::aslater@microsoft.com::aecfb3b7-a136-4bf9-add6-9275128238e0" providerId="AD"/>
  <p188:author id="{B1B13206-C053-DE6D-4010-8D658BF8A1F9}" name="Evelyn Padrino" initials="EP" userId="Evelyn Padrino" providerId="None"/>
  <p188:author id="{7EC4DA09-A143-8FFA-254E-10C8880A7B10}" name="Saku Uchikawa" initials="SU" userId="Anonymous_Saku Uchikawa" providerId="None"/>
  <p188:author id="{B3D18764-E50E-DF36-9CE8-061B19BE6AF6}" name="Mary Feil-Jacobs" initials="MFJ" userId="Anonymous_Mary Feil-Jacobs" providerId="None"/>
  <p188:author id="{15339467-C458-27F7-34CE-EC05A2843A96}" name="Ziva Khaiat" initials="ZK" userId="S::zivak@microsoft.com::415b50a6-eb17-44e6-ade0-a0165e80e2eb" providerId="AD"/>
  <p188:author id="{C649C367-83CE-AEED-0086-8CFD4A7A96E2}" name="Inessa Baram-Blackwell (CELA)" initials="I(" userId="S::inbaramb@microsoft.com::b7068d7c-3a85-4e3d-8e6a-0c0227e3fed2" providerId="AD"/>
  <p188:author id="{9A6D2D76-3ABE-9F40-4146-DB7C4C5F8DB9}" name="Tony Korolis" initials="" userId="tonyk@microsoft.com" providerId="O365"/>
  <p188:author id="{9425678C-25BD-7596-99AC-53FCD0E9C7AE}" name="Tony Korolis" initials="TK" userId="S::tonyk@microsoft.com::e6d438e5-f0f6-48b2-b3fa-cafc07aba779" providerId="AD"/>
  <p188:author id="{1319D68D-4920-FC07-FAD5-076B7627F2BE}" name="Monica Lueder" initials="ML" userId="Anonymous_Monica Lueder" providerId="None"/>
  <p188:author id="{B6620696-00C4-3FF8-DBED-8B0338CE5087}" name="Ashley Asdourian" initials="AA" userId="S::ashleyk@microsoft.com::79ddb45b-4cd9-46fb-9bb3-ee984f26e60f" providerId="AD"/>
  <p188:author id="{4EFCACA9-4D6B-9FD2-8520-EA929DD6DFEF}" name="Julia White" initials="JW" userId="S::julwhite@microsoft.com::31095ba3-04fa-456a-9be8-51c346d1881a" providerId="AD"/>
  <p188:author id="{C252CCAD-38EF-2D79-CD51-0DD6F98ADD7A}" name="Debbi Lyons" initials="DL" userId="S::delyons@microsoft.com::c3a3b016-6879-4d85-9806-8876b5964f41" providerId="AD"/>
  <p188:author id="{91B855B2-2105-B2FB-E9A8-2DDE910D63E9}" name="Angela Powell" initials="AP" userId="Anonymous_Angela Powell" providerId="None"/>
  <p188:author id="{298DB7B5-4F87-BC20-ED55-41EE2EEDE3AE}" name="Ronel Vosloo" initials="RV" userId="S::ronelv@microsoft.com::aa55e1ff-0f5e-45eb-bf7e-bf1e84d97dc3" providerId="AD"/>
  <p188:author id="{0F72D5B9-6339-CA70-9909-349F7BED102B}" name="Adrienne Krefft" initials="AK" userId="S::adkrefft@microsoft.com::5324d489-71df-426f-9522-b8707af7c6b7" providerId="AD"/>
  <p188:author id="{B641B1D0-59C3-B3D1-9784-66C95FB53339}" name="Ananthanarayan Sundaram" initials="AS" userId="S::ansundar@microsoft.com::1385d3cc-7125-4d92-a949-66ca643f553a" providerId="AD"/>
  <p188:author id="{7207ECDE-E2F9-0FB0-94D5-A2CCB0ED0CAB}" name="David Ursino" initials="DU" userId="S::dursino@microsoft.com::2725113b-90aa-49f9-896a-9481c4d3a2c7" providerId="AD"/>
  <p188:author id="{6E143EE9-D096-755A-B964-A7BC91D45D12}" name="Kate Drefke" initials="KD" userId="S::kakuzel@microsoft.com::89bc484a-cdce-41ff-9839-3588ee80f1ff" providerId="AD"/>
  <p188:author id="{8DFAFBF2-BC46-BB40-2E5C-987EAACBBCC9}" name="Mary Lisa Newman" initials="MLN" userId="Mary Lisa Newman" providerId="None"/>
  <p188:author id="{D74BC5F9-5711-7E36-042F-C443A290CC06}" name="Sunaina" initials="S" userId="S::susalah@microsoft.com::46dbe8c9-c5ac-42b1-83cf-05514f116af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Julia White" initials="JW" lastIdx="1" clrIdx="7">
    <p:extLst>
      <p:ext uri="{19B8F6BF-5375-455C-9EA6-DF929625EA0E}">
        <p15:presenceInfo xmlns:p15="http://schemas.microsoft.com/office/powerpoint/2012/main" userId="S::julwhite@microsoft.com::31095ba3-04fa-456a-9be8-51c346d1881a" providerId="AD"/>
      </p:ext>
    </p:extLst>
  </p:cmAuthor>
  <p:cmAuthor id="1" name="Mary Feil-Jacobs" initials="MFJ" lastIdx="43" clrIdx="1"/>
  <p:cmAuthor id="8" name="Ananthanarayan Sundaram" initials="AS" lastIdx="3" clrIdx="8">
    <p:extLst>
      <p:ext uri="{19B8F6BF-5375-455C-9EA6-DF929625EA0E}">
        <p15:presenceInfo xmlns:p15="http://schemas.microsoft.com/office/powerpoint/2012/main" userId="S::ansundar@microsoft.com::1385d3cc-7125-4d92-a949-66ca643f553a" providerId="AD"/>
      </p:ext>
    </p:extLst>
  </p:cmAuthor>
  <p:cmAuthor id="2" name="Monica Lueder" initials="ML" lastIdx="22" clrIdx="2"/>
  <p:cmAuthor id="9" name="Debbi Lyons" initials="DL" lastIdx="1" clrIdx="9">
    <p:extLst>
      <p:ext uri="{19B8F6BF-5375-455C-9EA6-DF929625EA0E}">
        <p15:presenceInfo xmlns:p15="http://schemas.microsoft.com/office/powerpoint/2012/main" userId="S::delyons@microsoft.com::c3a3b016-6879-4d85-9806-8876b5964f41" providerId="AD"/>
      </p:ext>
    </p:extLst>
  </p:cmAuthor>
  <p:cmAuthor id="3" name="Mary Feil-Jacobs" initials="MF" lastIdx="22" clrIdx="3"/>
  <p:cmAuthor id="10" name="Evelyn Padrino" initials="EP" lastIdx="2" clrIdx="10">
    <p:extLst>
      <p:ext uri="{19B8F6BF-5375-455C-9EA6-DF929625EA0E}">
        <p15:presenceInfo xmlns:p15="http://schemas.microsoft.com/office/powerpoint/2012/main" userId="Evelyn Padrino" providerId="None"/>
      </p:ext>
    </p:extLst>
  </p:cmAuthor>
  <p:cmAuthor id="4" name="Angela Powell" initials="AP" lastIdx="9" clrIdx="4"/>
  <p:cmAuthor id="5" name="Mary Lisa Newman" initials="MLN" lastIdx="168" clrIdx="5">
    <p:extLst>
      <p:ext uri="{19B8F6BF-5375-455C-9EA6-DF929625EA0E}">
        <p15:presenceInfo xmlns:p15="http://schemas.microsoft.com/office/powerpoint/2012/main" userId="Mary Lisa Newman" providerId="None"/>
      </p:ext>
    </p:extLst>
  </p:cmAuthor>
  <p:cmAuthor id="6" name="Kate Drefke" initials="KD" lastIdx="2" clrIdx="6">
    <p:extLst>
      <p:ext uri="{19B8F6BF-5375-455C-9EA6-DF929625EA0E}">
        <p15:presenceInfo xmlns:p15="http://schemas.microsoft.com/office/powerpoint/2012/main" userId="S::kakuzel@microsoft.com::89bc484a-cdce-41ff-9839-3588ee80f1f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30E5D0"/>
    <a:srgbClr val="000000"/>
    <a:srgbClr val="EBEBEB"/>
    <a:srgbClr val="FFFFFF"/>
    <a:srgbClr val="3C3C41"/>
    <a:srgbClr val="1A1A1A"/>
    <a:srgbClr val="008272"/>
    <a:srgbClr val="008C72"/>
    <a:srgbClr val="35353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24D875-BFD5-4189-B925-97B35A683170}" v="1" dt="2021-05-18T10:23:05.4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11" autoAdjust="0"/>
    <p:restoredTop sz="60671" autoAdjust="0"/>
  </p:normalViewPr>
  <p:slideViewPr>
    <p:cSldViewPr snapToGrid="0">
      <p:cViewPr varScale="1">
        <p:scale>
          <a:sx n="62" d="100"/>
          <a:sy n="62" d="100"/>
        </p:scale>
        <p:origin x="308" y="28"/>
      </p:cViewPr>
      <p:guideLst/>
    </p:cSldViewPr>
  </p:slideViewPr>
  <p:notesTextViewPr>
    <p:cViewPr>
      <p:scale>
        <a:sx n="1" d="1"/>
        <a:sy n="1" d="1"/>
      </p:scale>
      <p:origin x="0" y="0"/>
    </p:cViewPr>
  </p:notesTextViewPr>
  <p:notesViewPr>
    <p:cSldViewPr snapToGrid="0">
      <p:cViewPr>
        <p:scale>
          <a:sx n="1" d="2"/>
          <a:sy n="1" d="2"/>
        </p:scale>
        <p:origin x="1380" y="8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43.xml"/><Relationship Id="rId82" Type="http://schemas.microsoft.com/office/2018/10/relationships/authors" Target="authors.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slide" Target="slides/slide54.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53.xml"/><Relationship Id="rId2" Type="http://schemas.openxmlformats.org/officeDocument/2006/relationships/customXml" Target="../customXml/item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s>
</file>

<file path=ppt/comments/modernComment_1209_E10378EB.xml><?xml version="1.0" encoding="utf-8"?>
<p188:cmLst xmlns:a="http://schemas.openxmlformats.org/drawingml/2006/main" xmlns:r="http://schemas.openxmlformats.org/officeDocument/2006/relationships" xmlns:p188="http://schemas.microsoft.com/office/powerpoint/2018/8/main">
  <p188:cm id="{06538F0D-23CA-4C0D-A2B5-8F1D0C010823}" authorId="{298DB7B5-4F87-BC20-ED55-41EE2EEDE3AE}" created="2020-12-04T06:32:20.570">
    <pc:sldMkLst xmlns:pc="http://schemas.microsoft.com/office/powerpoint/2013/main/command">
      <pc:docMk/>
      <pc:sldMk cId="3775101163" sldId="4617"/>
    </pc:sldMkLst>
    <p188:txBody>
      <a:bodyPr/>
      <a:lstStyle/>
      <a:p>
        <a:r>
          <a:rPr lang="en-AU"/>
          <a:t>In this section I would like to elaborate on Incident, change and problem management in the cloud</a:t>
        </a:r>
      </a:p>
    </p188:txBody>
  </p188:cm>
</p188:cmLst>
</file>

<file path=ppt/comments/modernComment_7BBF54C9_ECFBB739.xml><?xml version="1.0" encoding="utf-8"?>
<p188:cmLst xmlns:a="http://schemas.openxmlformats.org/drawingml/2006/main" xmlns:r="http://schemas.openxmlformats.org/officeDocument/2006/relationships" xmlns:p188="http://schemas.microsoft.com/office/powerpoint/2018/8/main">
  <p188:cm id="{BC2552F1-96E2-4282-A26D-4D010A8E4460}" authorId="{298DB7B5-4F87-BC20-ED55-41EE2EEDE3AE}" created="2020-12-04T06:31:28.430">
    <pc:sldMkLst xmlns:pc="http://schemas.microsoft.com/office/powerpoint/2013/main/command">
      <pc:docMk/>
      <pc:sldMk cId="3975919417" sldId="2076136649"/>
    </pc:sldMkLst>
    <p188:txBody>
      <a:bodyPr/>
      <a:lstStyle/>
      <a:p>
        <a:r>
          <a:rPr lang="en-AU"/>
          <a:t>need to add a slide after this to explain the processes that needs to be in place to facilitate interaction between teams - i.e. Provisioning of dev environments </a:t>
        </a:r>
      </a:p>
    </p188:txBody>
  </p188:cm>
</p188:cmLst>
</file>

<file path=ppt/comments/modernComment_7F3E8BF1_ADF57677.xml><?xml version="1.0" encoding="utf-8"?>
<p188:cmLst xmlns:a="http://schemas.openxmlformats.org/drawingml/2006/main" xmlns:r="http://schemas.openxmlformats.org/officeDocument/2006/relationships" xmlns:p188="http://schemas.microsoft.com/office/powerpoint/2018/8/main">
  <p188:cm id="{43CC95BA-9DD9-4CF4-9962-660FBF06EE4C}" authorId="{298DB7B5-4F87-BC20-ED55-41EE2EEDE3AE}" created="2020-12-04T06:29:06.681">
    <ac:deMkLst xmlns:ac="http://schemas.microsoft.com/office/drawing/2013/main/command">
      <pc:docMk xmlns:pc="http://schemas.microsoft.com/office/powerpoint/2013/main/command"/>
      <pc:sldMk xmlns:pc="http://schemas.microsoft.com/office/powerpoint/2013/main/command" cId="2918545015" sldId="2134805489"/>
      <ac:spMk id="3" creationId="{FE07E939-C598-46DB-8A47-5C7CD167F3DE}"/>
    </ac:deMkLst>
    <p188:txBody>
      <a:bodyPr/>
      <a:lstStyle/>
      <a:p>
        <a:r>
          <a:rPr lang="en-AU"/>
          <a:t>I will build the Agenda once we have all the content together</a:t>
        </a:r>
      </a:p>
    </p188:txBody>
  </p188:cm>
</p188:cmLst>
</file>

<file path=ppt/comments/modernComment_7F3E8BF8_315E864D.xml><?xml version="1.0" encoding="utf-8"?>
<p188:cmLst xmlns:a="http://schemas.openxmlformats.org/drawingml/2006/main" xmlns:r="http://schemas.openxmlformats.org/officeDocument/2006/relationships" xmlns:p188="http://schemas.microsoft.com/office/powerpoint/2018/8/main">
  <p188:cm id="{EBA4E401-CB56-47B6-958E-973A91090F8B}" authorId="{298DB7B5-4F87-BC20-ED55-41EE2EEDE3AE}" created="2020-12-04T06:58:15.114">
    <pc:sldMkLst xmlns:pc="http://schemas.microsoft.com/office/powerpoint/2013/main/command">
      <pc:docMk/>
      <pc:sldMk cId="828278349" sldId="2134805496"/>
    </pc:sldMkLst>
    <p188:replyLst>
      <p188:reply id="{E84C2595-8CD1-4F91-9978-AA3328A623AD}" authorId="{298DB7B5-4F87-BC20-ED55-41EE2EEDE3AE}" created="2020-12-04T07:18:40.620">
        <p188:txBody>
          <a:bodyPr/>
          <a:lstStyle/>
          <a:p>
            <a:r>
              <a:rPr lang="en-AU"/>
              <a:t>DEVOPS</a:t>
            </a:r>
          </a:p>
        </p188:txBody>
      </p188:reply>
    </p188:replyLst>
    <p188:txBody>
      <a:bodyPr/>
      <a:lstStyle/>
      <a:p>
        <a:r>
          <a:rPr lang="en-AU"/>
          <a:t>I would like to add a section on Modern Deployment and release management, keeping in mind that we only have 90 minutes</a:t>
        </a:r>
      </a:p>
    </p188:txBody>
  </p188:cm>
</p188:cmLst>
</file>

<file path=ppt/diagrams/_rels/data1.xml.rels><?xml version="1.0" encoding="UTF-8" standalone="yes"?>
<Relationships xmlns="http://schemas.openxmlformats.org/package/2006/relationships"><Relationship Id="rId2" Type="http://schemas.openxmlformats.org/officeDocument/2006/relationships/hyperlink" Target="https://docs.microsoft.com/en-us/azure/cloud-adoption-framework/organize/" TargetMode="External"/><Relationship Id="rId1" Type="http://schemas.openxmlformats.org/officeDocument/2006/relationships/hyperlink" Target="https://docs.microsoft.com/en-us/azure/cloud-adoption-framework/operating-model/compare#priorities-or-scope"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0DA5B7-38F3-4FD8-A9BB-D4B7AB3B0773}"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AU"/>
        </a:p>
      </dgm:t>
    </dgm:pt>
    <dgm:pt modelId="{CEF84505-DD0F-4A96-8D50-57105A21E539}">
      <dgm:prSet phldrT="[Text]" custT="1"/>
      <dgm:spPr>
        <a:solidFill>
          <a:schemeClr val="accent1">
            <a:lumMod val="75000"/>
          </a:schemeClr>
        </a:solidFill>
      </dgm:spPr>
      <dgm:t>
        <a:bodyPr/>
        <a:lstStyle/>
        <a:p>
          <a:r>
            <a:rPr lang="en-US" sz="1600" b="1" dirty="0">
              <a:latin typeface="+mj-lt"/>
            </a:rPr>
            <a:t>Organisational priorities and scope</a:t>
          </a:r>
        </a:p>
      </dgm:t>
      <dgm:extLst>
        <a:ext uri="{E40237B7-FDA0-4F09-8148-C483321AD2D9}">
          <dgm14:cNvPr xmlns:dgm14="http://schemas.microsoft.com/office/drawing/2010/diagram" id="0" name="">
            <a:hlinkClick xmlns:r="http://schemas.openxmlformats.org/officeDocument/2006/relationships" r:id="rId1"/>
          </dgm14:cNvPr>
        </a:ext>
      </dgm:extLst>
    </dgm:pt>
    <dgm:pt modelId="{923B280D-C209-476D-97B3-C756B2C961B4}" type="parTrans" cxnId="{C0426F45-46A7-45A6-A398-238F9FD5F223}">
      <dgm:prSet/>
      <dgm:spPr/>
      <dgm:t>
        <a:bodyPr/>
        <a:lstStyle/>
        <a:p>
          <a:endParaRPr lang="en-US" sz="2000" b="1">
            <a:latin typeface="+mj-lt"/>
          </a:endParaRPr>
        </a:p>
      </dgm:t>
    </dgm:pt>
    <dgm:pt modelId="{EB29AD8E-029D-4F0A-AC47-903ECCD2C788}" type="sibTrans" cxnId="{C0426F45-46A7-45A6-A398-238F9FD5F223}">
      <dgm:prSet/>
      <dgm:spPr/>
      <dgm:t>
        <a:bodyPr/>
        <a:lstStyle/>
        <a:p>
          <a:endParaRPr lang="en-US" sz="2000" b="1">
            <a:latin typeface="+mj-lt"/>
          </a:endParaRPr>
        </a:p>
      </dgm:t>
    </dgm:pt>
    <dgm:pt modelId="{D788DF76-C760-4350-BFF1-90AD3652C0F9}">
      <dgm:prSet phldrT="[Text]" custT="1"/>
      <dgm:spPr>
        <a:solidFill>
          <a:srgbClr val="0078D4">
            <a:lumMod val="75000"/>
          </a:srgbClr>
        </a:solidFill>
        <a:ln w="10795" cap="flat" cmpd="sng" algn="ctr">
          <a:solidFill>
            <a:srgbClr val="FFFFFF">
              <a:hueOff val="0"/>
              <a:satOff val="0"/>
              <a:lumOff val="0"/>
              <a:alphaOff val="0"/>
            </a:srgbClr>
          </a:solidFill>
          <a:prstDash val="solid"/>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b="1" kern="1200" dirty="0">
              <a:solidFill>
                <a:srgbClr val="FFFFFF"/>
              </a:solidFill>
              <a:latin typeface="Segoe UI Semibold"/>
              <a:ea typeface="+mn-ea"/>
              <a:cs typeface="+mn-cs"/>
            </a:rPr>
            <a:t>Organisational alignment</a:t>
          </a:r>
        </a:p>
      </dgm:t>
      <dgm:extLst>
        <a:ext uri="{E40237B7-FDA0-4F09-8148-C483321AD2D9}">
          <dgm14:cNvPr xmlns:dgm14="http://schemas.microsoft.com/office/drawing/2010/diagram" id="0" name="">
            <a:hlinkClick xmlns:r="http://schemas.openxmlformats.org/officeDocument/2006/relationships" r:id="rId2"/>
          </dgm14:cNvPr>
        </a:ext>
      </dgm:extLst>
    </dgm:pt>
    <dgm:pt modelId="{6A559502-6F52-4613-8659-5F66FC39FCCC}" type="parTrans" cxnId="{409F6812-2958-46D6-B87B-CCC9AEB076EF}">
      <dgm:prSet/>
      <dgm:spPr/>
      <dgm:t>
        <a:bodyPr/>
        <a:lstStyle/>
        <a:p>
          <a:endParaRPr lang="en-US" sz="2000" b="1">
            <a:latin typeface="+mj-lt"/>
          </a:endParaRPr>
        </a:p>
      </dgm:t>
    </dgm:pt>
    <dgm:pt modelId="{49E4C461-80C2-404A-BB04-1E85CD3B2BF4}" type="sibTrans" cxnId="{409F6812-2958-46D6-B87B-CCC9AEB076EF}">
      <dgm:prSet/>
      <dgm:spPr/>
      <dgm:t>
        <a:bodyPr/>
        <a:lstStyle/>
        <a:p>
          <a:endParaRPr lang="en-US" sz="2000" b="1">
            <a:latin typeface="+mj-lt"/>
          </a:endParaRPr>
        </a:p>
      </dgm:t>
    </dgm:pt>
    <dgm:pt modelId="{0447D7B6-CD13-47AF-8AD3-51CA4F2E2023}">
      <dgm:prSet phldrT="[Text]" custT="1"/>
      <dgm:spPr>
        <a:solidFill>
          <a:srgbClr val="0078D4">
            <a:lumMod val="75000"/>
          </a:srgbClr>
        </a:solidFill>
        <a:ln w="10795" cap="flat" cmpd="sng" algn="ctr">
          <a:solidFill>
            <a:srgbClr val="FFFFFF">
              <a:hueOff val="0"/>
              <a:satOff val="0"/>
              <a:lumOff val="0"/>
              <a:alphaOff val="0"/>
            </a:srgbClr>
          </a:solidFill>
          <a:prstDash val="solid"/>
        </a:ln>
        <a:effectLst/>
      </dgm:spPr>
      <dgm:t>
        <a:bodyPr spcFirstLastPara="0" vert="horz" wrap="square" lIns="60960" tIns="60960" rIns="60960" bIns="60960" numCol="1" spcCol="1270" anchor="ctr" anchorCtr="0"/>
        <a:lstStyle/>
        <a:p>
          <a:r>
            <a:rPr lang="en-US" sz="1600" b="1" kern="1200" dirty="0">
              <a:solidFill>
                <a:prstClr val="white"/>
              </a:solidFill>
              <a:latin typeface="+mj-lt"/>
              <a:cs typeface="Segoe UI Semibold" panose="020B0702040204020203" pitchFamily="34" charset="0"/>
            </a:rPr>
            <a:t>Team structures and skilling</a:t>
          </a:r>
          <a:endParaRPr lang="en-US" sz="1600" b="1" kern="1200" dirty="0">
            <a:latin typeface="+mj-lt"/>
          </a:endParaRPr>
        </a:p>
      </dgm:t>
    </dgm:pt>
    <dgm:pt modelId="{B3551795-8CB7-4D63-BD9A-31EB00E7EE36}" type="parTrans" cxnId="{5C283C3C-911F-4AE7-9A87-70620A521899}">
      <dgm:prSet/>
      <dgm:spPr/>
      <dgm:t>
        <a:bodyPr/>
        <a:lstStyle/>
        <a:p>
          <a:endParaRPr lang="en-US" sz="2000" b="1">
            <a:latin typeface="+mj-lt"/>
          </a:endParaRPr>
        </a:p>
      </dgm:t>
    </dgm:pt>
    <dgm:pt modelId="{51231FF7-27A1-4E91-B2B0-891B97792ADD}" type="sibTrans" cxnId="{5C283C3C-911F-4AE7-9A87-70620A521899}">
      <dgm:prSet/>
      <dgm:spPr/>
      <dgm:t>
        <a:bodyPr/>
        <a:lstStyle/>
        <a:p>
          <a:endParaRPr lang="en-US" sz="2000" b="1">
            <a:latin typeface="+mj-lt"/>
          </a:endParaRPr>
        </a:p>
      </dgm:t>
    </dgm:pt>
    <dgm:pt modelId="{A46F0E86-6FB5-404A-ACCD-BE915DDF7901}">
      <dgm:prSet phldrT="[Text]" custT="1"/>
      <dgm:spPr>
        <a:solidFill>
          <a:srgbClr val="0078D4">
            <a:lumMod val="75000"/>
          </a:srgbClr>
        </a:solidFill>
        <a:ln w="10795" cap="flat" cmpd="sng" algn="ctr">
          <a:solidFill>
            <a:srgbClr val="FFFFFF">
              <a:hueOff val="0"/>
              <a:satOff val="0"/>
              <a:lumOff val="0"/>
              <a:alphaOff val="0"/>
            </a:srgbClr>
          </a:solidFill>
          <a:prstDash val="solid"/>
        </a:ln>
        <a:effectLst/>
      </dgm:spPr>
      <dgm:t>
        <a:bodyPr spcFirstLastPara="0" vert="horz" wrap="square" lIns="60960" tIns="60960" rIns="60960" bIns="60960" numCol="1" spcCol="1270" anchor="ctr" anchorCtr="0"/>
        <a:lstStyle/>
        <a:p>
          <a:r>
            <a:rPr lang="en-US" sz="1600" b="1" kern="1200" dirty="0">
              <a:solidFill>
                <a:prstClr val="white"/>
              </a:solidFill>
              <a:latin typeface="+mj-lt"/>
              <a:cs typeface="Segoe UI Semibold" panose="020B0702040204020203" pitchFamily="34" charset="0"/>
            </a:rPr>
            <a:t>Transition People, process and </a:t>
          </a:r>
          <a:r>
            <a:rPr lang="en-US" sz="1600" b="1" kern="1200" dirty="0">
              <a:solidFill>
                <a:prstClr val="white"/>
              </a:solidFill>
              <a:latin typeface="Segoe UI Semibold"/>
              <a:ea typeface="+mn-ea"/>
              <a:cs typeface="Segoe UI Semibold" panose="020B0702040204020203" pitchFamily="34" charset="0"/>
            </a:rPr>
            <a:t>technology</a:t>
          </a:r>
          <a:r>
            <a:rPr lang="en-US" sz="1600" b="1" kern="1200" dirty="0">
              <a:solidFill>
                <a:prstClr val="white"/>
              </a:solidFill>
              <a:latin typeface="+mj-lt"/>
              <a:cs typeface="Segoe UI Semibold" panose="020B0702040204020203" pitchFamily="34" charset="0"/>
            </a:rPr>
            <a:t> to provide business outcomes</a:t>
          </a:r>
          <a:endParaRPr lang="en-US" sz="1600" b="1" kern="1200" dirty="0">
            <a:latin typeface="+mj-lt"/>
          </a:endParaRPr>
        </a:p>
      </dgm:t>
    </dgm:pt>
    <dgm:pt modelId="{866A2ABE-F94B-40D8-AD5A-8E4F3CD374A2}" type="parTrans" cxnId="{5395F330-6F6D-4B20-8688-BB74D40F3963}">
      <dgm:prSet/>
      <dgm:spPr/>
      <dgm:t>
        <a:bodyPr/>
        <a:lstStyle/>
        <a:p>
          <a:endParaRPr lang="en-US" sz="2000" b="1">
            <a:latin typeface="+mj-lt"/>
          </a:endParaRPr>
        </a:p>
      </dgm:t>
    </dgm:pt>
    <dgm:pt modelId="{F7C4CD6E-229B-4E38-B26E-6C16DDD8D398}" type="sibTrans" cxnId="{5395F330-6F6D-4B20-8688-BB74D40F3963}">
      <dgm:prSet/>
      <dgm:spPr/>
      <dgm:t>
        <a:bodyPr/>
        <a:lstStyle/>
        <a:p>
          <a:endParaRPr lang="en-US" sz="2000" b="1">
            <a:latin typeface="+mj-lt"/>
          </a:endParaRPr>
        </a:p>
      </dgm:t>
    </dgm:pt>
    <dgm:pt modelId="{8271AA3D-AB0A-4B21-A883-CBF0E8841A4B}" type="pres">
      <dgm:prSet presAssocID="{FA0DA5B7-38F3-4FD8-A9BB-D4B7AB3B0773}" presName="CompostProcess" presStyleCnt="0">
        <dgm:presLayoutVars>
          <dgm:dir/>
          <dgm:resizeHandles val="exact"/>
        </dgm:presLayoutVars>
      </dgm:prSet>
      <dgm:spPr/>
    </dgm:pt>
    <dgm:pt modelId="{65B1489C-4CC2-491C-8AF6-B43F856A95E6}" type="pres">
      <dgm:prSet presAssocID="{FA0DA5B7-38F3-4FD8-A9BB-D4B7AB3B0773}" presName="arrow" presStyleLbl="bgShp" presStyleIdx="0" presStyleCnt="1" custScaleX="117647" custLinFactNeighborX="5010" custLinFactNeighborY="10719"/>
      <dgm:spPr>
        <a:solidFill>
          <a:schemeClr val="tx1"/>
        </a:solidFill>
      </dgm:spPr>
    </dgm:pt>
    <dgm:pt modelId="{E7B7D962-BE58-4A49-B390-5A83EF4C2658}" type="pres">
      <dgm:prSet presAssocID="{FA0DA5B7-38F3-4FD8-A9BB-D4B7AB3B0773}" presName="linearProcess" presStyleCnt="0"/>
      <dgm:spPr/>
    </dgm:pt>
    <dgm:pt modelId="{F291EAB1-FE4B-493E-B02B-85554DD863A4}" type="pres">
      <dgm:prSet presAssocID="{CEF84505-DD0F-4A96-8D50-57105A21E539}" presName="textNode" presStyleLbl="node1" presStyleIdx="0" presStyleCnt="4" custScaleX="73605" custScaleY="74220">
        <dgm:presLayoutVars>
          <dgm:bulletEnabled val="1"/>
        </dgm:presLayoutVars>
      </dgm:prSet>
      <dgm:spPr/>
    </dgm:pt>
    <dgm:pt modelId="{D7D75604-7E94-45D2-8475-F512087388EF}" type="pres">
      <dgm:prSet presAssocID="{EB29AD8E-029D-4F0A-AC47-903ECCD2C788}" presName="sibTrans" presStyleCnt="0"/>
      <dgm:spPr/>
    </dgm:pt>
    <dgm:pt modelId="{B0FC50C0-A50C-44FE-BE1F-51F9439A79C9}" type="pres">
      <dgm:prSet presAssocID="{D788DF76-C760-4350-BFF1-90AD3652C0F9}" presName="textNode" presStyleLbl="node1" presStyleIdx="1" presStyleCnt="4" custScaleX="72309" custScaleY="68129">
        <dgm:presLayoutVars>
          <dgm:bulletEnabled val="1"/>
        </dgm:presLayoutVars>
      </dgm:prSet>
      <dgm:spPr>
        <a:xfrm>
          <a:off x="2222770" y="918845"/>
          <a:ext cx="2858128" cy="1225127"/>
        </a:xfrm>
        <a:prstGeom prst="roundRect">
          <a:avLst/>
        </a:prstGeom>
      </dgm:spPr>
    </dgm:pt>
    <dgm:pt modelId="{757EA5DB-7AD1-4E46-A838-B8DAEDC8E87B}" type="pres">
      <dgm:prSet presAssocID="{49E4C461-80C2-404A-BB04-1E85CD3B2BF4}" presName="sibTrans" presStyleCnt="0"/>
      <dgm:spPr/>
    </dgm:pt>
    <dgm:pt modelId="{4A0BE070-DE8C-408B-852F-F8186A371D10}" type="pres">
      <dgm:prSet presAssocID="{0447D7B6-CD13-47AF-8AD3-51CA4F2E2023}" presName="textNode" presStyleLbl="node1" presStyleIdx="2" presStyleCnt="4" custScaleX="67893" custScaleY="70437" custLinFactNeighborX="-35845" custLinFactNeighborY="1154">
        <dgm:presLayoutVars>
          <dgm:bulletEnabled val="1"/>
        </dgm:presLayoutVars>
      </dgm:prSet>
      <dgm:spPr>
        <a:xfrm>
          <a:off x="5477263" y="918845"/>
          <a:ext cx="4346671" cy="1225127"/>
        </a:xfrm>
        <a:prstGeom prst="roundRect">
          <a:avLst/>
        </a:prstGeom>
      </dgm:spPr>
    </dgm:pt>
    <dgm:pt modelId="{2EF0C7D9-D91D-4583-AC0F-552EBB64CD76}" type="pres">
      <dgm:prSet presAssocID="{51231FF7-27A1-4E91-B2B0-891B97792ADD}" presName="sibTrans" presStyleCnt="0"/>
      <dgm:spPr/>
    </dgm:pt>
    <dgm:pt modelId="{4FD4D926-EC5F-41E5-87FD-E4D17C324115}" type="pres">
      <dgm:prSet presAssocID="{A46F0E86-6FB5-404A-ACCD-BE915DDF7901}" presName="textNode" presStyleLbl="node1" presStyleIdx="3" presStyleCnt="4" custScaleX="102277" custScaleY="66756" custLinFactNeighborX="-61697" custLinFactNeighborY="-1588">
        <dgm:presLayoutVars>
          <dgm:bulletEnabled val="1"/>
        </dgm:presLayoutVars>
      </dgm:prSet>
      <dgm:spPr>
        <a:xfrm>
          <a:off x="10224819" y="899390"/>
          <a:ext cx="2163860" cy="1225127"/>
        </a:xfrm>
        <a:prstGeom prst="roundRect">
          <a:avLst/>
        </a:prstGeom>
      </dgm:spPr>
    </dgm:pt>
  </dgm:ptLst>
  <dgm:cxnLst>
    <dgm:cxn modelId="{409F6812-2958-46D6-B87B-CCC9AEB076EF}" srcId="{FA0DA5B7-38F3-4FD8-A9BB-D4B7AB3B0773}" destId="{D788DF76-C760-4350-BFF1-90AD3652C0F9}" srcOrd="1" destOrd="0" parTransId="{6A559502-6F52-4613-8659-5F66FC39FCCC}" sibTransId="{49E4C461-80C2-404A-BB04-1E85CD3B2BF4}"/>
    <dgm:cxn modelId="{5395F330-6F6D-4B20-8688-BB74D40F3963}" srcId="{FA0DA5B7-38F3-4FD8-A9BB-D4B7AB3B0773}" destId="{A46F0E86-6FB5-404A-ACCD-BE915DDF7901}" srcOrd="3" destOrd="0" parTransId="{866A2ABE-F94B-40D8-AD5A-8E4F3CD374A2}" sibTransId="{F7C4CD6E-229B-4E38-B26E-6C16DDD8D398}"/>
    <dgm:cxn modelId="{5C283C3C-911F-4AE7-9A87-70620A521899}" srcId="{FA0DA5B7-38F3-4FD8-A9BB-D4B7AB3B0773}" destId="{0447D7B6-CD13-47AF-8AD3-51CA4F2E2023}" srcOrd="2" destOrd="0" parTransId="{B3551795-8CB7-4D63-BD9A-31EB00E7EE36}" sibTransId="{51231FF7-27A1-4E91-B2B0-891B97792ADD}"/>
    <dgm:cxn modelId="{678CAC3D-3F1E-4DA4-BB39-E2577A17E6AB}" type="presOf" srcId="{0447D7B6-CD13-47AF-8AD3-51CA4F2E2023}" destId="{4A0BE070-DE8C-408B-852F-F8186A371D10}" srcOrd="0" destOrd="0" presId="urn:microsoft.com/office/officeart/2005/8/layout/hProcess9"/>
    <dgm:cxn modelId="{38E64043-D5C3-458A-A47C-14C8B832FE41}" type="presOf" srcId="{CEF84505-DD0F-4A96-8D50-57105A21E539}" destId="{F291EAB1-FE4B-493E-B02B-85554DD863A4}" srcOrd="0" destOrd="0" presId="urn:microsoft.com/office/officeart/2005/8/layout/hProcess9"/>
    <dgm:cxn modelId="{C0426F45-46A7-45A6-A398-238F9FD5F223}" srcId="{FA0DA5B7-38F3-4FD8-A9BB-D4B7AB3B0773}" destId="{CEF84505-DD0F-4A96-8D50-57105A21E539}" srcOrd="0" destOrd="0" parTransId="{923B280D-C209-476D-97B3-C756B2C961B4}" sibTransId="{EB29AD8E-029D-4F0A-AC47-903ECCD2C788}"/>
    <dgm:cxn modelId="{DE931657-FC25-4971-A63D-2F433C43A535}" type="presOf" srcId="{FA0DA5B7-38F3-4FD8-A9BB-D4B7AB3B0773}" destId="{8271AA3D-AB0A-4B21-A883-CBF0E8841A4B}" srcOrd="0" destOrd="0" presId="urn:microsoft.com/office/officeart/2005/8/layout/hProcess9"/>
    <dgm:cxn modelId="{45311459-412A-4946-92DF-E82B0A93C274}" type="presOf" srcId="{D788DF76-C760-4350-BFF1-90AD3652C0F9}" destId="{B0FC50C0-A50C-44FE-BE1F-51F9439A79C9}" srcOrd="0" destOrd="0" presId="urn:microsoft.com/office/officeart/2005/8/layout/hProcess9"/>
    <dgm:cxn modelId="{54436FA6-5036-4582-A8E0-169B43FA079D}" type="presOf" srcId="{A46F0E86-6FB5-404A-ACCD-BE915DDF7901}" destId="{4FD4D926-EC5F-41E5-87FD-E4D17C324115}" srcOrd="0" destOrd="0" presId="urn:microsoft.com/office/officeart/2005/8/layout/hProcess9"/>
    <dgm:cxn modelId="{69C3BDD8-5C4D-469F-95FA-C632E876675B}" type="presParOf" srcId="{8271AA3D-AB0A-4B21-A883-CBF0E8841A4B}" destId="{65B1489C-4CC2-491C-8AF6-B43F856A95E6}" srcOrd="0" destOrd="0" presId="urn:microsoft.com/office/officeart/2005/8/layout/hProcess9"/>
    <dgm:cxn modelId="{A28F4F7E-0778-4072-AB5F-B5110967591F}" type="presParOf" srcId="{8271AA3D-AB0A-4B21-A883-CBF0E8841A4B}" destId="{E7B7D962-BE58-4A49-B390-5A83EF4C2658}" srcOrd="1" destOrd="0" presId="urn:microsoft.com/office/officeart/2005/8/layout/hProcess9"/>
    <dgm:cxn modelId="{F568A3D9-95EA-4569-B9A1-4049FA397D33}" type="presParOf" srcId="{E7B7D962-BE58-4A49-B390-5A83EF4C2658}" destId="{F291EAB1-FE4B-493E-B02B-85554DD863A4}" srcOrd="0" destOrd="0" presId="urn:microsoft.com/office/officeart/2005/8/layout/hProcess9"/>
    <dgm:cxn modelId="{790343E5-C30C-4C7F-B242-6C7E42E306DD}" type="presParOf" srcId="{E7B7D962-BE58-4A49-B390-5A83EF4C2658}" destId="{D7D75604-7E94-45D2-8475-F512087388EF}" srcOrd="1" destOrd="0" presId="urn:microsoft.com/office/officeart/2005/8/layout/hProcess9"/>
    <dgm:cxn modelId="{56FAA782-97F6-453F-9BCA-253230E4CEE4}" type="presParOf" srcId="{E7B7D962-BE58-4A49-B390-5A83EF4C2658}" destId="{B0FC50C0-A50C-44FE-BE1F-51F9439A79C9}" srcOrd="2" destOrd="0" presId="urn:microsoft.com/office/officeart/2005/8/layout/hProcess9"/>
    <dgm:cxn modelId="{2094C13C-E6D4-4FBB-BBC9-8A3644FEC4A9}" type="presParOf" srcId="{E7B7D962-BE58-4A49-B390-5A83EF4C2658}" destId="{757EA5DB-7AD1-4E46-A838-B8DAEDC8E87B}" srcOrd="3" destOrd="0" presId="urn:microsoft.com/office/officeart/2005/8/layout/hProcess9"/>
    <dgm:cxn modelId="{645E3296-73F7-40AA-A0C3-20ABF7A00B62}" type="presParOf" srcId="{E7B7D962-BE58-4A49-B390-5A83EF4C2658}" destId="{4A0BE070-DE8C-408B-852F-F8186A371D10}" srcOrd="4" destOrd="0" presId="urn:microsoft.com/office/officeart/2005/8/layout/hProcess9"/>
    <dgm:cxn modelId="{A77BD329-403A-4623-A5CD-A90DE5B4014E}" type="presParOf" srcId="{E7B7D962-BE58-4A49-B390-5A83EF4C2658}" destId="{2EF0C7D9-D91D-4583-AC0F-552EBB64CD76}" srcOrd="5" destOrd="0" presId="urn:microsoft.com/office/officeart/2005/8/layout/hProcess9"/>
    <dgm:cxn modelId="{AF5B14E2-C1BE-48FE-AC38-81C4071F9E85}" type="presParOf" srcId="{E7B7D962-BE58-4A49-B390-5A83EF4C2658}" destId="{4FD4D926-EC5F-41E5-87FD-E4D17C324115}"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B1489C-4CC2-491C-8AF6-B43F856A95E6}">
      <dsp:nvSpPr>
        <dsp:cNvPr id="0" name=""/>
        <dsp:cNvSpPr/>
      </dsp:nvSpPr>
      <dsp:spPr>
        <a:xfrm>
          <a:off x="6" y="0"/>
          <a:ext cx="12388673" cy="3341588"/>
        </a:xfrm>
        <a:prstGeom prst="rightArrow">
          <a:avLst/>
        </a:prstGeom>
        <a:solidFill>
          <a:schemeClr val="tx1"/>
        </a:solidFill>
        <a:ln>
          <a:noFill/>
        </a:ln>
        <a:effectLst/>
      </dsp:spPr>
      <dsp:style>
        <a:lnRef idx="0">
          <a:scrgbClr r="0" g="0" b="0"/>
        </a:lnRef>
        <a:fillRef idx="1">
          <a:scrgbClr r="0" g="0" b="0"/>
        </a:fillRef>
        <a:effectRef idx="0">
          <a:scrgbClr r="0" g="0" b="0"/>
        </a:effectRef>
        <a:fontRef idx="minor"/>
      </dsp:style>
    </dsp:sp>
    <dsp:sp modelId="{F291EAB1-FE4B-493E-B02B-85554DD863A4}">
      <dsp:nvSpPr>
        <dsp:cNvPr id="0" name=""/>
        <dsp:cNvSpPr/>
      </dsp:nvSpPr>
      <dsp:spPr>
        <a:xfrm>
          <a:off x="882" y="1174768"/>
          <a:ext cx="2534576" cy="992050"/>
        </a:xfrm>
        <a:prstGeom prst="roundRect">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j-lt"/>
            </a:rPr>
            <a:t>Organisational priorities and scope</a:t>
          </a:r>
        </a:p>
      </dsp:txBody>
      <dsp:txXfrm>
        <a:off x="49310" y="1223196"/>
        <a:ext cx="2437720" cy="895194"/>
      </dsp:txXfrm>
    </dsp:sp>
    <dsp:sp modelId="{B0FC50C0-A50C-44FE-BE1F-51F9439A79C9}">
      <dsp:nvSpPr>
        <dsp:cNvPr id="0" name=""/>
        <dsp:cNvSpPr/>
      </dsp:nvSpPr>
      <dsp:spPr>
        <a:xfrm>
          <a:off x="3036329" y="1215475"/>
          <a:ext cx="2489949" cy="910636"/>
        </a:xfrm>
        <a:prstGeom prst="roundRect">
          <a:avLst/>
        </a:prstGeom>
        <a:solidFill>
          <a:srgbClr val="0078D4">
            <a:lumMod val="75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FFFFFF"/>
              </a:solidFill>
              <a:latin typeface="Segoe UI Semibold"/>
              <a:ea typeface="+mn-ea"/>
              <a:cs typeface="+mn-cs"/>
            </a:rPr>
            <a:t>Organisational alignment</a:t>
          </a:r>
        </a:p>
      </dsp:txBody>
      <dsp:txXfrm>
        <a:off x="3080783" y="1259929"/>
        <a:ext cx="2401041" cy="821728"/>
      </dsp:txXfrm>
    </dsp:sp>
    <dsp:sp modelId="{4A0BE070-DE8C-408B-852F-F8186A371D10}">
      <dsp:nvSpPr>
        <dsp:cNvPr id="0" name=""/>
        <dsp:cNvSpPr/>
      </dsp:nvSpPr>
      <dsp:spPr>
        <a:xfrm>
          <a:off x="5847612" y="1215475"/>
          <a:ext cx="2337884" cy="941485"/>
        </a:xfrm>
        <a:prstGeom prst="roundRect">
          <a:avLst/>
        </a:prstGeom>
        <a:solidFill>
          <a:srgbClr val="0078D4">
            <a:lumMod val="75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prstClr val="white"/>
              </a:solidFill>
              <a:latin typeface="+mj-lt"/>
              <a:cs typeface="Segoe UI Semibold" panose="020B0702040204020203" pitchFamily="34" charset="0"/>
            </a:rPr>
            <a:t>Team structures and skilling</a:t>
          </a:r>
          <a:endParaRPr lang="en-US" sz="1600" b="1" kern="1200" dirty="0">
            <a:latin typeface="+mj-lt"/>
          </a:endParaRPr>
        </a:p>
      </dsp:txBody>
      <dsp:txXfrm>
        <a:off x="5893572" y="1261435"/>
        <a:ext cx="2245964" cy="849565"/>
      </dsp:txXfrm>
    </dsp:sp>
    <dsp:sp modelId="{4FD4D926-EC5F-41E5-87FD-E4D17C324115}">
      <dsp:nvSpPr>
        <dsp:cNvPr id="0" name=""/>
        <dsp:cNvSpPr/>
      </dsp:nvSpPr>
      <dsp:spPr>
        <a:xfrm>
          <a:off x="8556882" y="1203426"/>
          <a:ext cx="3521892" cy="892284"/>
        </a:xfrm>
        <a:prstGeom prst="roundRect">
          <a:avLst/>
        </a:prstGeom>
        <a:solidFill>
          <a:srgbClr val="0078D4">
            <a:lumMod val="75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prstClr val="white"/>
              </a:solidFill>
              <a:latin typeface="+mj-lt"/>
              <a:cs typeface="Segoe UI Semibold" panose="020B0702040204020203" pitchFamily="34" charset="0"/>
            </a:rPr>
            <a:t>Transition People, process and </a:t>
          </a:r>
          <a:r>
            <a:rPr lang="en-US" sz="1600" b="1" kern="1200" dirty="0">
              <a:solidFill>
                <a:prstClr val="white"/>
              </a:solidFill>
              <a:latin typeface="Segoe UI Semibold"/>
              <a:ea typeface="+mn-ea"/>
              <a:cs typeface="Segoe UI Semibold" panose="020B0702040204020203" pitchFamily="34" charset="0"/>
            </a:rPr>
            <a:t>technology</a:t>
          </a:r>
          <a:r>
            <a:rPr lang="en-US" sz="1600" b="1" kern="1200" dirty="0">
              <a:solidFill>
                <a:prstClr val="white"/>
              </a:solidFill>
              <a:latin typeface="+mj-lt"/>
              <a:cs typeface="Segoe UI Semibold" panose="020B0702040204020203" pitchFamily="34" charset="0"/>
            </a:rPr>
            <a:t> to provide business outcomes</a:t>
          </a:r>
          <a:endParaRPr lang="en-US" sz="1600" b="1" kern="1200" dirty="0">
            <a:latin typeface="+mj-lt"/>
          </a:endParaRPr>
        </a:p>
      </dsp:txBody>
      <dsp:txXfrm>
        <a:off x="8600440" y="1246984"/>
        <a:ext cx="3434776" cy="80516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5/20/2021 5:29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5/20/2021 5:23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cloud-adoption-framework/strategy/motivation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reference/fundamental-concepts/hosting-hierarchy"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cloud-adoption-framework/organize/#structure-type"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organize/raci-alignment" TargetMode="External"/><Relationship Id="rId5" Type="http://schemas.openxmlformats.org/officeDocument/2006/relationships/hyperlink" Target="https://docs.microsoft.com/en-us/azure/cloud-adoption-framework/organize/organization-structures" TargetMode="External"/><Relationship Id="rId4" Type="http://schemas.openxmlformats.org/officeDocument/2006/relationships/hyperlink" Target="https://docs.microsoft.com/en-us/azure/cloud-adoption-framework/organize/#understand-required-cloud-functions"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cloud-adoption-framework/digital-estate/"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docs.microsoft.com/en-us/azure/cloud-adoption-framework/digital-estate/rationalize#select-the-first-workload" TargetMode="External"/><Relationship Id="rId4" Type="http://schemas.openxmlformats.org/officeDocument/2006/relationships/hyperlink" Target="https://docs.microsoft.com/en-us/azure/cloud-adoption-framework/migrate/migration-considerations/assess/release-iteration-backlog" TargetMode="Externa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docs.microsoft.com/en-us/azure/cloud-adoption-framework/organize/cloud-security-application-security-devsecops" TargetMode="External"/><Relationship Id="rId13" Type="http://schemas.openxmlformats.org/officeDocument/2006/relationships/hyperlink" Target="https://docs.microsoft.com/en-us/azure/cloud-adoption-framework/organize/cloud-security-posture-management" TargetMode="External"/><Relationship Id="rId3" Type="http://schemas.openxmlformats.org/officeDocument/2006/relationships/hyperlink" Target="https://docs.microsoft.com/en-us/azure/cloud-adoption-framework/organize/cloud-security-policy-standards" TargetMode="External"/><Relationship Id="rId7" Type="http://schemas.openxmlformats.org/officeDocument/2006/relationships/hyperlink" Target="https://docs.microsoft.com/en-us/azure/cloud-adoption-framework/organize/cloud-security-people" TargetMode="External"/><Relationship Id="rId12" Type="http://schemas.openxmlformats.org/officeDocument/2006/relationships/hyperlink" Target="https://docs.microsoft.com/en-us/azure/cloud-adoption-framework/organize/cloud-security-threat-intelligence"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organize/cloud-security-compliance-management" TargetMode="External"/><Relationship Id="rId11" Type="http://schemas.openxmlformats.org/officeDocument/2006/relationships/hyperlink" Target="https://docs.microsoft.com/en-us/azure/cloud-adoption-framework/organize/cloud-security-identity-keys" TargetMode="External"/><Relationship Id="rId5" Type="http://schemas.openxmlformats.org/officeDocument/2006/relationships/hyperlink" Target="https://docs.microsoft.com/en-us/azure/cloud-adoption-framework/organize/cloud-security-architecture" TargetMode="External"/><Relationship Id="rId10" Type="http://schemas.openxmlformats.org/officeDocument/2006/relationships/hyperlink" Target="https://docs.microsoft.com/en-us/azure/cloud-adoption-framework/organize/cloud-security-infrastructure-endpoint" TargetMode="External"/><Relationship Id="rId4" Type="http://schemas.openxmlformats.org/officeDocument/2006/relationships/hyperlink" Target="https://docs.microsoft.com/en-us/azure/cloud-adoption-framework/organize/cloud-security-operations-center" TargetMode="External"/><Relationship Id="rId9" Type="http://schemas.openxmlformats.org/officeDocument/2006/relationships/hyperlink" Target="https://docs.microsoft.com/en-us/azure/cloud-adoption-framework/organize/cloud-security-data-security" TargetMode="External"/><Relationship Id="rId14" Type="http://schemas.openxmlformats.org/officeDocument/2006/relationships/hyperlink" Target="https://docs.microsoft.com/en-us/azure/cloud-adoption-framework/organize/cloud-security-incident-preparation"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cloud-adoption-framework/organize/organization-structures#best-practice-minimum-viable-product-mvp"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cloud-adoption-framework/organize/organization-structures#best-practice-minimum-viable-product-mvp"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cloud-adoption-framework/organize/organization-structures#best-practice-minimum-viable-product-mvp"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cloud-adoption-framework/organize/organization-structures#best-practice-minimum-viable-product-mvp"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cloud-adoption-framework/organize/organization-structures#best-practice-minimum-viable-product-mvp"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cloud-adoption-framework/ready/landing-zon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tatus.azure.com/"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s://docs.microsoft.com/en-us/azure/virtual-machines/windows/scheduled-events" TargetMode="External"/><Relationship Id="rId13" Type="http://schemas.openxmlformats.org/officeDocument/2006/relationships/hyperlink" Target="https://www.aka.ms/AzurePortalSupportRequest" TargetMode="External"/><Relationship Id="rId3" Type="http://schemas.openxmlformats.org/officeDocument/2006/relationships/hyperlink" Target="https://azure.microsoft.com/en-us/features/resiliency/" TargetMode="External"/><Relationship Id="rId7" Type="http://schemas.openxmlformats.org/officeDocument/2006/relationships/hyperlink" Target="https://docs.microsoft.com/en-us/azure/service-health/resource-health-overview" TargetMode="External"/><Relationship Id="rId12" Type="http://schemas.openxmlformats.org/officeDocument/2006/relationships/hyperlink" Target="http://www.twitter.com/AzureSupport"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www.aka.ms/ash-alerts" TargetMode="External"/><Relationship Id="rId11" Type="http://schemas.openxmlformats.org/officeDocument/2006/relationships/hyperlink" Target="https://status.azure.com/" TargetMode="External"/><Relationship Id="rId5" Type="http://schemas.openxmlformats.org/officeDocument/2006/relationships/hyperlink" Target="https://www.aka.ms/ash-acom" TargetMode="External"/><Relationship Id="rId10" Type="http://schemas.openxmlformats.org/officeDocument/2006/relationships/hyperlink" Target="https://www.aka.ms/ash-portal" TargetMode="External"/><Relationship Id="rId4" Type="http://schemas.openxmlformats.org/officeDocument/2006/relationships/hyperlink" Target="https://docs.microsoft.com/en-us/azure/architecture/reliability/" TargetMode="External"/><Relationship Id="rId9" Type="http://schemas.openxmlformats.org/officeDocument/2006/relationships/hyperlink" Target="https://docs.microsoft.com/en-us/azure/service-health/resource-health-alert-arm-template-guide" TargetMode="External"/><Relationship Id="rId14" Type="http://schemas.openxmlformats.org/officeDocument/2006/relationships/hyperlink" Target="https://status.azure.com/en-us/status/history/"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cloud-adoption-framework/govern/policy-compliance/process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architecture/framework/" TargetMode="External"/><Relationship Id="rId7" Type="http://schemas.openxmlformats.org/officeDocument/2006/relationships/hyperlink" Target="https://docs.microsoft.com/en-us/azure/cloud-adoption-framework/operating-model/"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ready/landing-zone/implementation-options" TargetMode="External"/><Relationship Id="rId5" Type="http://schemas.openxmlformats.org/officeDocument/2006/relationships/hyperlink" Target="https://docs.microsoft.com/en-us/azure/cloud-adoption-framework/operating-model/compare" TargetMode="External"/><Relationship Id="rId4" Type="http://schemas.openxmlformats.org/officeDocument/2006/relationships/hyperlink" Target="https://docs.microsoft.com/en-us/azure/cloud-adoption-framework/operating-model/defin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architecture/framework/" TargetMode="External"/><Relationship Id="rId7" Type="http://schemas.openxmlformats.org/officeDocument/2006/relationships/hyperlink" Target="https://docs.microsoft.com/en-us/azure/cloud-adoption-framework/organize/"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strategy/define-security-strategy" TargetMode="External"/><Relationship Id="rId5" Type="http://schemas.openxmlformats.org/officeDocument/2006/relationships/hyperlink" Target="https://docs.microsoft.com/en-us/azure/cloud-adoption-framework/govern/" TargetMode="External"/><Relationship Id="rId4" Type="http://schemas.openxmlformats.org/officeDocument/2006/relationships/hyperlink" Target="https://docs.microsoft.com/en-us/azure/cloud-adoption-framework/manag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cloud-adoption-framework/strategy/motivations" TargetMode="External"/><Relationship Id="rId7" Type="http://schemas.openxmlformats.org/officeDocument/2006/relationships/hyperlink" Target="https://docs.microsoft.com/en-us/azure/cloud-adoption-framework/get-started/innovate"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get-started/migrate" TargetMode="External"/><Relationship Id="rId5" Type="http://schemas.openxmlformats.org/officeDocument/2006/relationships/hyperlink" Target="https://docs.microsoft.com/en-us/azure/cloud-adoption-framework/operating-model/compare" TargetMode="External"/><Relationship Id="rId4" Type="http://schemas.openxmlformats.org/officeDocument/2006/relationships/hyperlink" Target="https://docs.microsoft.com/en-us/azure/cloud-adoption-framework/reference/fundamental-concepts/hosting-hierarch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Why modern ops and what is different</a:t>
            </a:r>
          </a:p>
          <a:p>
            <a:endParaRPr lang="en-US" sz="120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2438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3E3E3"/>
                </a:solidFill>
                <a:effectLst/>
                <a:latin typeface="Segoe UI" panose="020B0502040204020203" pitchFamily="34" charset="0"/>
              </a:rPr>
              <a:t> cloud operating model is primarily driven by two factors:</a:t>
            </a:r>
          </a:p>
          <a:p>
            <a:pPr algn="l">
              <a:buFont typeface="Arial" panose="020B0604020202020204" pitchFamily="34" charset="0"/>
              <a:buChar char="•"/>
            </a:pPr>
            <a:r>
              <a:rPr lang="en-US" b="0" i="0" dirty="0">
                <a:solidFill>
                  <a:srgbClr val="E3E3E3"/>
                </a:solidFill>
                <a:effectLst/>
                <a:latin typeface="Segoe UI" panose="020B0502040204020203" pitchFamily="34" charset="0"/>
              </a:rPr>
              <a:t>Strategic priorities and motivations.</a:t>
            </a:r>
          </a:p>
          <a:p>
            <a:pPr algn="l">
              <a:buFont typeface="Arial" panose="020B0604020202020204" pitchFamily="34" charset="0"/>
              <a:buChar char="•"/>
            </a:pPr>
            <a:r>
              <a:rPr lang="en-US" b="0" i="0" dirty="0">
                <a:solidFill>
                  <a:srgbClr val="E3E3E3"/>
                </a:solidFill>
                <a:effectLst/>
                <a:latin typeface="Segoe UI" panose="020B0502040204020203" pitchFamily="34" charset="0"/>
              </a:rPr>
              <a:t>The scope of the portfolio to be managed.</a:t>
            </a:r>
          </a:p>
          <a:p>
            <a:endParaRPr lang="en-AU" dirty="0"/>
          </a:p>
          <a:p>
            <a:pPr algn="l">
              <a:buFont typeface="Arial" panose="020B0604020202020204" pitchFamily="34" charset="0"/>
              <a:buChar char="•"/>
            </a:pPr>
            <a:r>
              <a:rPr lang="en-US" b="1" i="0" dirty="0">
                <a:solidFill>
                  <a:srgbClr val="E3E3E3"/>
                </a:solidFill>
                <a:effectLst/>
                <a:latin typeface="Segoe UI" panose="020B0502040204020203" pitchFamily="34" charset="0"/>
              </a:rPr>
              <a:t>Strategic priorities or </a:t>
            </a:r>
            <a:r>
              <a:rPr lang="en-US" b="1" i="0" u="none" strike="noStrike" dirty="0">
                <a:solidFill>
                  <a:srgbClr val="E3E3E3"/>
                </a:solidFill>
                <a:effectLst/>
                <a:latin typeface="Segoe UI" panose="020B0502040204020203" pitchFamily="34" charset="0"/>
                <a:hlinkClick r:id="rId3"/>
              </a:rPr>
              <a:t>motivations</a:t>
            </a:r>
            <a:r>
              <a:rPr lang="en-US" b="1" i="0" dirty="0">
                <a:solidFill>
                  <a:srgbClr val="E3E3E3"/>
                </a:solidFill>
                <a:effectLst/>
                <a:latin typeface="Segoe UI" panose="020B0502040204020203" pitchFamily="34" charset="0"/>
              </a:rPr>
              <a:t>:</a:t>
            </a:r>
            <a:r>
              <a:rPr lang="en-US" b="0" i="0" dirty="0">
                <a:solidFill>
                  <a:srgbClr val="E3E3E3"/>
                </a:solidFill>
                <a:effectLst/>
                <a:latin typeface="Segoe UI" panose="020B0502040204020203" pitchFamily="34" charset="0"/>
              </a:rPr>
              <a:t> Each operating model is capable of delivering the typical </a:t>
            </a:r>
            <a:r>
              <a:rPr lang="en-US" b="0" i="0" u="none" strike="noStrike" dirty="0">
                <a:solidFill>
                  <a:srgbClr val="E3E3E3"/>
                </a:solidFill>
                <a:effectLst/>
                <a:latin typeface="Segoe UI" panose="020B0502040204020203" pitchFamily="34" charset="0"/>
                <a:hlinkClick r:id="rId3"/>
              </a:rPr>
              <a:t>strategic motivations for cloud adoption</a:t>
            </a:r>
            <a:r>
              <a:rPr lang="en-US" b="0" i="0" dirty="0">
                <a:solidFill>
                  <a:srgbClr val="E3E3E3"/>
                </a:solidFill>
                <a:effectLst/>
                <a:latin typeface="Segoe UI" panose="020B0502040204020203" pitchFamily="34" charset="0"/>
              </a:rPr>
              <a:t>. However, some operating models simplify realizing specific motivations.</a:t>
            </a:r>
          </a:p>
          <a:p>
            <a:pPr algn="l">
              <a:buFont typeface="Arial" panose="020B0604020202020204" pitchFamily="34" charset="0"/>
              <a:buChar char="•"/>
            </a:pPr>
            <a:r>
              <a:rPr lang="en-US" b="1" i="0" u="none" strike="noStrike" dirty="0">
                <a:solidFill>
                  <a:srgbClr val="E3E3E3"/>
                </a:solidFill>
                <a:effectLst/>
                <a:latin typeface="Segoe UI" panose="020B0502040204020203" pitchFamily="34" charset="0"/>
                <a:hlinkClick r:id="rId4"/>
              </a:rPr>
              <a:t>Portfolio scope</a:t>
            </a:r>
            <a:r>
              <a:rPr lang="en-US" b="1" i="0" dirty="0">
                <a:solidFill>
                  <a:srgbClr val="E3E3E3"/>
                </a:solidFill>
                <a:effectLst/>
                <a:latin typeface="Segoe UI" panose="020B0502040204020203" pitchFamily="34" charset="0"/>
              </a:rPr>
              <a:t>:</a:t>
            </a:r>
            <a:r>
              <a:rPr lang="en-US" b="0" i="0" dirty="0">
                <a:solidFill>
                  <a:srgbClr val="E3E3E3"/>
                </a:solidFill>
                <a:effectLst/>
                <a:latin typeface="Segoe UI" panose="020B0502040204020203" pitchFamily="34" charset="0"/>
              </a:rPr>
              <a:t> The portfolio scope row below identifies the largest scope that a specific operating model is designed to support. For example, centralized operations is designed for a small number of landing zones. But that operating model decision could inject operational risks for an organization that's trying to manage a large, complex portfolio that might require many landing zones or variable complexity in landing zone design.</a:t>
            </a:r>
          </a:p>
          <a:p>
            <a:endParaRPr lang="en-AU" dirty="0"/>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169689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Operations is always complex. By limiting the scope of operations to one workload or a small collection of workloads, that complexity can be controlled. As such, decentralized operations is the least complex of the common operating models. In this form of operations, all workloads are operated independently by dedicated workload teams.</a:t>
            </a:r>
          </a:p>
          <a:p>
            <a:pPr algn="l">
              <a:buFont typeface="Arial" panose="020B0604020202020204" pitchFamily="34" charset="0"/>
              <a:buNone/>
            </a:pPr>
            <a:r>
              <a:rPr lang="en-US" b="1" i="0">
                <a:solidFill>
                  <a:srgbClr val="171717"/>
                </a:solidFill>
                <a:effectLst/>
                <a:latin typeface="Segoe UI" panose="020B0502040204020203" pitchFamily="34" charset="0"/>
              </a:rPr>
              <a:t>Priorities:</a:t>
            </a:r>
            <a:r>
              <a:rPr lang="en-US" b="0" i="0">
                <a:solidFill>
                  <a:srgbClr val="171717"/>
                </a:solidFill>
                <a:effectLst/>
                <a:latin typeface="Segoe UI" panose="020B0502040204020203" pitchFamily="34" charset="0"/>
              </a:rPr>
              <a:t> Innovation is prioritized over centralized control or standardization across multiple workloads.</a:t>
            </a:r>
          </a:p>
          <a:p>
            <a:pPr algn="l">
              <a:buFont typeface="Arial" panose="020B0604020202020204" pitchFamily="34" charset="0"/>
              <a:buNone/>
            </a:pPr>
            <a:r>
              <a:rPr lang="en-US" b="1" i="0">
                <a:solidFill>
                  <a:srgbClr val="171717"/>
                </a:solidFill>
                <a:effectLst/>
                <a:latin typeface="Segoe UI" panose="020B0502040204020203" pitchFamily="34" charset="0"/>
              </a:rPr>
              <a:t>Distinct advantage:</a:t>
            </a:r>
            <a:r>
              <a:rPr lang="en-US" b="0" i="0">
                <a:solidFill>
                  <a:srgbClr val="171717"/>
                </a:solidFill>
                <a:effectLst/>
                <a:latin typeface="Segoe UI" panose="020B0502040204020203" pitchFamily="34" charset="0"/>
              </a:rPr>
              <a:t> Maximizes speed of innovation by placing workload and business teams in full control of design, build, and operations.</a:t>
            </a:r>
          </a:p>
          <a:p>
            <a:pPr algn="l">
              <a:buFont typeface="Arial" panose="020B0604020202020204" pitchFamily="34" charset="0"/>
              <a:buNone/>
            </a:pPr>
            <a:r>
              <a:rPr lang="en-US" b="1" i="0">
                <a:solidFill>
                  <a:srgbClr val="171717"/>
                </a:solidFill>
                <a:effectLst/>
                <a:latin typeface="Segoe UI" panose="020B0502040204020203" pitchFamily="34" charset="0"/>
              </a:rPr>
              <a:t>Distinct disadvantage:</a:t>
            </a:r>
            <a:r>
              <a:rPr lang="en-US" b="0" i="0">
                <a:solidFill>
                  <a:srgbClr val="171717"/>
                </a:solidFill>
                <a:effectLst/>
                <a:latin typeface="Segoe UI" panose="020B0502040204020203" pitchFamily="34" charset="0"/>
              </a:rPr>
              <a:t> Reduction in cross-workload standardization, economies of scale through shared services, and consistent governance centralized compliance efforts.</a:t>
            </a:r>
          </a:p>
          <a:p>
            <a:pPr algn="l">
              <a:buFont typeface="Arial" panose="020B0604020202020204" pitchFamily="34" charset="0"/>
              <a:buNone/>
            </a:pPr>
            <a:r>
              <a:rPr lang="en-US" b="1" i="0">
                <a:solidFill>
                  <a:srgbClr val="171717"/>
                </a:solidFill>
                <a:effectLst/>
                <a:latin typeface="Segoe UI" panose="020B0502040204020203" pitchFamily="34" charset="0"/>
              </a:rPr>
              <a:t>Risk:</a:t>
            </a:r>
            <a:r>
              <a:rPr lang="en-US" b="0" i="0">
                <a:solidFill>
                  <a:srgbClr val="171717"/>
                </a:solidFill>
                <a:effectLst/>
                <a:latin typeface="Segoe UI" panose="020B0502040204020203" pitchFamily="34" charset="0"/>
              </a:rPr>
              <a:t> This approach introduces risk when managing a portfolio of workloads. Since the workload team is less likely to have specialized teams dedicated to central IT functions, this operating model is viewed as a high risk option by some organizations, especially companies that are required to follow third-party compliance requirements.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5/20/2021 5:23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020930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Operations is always complex. By limiting the scope of operations to one workload or a small collection of workloads, that complexity can be controlled. As such, decentralized operations is the least complex of the common operating models. In this form of operations, all workloads are operated independently by dedicated workload teams.</a:t>
            </a:r>
          </a:p>
          <a:p>
            <a:pPr algn="l">
              <a:buFont typeface="Arial" panose="020B0604020202020204" pitchFamily="34" charset="0"/>
              <a:buNone/>
            </a:pPr>
            <a:r>
              <a:rPr lang="en-US" b="1" i="0" dirty="0">
                <a:solidFill>
                  <a:srgbClr val="171717"/>
                </a:solidFill>
                <a:effectLst/>
                <a:latin typeface="Segoe UI" panose="020B0502040204020203" pitchFamily="34" charset="0"/>
              </a:rPr>
              <a:t>Priorities:</a:t>
            </a:r>
            <a:r>
              <a:rPr lang="en-US" b="0" i="0" dirty="0">
                <a:solidFill>
                  <a:srgbClr val="171717"/>
                </a:solidFill>
                <a:effectLst/>
                <a:latin typeface="Segoe UI" panose="020B0502040204020203" pitchFamily="34" charset="0"/>
              </a:rPr>
              <a:t> Innovation is prioritized over centralized control or standardization across multiple workloads.</a:t>
            </a:r>
          </a:p>
          <a:p>
            <a:pPr algn="l">
              <a:buFont typeface="Arial" panose="020B0604020202020204" pitchFamily="34" charset="0"/>
              <a:buNone/>
            </a:pPr>
            <a:r>
              <a:rPr lang="en-US" b="1" i="0" dirty="0">
                <a:solidFill>
                  <a:srgbClr val="171717"/>
                </a:solidFill>
                <a:effectLst/>
                <a:latin typeface="Segoe UI" panose="020B0502040204020203" pitchFamily="34" charset="0"/>
              </a:rPr>
              <a:t>Distinct advantage:</a:t>
            </a:r>
            <a:r>
              <a:rPr lang="en-US" b="0" i="0" dirty="0">
                <a:solidFill>
                  <a:srgbClr val="171717"/>
                </a:solidFill>
                <a:effectLst/>
                <a:latin typeface="Segoe UI" panose="020B0502040204020203" pitchFamily="34" charset="0"/>
              </a:rPr>
              <a:t> Maximizes speed of innovation by placing workload and business teams in full control of design, build, and operations.</a:t>
            </a:r>
          </a:p>
          <a:p>
            <a:pPr algn="l">
              <a:buFont typeface="Arial" panose="020B0604020202020204" pitchFamily="34" charset="0"/>
              <a:buNone/>
            </a:pPr>
            <a:r>
              <a:rPr lang="en-US" b="1" i="0" dirty="0">
                <a:solidFill>
                  <a:srgbClr val="171717"/>
                </a:solidFill>
                <a:effectLst/>
                <a:latin typeface="Segoe UI" panose="020B0502040204020203" pitchFamily="34" charset="0"/>
              </a:rPr>
              <a:t>Distinct disadvantage:</a:t>
            </a:r>
            <a:r>
              <a:rPr lang="en-US" b="0" i="0" dirty="0">
                <a:solidFill>
                  <a:srgbClr val="171717"/>
                </a:solidFill>
                <a:effectLst/>
                <a:latin typeface="Segoe UI" panose="020B0502040204020203" pitchFamily="34" charset="0"/>
              </a:rPr>
              <a:t> Reduction in cross-workload standardization, economies of scale through shared services, and consistent governance centralized compliance efforts.</a:t>
            </a:r>
          </a:p>
          <a:p>
            <a:pPr algn="l">
              <a:buFont typeface="Arial" panose="020B0604020202020204" pitchFamily="34" charset="0"/>
              <a:buNone/>
            </a:pPr>
            <a:r>
              <a:rPr lang="en-US" b="1" i="0" dirty="0">
                <a:solidFill>
                  <a:srgbClr val="171717"/>
                </a:solidFill>
                <a:effectLst/>
                <a:latin typeface="Segoe UI" panose="020B0502040204020203" pitchFamily="34" charset="0"/>
              </a:rPr>
              <a:t>Risk:</a:t>
            </a:r>
            <a:r>
              <a:rPr lang="en-US" b="0" i="0" dirty="0">
                <a:solidFill>
                  <a:srgbClr val="171717"/>
                </a:solidFill>
                <a:effectLst/>
                <a:latin typeface="Segoe UI" panose="020B0502040204020203" pitchFamily="34" charset="0"/>
              </a:rPr>
              <a:t> This approach introduces risk when managing a portfolio of workloads. Since the workload team is less likely to have specialized teams dedicated to central IT functions, this operating model is viewed as </a:t>
            </a:r>
            <a:r>
              <a:rPr lang="en-US" b="0" i="0">
                <a:solidFill>
                  <a:srgbClr val="171717"/>
                </a:solidFill>
                <a:effectLst/>
                <a:latin typeface="Segoe UI" panose="020B0502040204020203" pitchFamily="34" charset="0"/>
              </a:rPr>
              <a:t>a high-risk </a:t>
            </a:r>
            <a:r>
              <a:rPr lang="en-US" b="0" i="0" dirty="0">
                <a:solidFill>
                  <a:srgbClr val="171717"/>
                </a:solidFill>
                <a:effectLst/>
                <a:latin typeface="Segoe UI" panose="020B0502040204020203" pitchFamily="34" charset="0"/>
              </a:rPr>
              <a:t>option by some organizations, especially companies that are required to follow third-party compliance requirements.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5/20/2021 5:23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588754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71717"/>
                </a:solidFill>
                <a:effectLst/>
                <a:latin typeface="Segoe UI" panose="020B0502040204020203" pitchFamily="34" charset="0"/>
              </a:rPr>
              <a:t>Stable state environments might not require as much focus on the architecture or distinct operational requirements of the individual workloads. Central operations tend to be the norm for technology environments that consist primarily of stable-state workloads. Examples of a stable-state of operations include things like commercial-off-the-shelf (COTS) applications or well-established custom applications that have a slow release cadence. When rate of change is driven by a regular drumbeat of updates and patches (over the high change rate of innovation), centralization of operations is an effective means to manage the portfolio.</a:t>
            </a:r>
          </a:p>
          <a:p>
            <a:endParaRPr lang="en-US" b="0" i="0">
              <a:solidFill>
                <a:srgbClr val="171717"/>
              </a:solidFill>
              <a:effectLst/>
              <a:latin typeface="Segoe UI" panose="020B0502040204020203" pitchFamily="34" charset="0"/>
            </a:endParaRPr>
          </a:p>
          <a:p>
            <a:pPr algn="l">
              <a:buFont typeface="Arial" panose="020B0604020202020204" pitchFamily="34" charset="0"/>
              <a:buNone/>
            </a:pPr>
            <a:r>
              <a:rPr lang="en-US" b="1" i="0">
                <a:solidFill>
                  <a:srgbClr val="171717"/>
                </a:solidFill>
                <a:effectLst/>
                <a:latin typeface="Segoe UI" panose="020B0502040204020203" pitchFamily="34" charset="0"/>
              </a:rPr>
              <a:t>Priorities:</a:t>
            </a:r>
            <a:r>
              <a:rPr lang="en-US" b="0" i="0">
                <a:solidFill>
                  <a:srgbClr val="171717"/>
                </a:solidFill>
                <a:effectLst/>
                <a:latin typeface="Segoe UI" panose="020B0502040204020203" pitchFamily="34" charset="0"/>
              </a:rPr>
              <a:t> Prioritizes central control over innovation. Also prioritizes continuation of existing operational processes over cultural shift to modern cloud operations options.</a:t>
            </a:r>
          </a:p>
          <a:p>
            <a:pPr algn="l">
              <a:buFont typeface="Arial" panose="020B0604020202020204" pitchFamily="34" charset="0"/>
              <a:buNone/>
            </a:pPr>
            <a:r>
              <a:rPr lang="en-US" b="1" i="0">
                <a:solidFill>
                  <a:srgbClr val="171717"/>
                </a:solidFill>
                <a:effectLst/>
                <a:latin typeface="Segoe UI" panose="020B0502040204020203" pitchFamily="34" charset="0"/>
              </a:rPr>
              <a:t>Distinct advantage:</a:t>
            </a:r>
            <a:r>
              <a:rPr lang="en-US" b="0" i="0">
                <a:solidFill>
                  <a:srgbClr val="171717"/>
                </a:solidFill>
                <a:effectLst/>
                <a:latin typeface="Segoe UI" panose="020B0502040204020203" pitchFamily="34" charset="0"/>
              </a:rPr>
              <a:t> Centralization introduces economies of scale, best-of-breed controls, and standardized operations. This approach works best with the cloud environment needs specific configurations integrate cloud operations into existing operations and processes. This approach is most advantageous to centralized teams with a portfolio of a few hundred workloads with modest architectural complexity and compliance requirements.</a:t>
            </a:r>
          </a:p>
          <a:p>
            <a:pPr algn="l">
              <a:buFont typeface="Arial" panose="020B0604020202020204" pitchFamily="34" charset="0"/>
              <a:buNone/>
            </a:pPr>
            <a:r>
              <a:rPr lang="en-US" b="1" i="0">
                <a:solidFill>
                  <a:srgbClr val="171717"/>
                </a:solidFill>
                <a:effectLst/>
                <a:latin typeface="Segoe UI" panose="020B0502040204020203" pitchFamily="34" charset="0"/>
              </a:rPr>
              <a:t>Distinct disadvantage:</a:t>
            </a:r>
            <a:r>
              <a:rPr lang="en-US" b="0" i="0">
                <a:solidFill>
                  <a:srgbClr val="171717"/>
                </a:solidFill>
                <a:effectLst/>
                <a:latin typeface="Segoe UI" panose="020B0502040204020203" pitchFamily="34" charset="0"/>
              </a:rPr>
              <a:t> Scaling to meet the demands of a large portfolio of workloads can place significant strain on a centralized team making operational decisions for production workloads. If technical assets are expected to scale beyond 1,000 or so VMs, applications, or data sources in the cloud within the next 18-24 months, an enterprise model should be considered.</a:t>
            </a:r>
          </a:p>
          <a:p>
            <a:pPr algn="l">
              <a:buFont typeface="Arial" panose="020B0604020202020204" pitchFamily="34" charset="0"/>
              <a:buNone/>
            </a:pPr>
            <a:r>
              <a:rPr lang="en-US" b="1" i="0">
                <a:solidFill>
                  <a:srgbClr val="171717"/>
                </a:solidFill>
                <a:effectLst/>
                <a:latin typeface="Segoe UI" panose="020B0502040204020203" pitchFamily="34" charset="0"/>
              </a:rPr>
              <a:t>Risk:</a:t>
            </a:r>
            <a:r>
              <a:rPr lang="en-US" b="0" i="0">
                <a:solidFill>
                  <a:srgbClr val="171717"/>
                </a:solidFill>
                <a:effectLst/>
                <a:latin typeface="Segoe UI" panose="020B0502040204020203" pitchFamily="34" charset="0"/>
              </a:rPr>
              <a:t> This approach limits centralization to a smaller number of subscriptions (often one production subscription). There is a risk of significant refactoring later in the cloud journey that could interfere with adoption plans. Specifically, care should be given to segmentation, environment boundaries, identity tooling, and other foundational elements to avoid significant rework in the future.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5/20/2021 5:23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614683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Stable state environments might not require as much focus on the architecture or distinct operational requirements of the individual workloads. Central operations tend to be the norm for technology environments that consist primarily of stable-state workloads. Examples of a stable-state of operations include things like commercial-off-the-shelf (COTS) applications or well-established custom applications that have a slow-release cadence. When rate of change is driven by a regular drumbeat of updates and patches (over the high change rate of innovation), centralization of operations is an effective means to manage the portfolio.</a:t>
            </a:r>
          </a:p>
          <a:p>
            <a:endParaRPr lang="en-US" b="0" i="0" dirty="0">
              <a:solidFill>
                <a:srgbClr val="171717"/>
              </a:solidFill>
              <a:effectLst/>
              <a:latin typeface="Segoe UI" panose="020B0502040204020203" pitchFamily="34" charset="0"/>
            </a:endParaRPr>
          </a:p>
          <a:p>
            <a:pPr algn="l">
              <a:buFont typeface="Arial" panose="020B0604020202020204" pitchFamily="34" charset="0"/>
              <a:buNone/>
            </a:pPr>
            <a:r>
              <a:rPr lang="en-US" b="1" i="0" dirty="0">
                <a:solidFill>
                  <a:srgbClr val="171717"/>
                </a:solidFill>
                <a:effectLst/>
                <a:latin typeface="Segoe UI" panose="020B0502040204020203" pitchFamily="34" charset="0"/>
              </a:rPr>
              <a:t>Priorities:</a:t>
            </a:r>
            <a:r>
              <a:rPr lang="en-US" b="0" i="0" dirty="0">
                <a:solidFill>
                  <a:srgbClr val="171717"/>
                </a:solidFill>
                <a:effectLst/>
                <a:latin typeface="Segoe UI" panose="020B0502040204020203" pitchFamily="34" charset="0"/>
              </a:rPr>
              <a:t> Prioritizes central control over innovation. Also prioritizes continuation of existing operational processes over cultural shift to modern cloud operations options.</a:t>
            </a:r>
          </a:p>
          <a:p>
            <a:pPr algn="l">
              <a:buFont typeface="Arial" panose="020B0604020202020204" pitchFamily="34" charset="0"/>
              <a:buNone/>
            </a:pPr>
            <a:r>
              <a:rPr lang="en-US" b="1" i="0" dirty="0">
                <a:solidFill>
                  <a:srgbClr val="171717"/>
                </a:solidFill>
                <a:effectLst/>
                <a:latin typeface="Segoe UI" panose="020B0502040204020203" pitchFamily="34" charset="0"/>
              </a:rPr>
              <a:t>Distinct advantage:</a:t>
            </a:r>
            <a:r>
              <a:rPr lang="en-US" b="0" i="0" dirty="0">
                <a:solidFill>
                  <a:srgbClr val="171717"/>
                </a:solidFill>
                <a:effectLst/>
                <a:latin typeface="Segoe UI" panose="020B0502040204020203" pitchFamily="34" charset="0"/>
              </a:rPr>
              <a:t> Centralization introduces economies of scale, best-of-breed controls, and standardized operations. This approach works best with the cloud environment needs specific configurations integrate cloud operations into existing operations and processes. This approach is most advantageous to centralized teams with a portfolio of a few hundred workloads with modest architectural complexity and compliance requirements.</a:t>
            </a:r>
          </a:p>
          <a:p>
            <a:pPr algn="l">
              <a:buFont typeface="Arial" panose="020B0604020202020204" pitchFamily="34" charset="0"/>
              <a:buNone/>
            </a:pPr>
            <a:r>
              <a:rPr lang="en-US" b="1" i="0" dirty="0">
                <a:solidFill>
                  <a:srgbClr val="171717"/>
                </a:solidFill>
                <a:effectLst/>
                <a:latin typeface="Segoe UI" panose="020B0502040204020203" pitchFamily="34" charset="0"/>
              </a:rPr>
              <a:t>Distinct disadvantage:</a:t>
            </a:r>
            <a:r>
              <a:rPr lang="en-US" b="0" i="0" dirty="0">
                <a:solidFill>
                  <a:srgbClr val="171717"/>
                </a:solidFill>
                <a:effectLst/>
                <a:latin typeface="Segoe UI" panose="020B0502040204020203" pitchFamily="34" charset="0"/>
              </a:rPr>
              <a:t> Scaling to meet the demands of a large portfolio of workloads can place significant strain on a centralized team making operational decisions for production workloads. If technical assets are expected to scale beyond 1,000 or so VMs, applications, or data sources in the cloud within the next 18-24 months, an enterprise model should be considered.</a:t>
            </a:r>
          </a:p>
          <a:p>
            <a:pPr algn="l">
              <a:buFont typeface="Arial" panose="020B0604020202020204" pitchFamily="34" charset="0"/>
              <a:buNone/>
            </a:pPr>
            <a:r>
              <a:rPr lang="en-US" b="1" i="0" dirty="0">
                <a:solidFill>
                  <a:srgbClr val="171717"/>
                </a:solidFill>
                <a:effectLst/>
                <a:latin typeface="Segoe UI" panose="020B0502040204020203" pitchFamily="34" charset="0"/>
              </a:rPr>
              <a:t>Risk:</a:t>
            </a:r>
            <a:r>
              <a:rPr lang="en-US" b="0" i="0" dirty="0">
                <a:solidFill>
                  <a:srgbClr val="171717"/>
                </a:solidFill>
                <a:effectLst/>
                <a:latin typeface="Segoe UI" panose="020B0502040204020203" pitchFamily="34" charset="0"/>
              </a:rPr>
              <a:t> This approach limits centralization to a smaller number of subscriptions (often one production subscription). There is a risk of significant refactoring later in the cloud journey that could interfere with adoption plans. Specifically, care should be given to segmentation, environment boundaries, identity tooling, and other foundational elements to avoid significant rework in the future.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5/20/2021 5:23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208027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Enterprise operations is the suggested target state for all cloud operations. Enterprise operations balances the need for control and innovation by democratizing decisions and responsibilities. Central IT is replaced by a more facilitative cloud center of excellence or </a:t>
            </a:r>
            <a:r>
              <a:rPr lang="en-US" b="0" i="0" dirty="0" err="1">
                <a:solidFill>
                  <a:srgbClr val="171717"/>
                </a:solidFill>
                <a:effectLst/>
                <a:latin typeface="Segoe UI" panose="020B0502040204020203" pitchFamily="34" charset="0"/>
              </a:rPr>
              <a:t>CCoE</a:t>
            </a:r>
            <a:r>
              <a:rPr lang="en-US" b="0" i="0" dirty="0">
                <a:solidFill>
                  <a:srgbClr val="171717"/>
                </a:solidFill>
                <a:effectLst/>
                <a:latin typeface="Segoe UI" panose="020B0502040204020203" pitchFamily="34" charset="0"/>
              </a:rPr>
              <a:t> team, which supports workload teams and hold them accountable for decisions, as opposed to controlling or limiting their actions. Workload teams are granted more power and more responsibility to drive innovation, within well-defined guardrails.</a:t>
            </a:r>
          </a:p>
          <a:p>
            <a:pPr algn="l">
              <a:buFont typeface="Arial" panose="020B0604020202020204" pitchFamily="34" charset="0"/>
              <a:buNone/>
            </a:pPr>
            <a:r>
              <a:rPr lang="en-US" b="1" i="0" dirty="0">
                <a:solidFill>
                  <a:srgbClr val="171717"/>
                </a:solidFill>
                <a:effectLst/>
                <a:latin typeface="Segoe UI" panose="020B0502040204020203" pitchFamily="34" charset="0"/>
              </a:rPr>
              <a:t>Priorities:</a:t>
            </a:r>
            <a:r>
              <a:rPr lang="en-US" b="0" i="0" dirty="0">
                <a:solidFill>
                  <a:srgbClr val="171717"/>
                </a:solidFill>
                <a:effectLst/>
                <a:latin typeface="Segoe UI" panose="020B0502040204020203" pitchFamily="34" charset="0"/>
              </a:rPr>
              <a:t> Prioritizes democratization of technical decisions. Democratization of technical decisions shifts responsibilities previously held by central IT to workload teams when applicable. To deliver this shift in priorities, decisions become less dependent on human-run review processes and more dependent on automated review, governance, and enforcement using cloud-native tools.</a:t>
            </a:r>
          </a:p>
          <a:p>
            <a:pPr algn="l">
              <a:buFont typeface="Arial" panose="020B0604020202020204" pitchFamily="34" charset="0"/>
              <a:buNone/>
            </a:pPr>
            <a:r>
              <a:rPr lang="en-US" b="1" i="0" dirty="0">
                <a:solidFill>
                  <a:srgbClr val="171717"/>
                </a:solidFill>
                <a:effectLst/>
                <a:latin typeface="Segoe UI" panose="020B0502040204020203" pitchFamily="34" charset="0"/>
              </a:rPr>
              <a:t>Distinct advantage:</a:t>
            </a:r>
            <a:r>
              <a:rPr lang="en-US" b="0" i="0" dirty="0">
                <a:solidFill>
                  <a:srgbClr val="171717"/>
                </a:solidFill>
                <a:effectLst/>
                <a:latin typeface="Segoe UI" panose="020B0502040204020203" pitchFamily="34" charset="0"/>
              </a:rPr>
              <a:t> Segmentation of environments and separation of duties allow for balance between control and innovation. Central operations can maintain centralized operations for workloads that require increase compliance, stable state operations, or represent greater security risks. Conversely, this approach allows for reduction in centralized control of workloads and environments that require greater innovation. Since larger portfolios are more likely to struggle with the balance between control and innovation, this flexibility makes it easier to scale to thousands of workloads with reductions in operational pains.</a:t>
            </a:r>
          </a:p>
          <a:p>
            <a:pPr algn="l">
              <a:buFont typeface="Arial" panose="020B0604020202020204" pitchFamily="34" charset="0"/>
              <a:buNone/>
            </a:pPr>
            <a:r>
              <a:rPr lang="en-US" b="1" i="0" dirty="0">
                <a:solidFill>
                  <a:srgbClr val="171717"/>
                </a:solidFill>
                <a:effectLst/>
                <a:latin typeface="Segoe UI" panose="020B0502040204020203" pitchFamily="34" charset="0"/>
              </a:rPr>
              <a:t>Distinct disadvantage:</a:t>
            </a:r>
            <a:r>
              <a:rPr lang="en-US" b="0" i="0" dirty="0">
                <a:solidFill>
                  <a:srgbClr val="171717"/>
                </a:solidFill>
                <a:effectLst/>
                <a:latin typeface="Segoe UI" panose="020B0502040204020203" pitchFamily="34" charset="0"/>
              </a:rPr>
              <a:t> What worked well on-premises might not work well in enterprise cloud operations. This approach to operations requires changes on many fronts. Cultural shifts in control and responsibility are often the biggest challenge. Operational shifts that follow the cultural shift take time and committed effort to implement, mature, and stabilize. Architectural shifts are sometimes required in otherwise stable workloads. Tooling shifts are required to empower and support the cultural, operational, and architectural shifts, which might require commitments to a primary cloud provider. Adoption efforts made prior to these changes might require significant rework that goes beyond typical refactoring efforts.</a:t>
            </a:r>
          </a:p>
          <a:p>
            <a:pPr algn="l">
              <a:buFont typeface="Arial" panose="020B0604020202020204" pitchFamily="34" charset="0"/>
              <a:buNone/>
            </a:pPr>
            <a:r>
              <a:rPr lang="en-US" b="1" i="0" dirty="0">
                <a:solidFill>
                  <a:srgbClr val="171717"/>
                </a:solidFill>
                <a:effectLst/>
                <a:latin typeface="Segoe UI" panose="020B0502040204020203" pitchFamily="34" charset="0"/>
              </a:rPr>
              <a:t>Risk:</a:t>
            </a:r>
            <a:r>
              <a:rPr lang="en-US" b="0" i="0" dirty="0">
                <a:solidFill>
                  <a:srgbClr val="171717"/>
                </a:solidFill>
                <a:effectLst/>
                <a:latin typeface="Segoe UI" panose="020B0502040204020203" pitchFamily="34" charset="0"/>
              </a:rPr>
              <a:t> This approach requires executive commitment to the change strategy. It also requires commitment from the technical teams to overcome learning curves and deliver the required change. Long-term cooperation between business, </a:t>
            </a:r>
            <a:r>
              <a:rPr lang="en-US" b="0" i="0" dirty="0" err="1">
                <a:solidFill>
                  <a:srgbClr val="171717"/>
                </a:solidFill>
                <a:effectLst/>
                <a:latin typeface="Segoe UI" panose="020B0502040204020203" pitchFamily="34" charset="0"/>
              </a:rPr>
              <a:t>CCoE</a:t>
            </a:r>
            <a:r>
              <a:rPr lang="en-US" b="0" i="0" dirty="0">
                <a:solidFill>
                  <a:srgbClr val="171717"/>
                </a:solidFill>
                <a:effectLst/>
                <a:latin typeface="Segoe UI" panose="020B0502040204020203" pitchFamily="34" charset="0"/>
              </a:rPr>
              <a:t>/central IT, and workload teams is required to see long-term benefits.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5/20/2021 5:23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649159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Enterprise operations is the suggested target state for all cloud operations. Enterprise operations balances the need for control and innovation by democratizing decisions and responsibilities. Central IT is replaced by a more facilitative cloud center of excellence or </a:t>
            </a:r>
            <a:r>
              <a:rPr lang="en-US" b="0" i="0" err="1">
                <a:solidFill>
                  <a:srgbClr val="171717"/>
                </a:solidFill>
                <a:effectLst/>
                <a:latin typeface="Segoe UI" panose="020B0502040204020203" pitchFamily="34" charset="0"/>
              </a:rPr>
              <a:t>CCoE</a:t>
            </a:r>
            <a:r>
              <a:rPr lang="en-US" b="0" i="0">
                <a:solidFill>
                  <a:srgbClr val="171717"/>
                </a:solidFill>
                <a:effectLst/>
                <a:latin typeface="Segoe UI" panose="020B0502040204020203" pitchFamily="34" charset="0"/>
              </a:rPr>
              <a:t> team, which supports workload teams and hold them accountable for decisions, as opposed to controlling or limiting their actions. Workload teams are granted more power and more responsibility to drive innovation, within well-defined guardrails.</a:t>
            </a:r>
          </a:p>
          <a:p>
            <a:pPr algn="l">
              <a:buFont typeface="Arial" panose="020B0604020202020204" pitchFamily="34" charset="0"/>
              <a:buNone/>
            </a:pPr>
            <a:r>
              <a:rPr lang="en-US" b="1" i="0">
                <a:solidFill>
                  <a:srgbClr val="171717"/>
                </a:solidFill>
                <a:effectLst/>
                <a:latin typeface="Segoe UI" panose="020B0502040204020203" pitchFamily="34" charset="0"/>
              </a:rPr>
              <a:t>Priorities:</a:t>
            </a:r>
            <a:r>
              <a:rPr lang="en-US" b="0" i="0">
                <a:solidFill>
                  <a:srgbClr val="171717"/>
                </a:solidFill>
                <a:effectLst/>
                <a:latin typeface="Segoe UI" panose="020B0502040204020203" pitchFamily="34" charset="0"/>
              </a:rPr>
              <a:t> Prioritizes democratization of technical decisions. Democratization of technical decisions shifts responsibilities previously held by central IT to workload teams when applicable. To deliver this shift in priorities, decisions become less dependent on human-run review processes and more dependent on automated review, governance, and enforcement using cloud-native tools.</a:t>
            </a:r>
          </a:p>
          <a:p>
            <a:pPr algn="l">
              <a:buFont typeface="Arial" panose="020B0604020202020204" pitchFamily="34" charset="0"/>
              <a:buNone/>
            </a:pPr>
            <a:r>
              <a:rPr lang="en-US" b="1" i="0">
                <a:solidFill>
                  <a:srgbClr val="171717"/>
                </a:solidFill>
                <a:effectLst/>
                <a:latin typeface="Segoe UI" panose="020B0502040204020203" pitchFamily="34" charset="0"/>
              </a:rPr>
              <a:t>Distinct advantage:</a:t>
            </a:r>
            <a:r>
              <a:rPr lang="en-US" b="0" i="0">
                <a:solidFill>
                  <a:srgbClr val="171717"/>
                </a:solidFill>
                <a:effectLst/>
                <a:latin typeface="Segoe UI" panose="020B0502040204020203" pitchFamily="34" charset="0"/>
              </a:rPr>
              <a:t> Segmentation of environments and separation of duties allow for balance between control and innovation. Central operations can maintain centralized operations for workloads that require increase compliance, stable state operations, or represent greater security risks. Conversely, this approach allows for reduction in centralized control of workloads and environments that require greater innovation. Since larger portfolios are more likely to struggle with the balance between control and innovation, this flexibility makes it easier to scale to thousands of workloads with reductions in operational pains.</a:t>
            </a:r>
          </a:p>
          <a:p>
            <a:pPr algn="l">
              <a:buFont typeface="Arial" panose="020B0604020202020204" pitchFamily="34" charset="0"/>
              <a:buNone/>
            </a:pPr>
            <a:r>
              <a:rPr lang="en-US" b="1" i="0">
                <a:solidFill>
                  <a:srgbClr val="171717"/>
                </a:solidFill>
                <a:effectLst/>
                <a:latin typeface="Segoe UI" panose="020B0502040204020203" pitchFamily="34" charset="0"/>
              </a:rPr>
              <a:t>Distinct disadvantage:</a:t>
            </a:r>
            <a:r>
              <a:rPr lang="en-US" b="0" i="0">
                <a:solidFill>
                  <a:srgbClr val="171717"/>
                </a:solidFill>
                <a:effectLst/>
                <a:latin typeface="Segoe UI" panose="020B0502040204020203" pitchFamily="34" charset="0"/>
              </a:rPr>
              <a:t> What worked well on-premises might not work well in enterprise cloud operations. This approach to operations requires changes on many fronts. Cultural shifts in control and responsibility are often the biggest challenge. Operational shifts that follow the cultural shift take time and committed effort to implement, mature, and stabilize. Architectural shifts are sometimes required in otherwise stable workloads. Tooling shifts are required to empower and support the cultural, operational, and architectural shifts, which might require commitments to a primary cloud provider. Adoption efforts made prior to these changes might require significant rework that goes beyond typical refactoring efforts.</a:t>
            </a:r>
          </a:p>
          <a:p>
            <a:pPr algn="l">
              <a:buFont typeface="Arial" panose="020B0604020202020204" pitchFamily="34" charset="0"/>
              <a:buNone/>
            </a:pPr>
            <a:r>
              <a:rPr lang="en-US" b="1" i="0">
                <a:solidFill>
                  <a:srgbClr val="171717"/>
                </a:solidFill>
                <a:effectLst/>
                <a:latin typeface="Segoe UI" panose="020B0502040204020203" pitchFamily="34" charset="0"/>
              </a:rPr>
              <a:t>Risk:</a:t>
            </a:r>
            <a:r>
              <a:rPr lang="en-US" b="0" i="0">
                <a:solidFill>
                  <a:srgbClr val="171717"/>
                </a:solidFill>
                <a:effectLst/>
                <a:latin typeface="Segoe UI" panose="020B0502040204020203" pitchFamily="34" charset="0"/>
              </a:rPr>
              <a:t> This approach requires executive commitment to the change strategy. It also requires commitment from the technical teams to overcome learning curves and deliver the required change. Long-term cooperation between business, </a:t>
            </a:r>
            <a:r>
              <a:rPr lang="en-US" b="0" i="0" err="1">
                <a:solidFill>
                  <a:srgbClr val="171717"/>
                </a:solidFill>
                <a:effectLst/>
                <a:latin typeface="Segoe UI" panose="020B0502040204020203" pitchFamily="34" charset="0"/>
              </a:rPr>
              <a:t>CCoE</a:t>
            </a:r>
            <a:r>
              <a:rPr lang="en-US" b="0" i="0">
                <a:solidFill>
                  <a:srgbClr val="171717"/>
                </a:solidFill>
                <a:effectLst/>
                <a:latin typeface="Segoe UI" panose="020B0502040204020203" pitchFamily="34" charset="0"/>
              </a:rPr>
              <a:t>/central IT, and workload teams is required to see long-term benefits.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5/20/2021 5:23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51718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The existing operating model might be too engrained for the entire organization to shift to a new operating model. For others, global operations and various compliance requirements might prevent specific business units from making a change. For those companies, a distributing operations approach might be required. This is by far the most complex approach, as it requires an integration of one or more of the previously mentioned operating models.</a:t>
            </a:r>
          </a:p>
          <a:p>
            <a:pPr algn="l"/>
            <a:r>
              <a:rPr lang="en-US" b="0" i="0">
                <a:solidFill>
                  <a:srgbClr val="171717"/>
                </a:solidFill>
                <a:effectLst/>
                <a:latin typeface="Segoe UI" panose="020B0502040204020203" pitchFamily="34" charset="0"/>
              </a:rPr>
              <a:t>While heavily discouraged, this approach to operations might be required for some organizations who consist of a loose collection of disparate business units. Especially when those business units span a diverse base of customer segments or regional operations.</a:t>
            </a:r>
          </a:p>
          <a:p>
            <a:pPr algn="l">
              <a:buFont typeface="Arial" panose="020B0604020202020204" pitchFamily="34" charset="0"/>
              <a:buNone/>
            </a:pPr>
            <a:r>
              <a:rPr lang="en-US" b="1" i="0">
                <a:solidFill>
                  <a:srgbClr val="171717"/>
                </a:solidFill>
                <a:effectLst/>
                <a:latin typeface="Segoe UI" panose="020B0502040204020203" pitchFamily="34" charset="0"/>
              </a:rPr>
              <a:t>Priorities:</a:t>
            </a:r>
            <a:r>
              <a:rPr lang="en-US" b="0" i="0">
                <a:solidFill>
                  <a:srgbClr val="171717"/>
                </a:solidFill>
                <a:effectLst/>
                <a:latin typeface="Segoe UI" panose="020B0502040204020203" pitchFamily="34" charset="0"/>
              </a:rPr>
              <a:t> Integration of multiple existing operating models.</a:t>
            </a:r>
          </a:p>
          <a:p>
            <a:pPr algn="l">
              <a:buFont typeface="Arial" panose="020B0604020202020204" pitchFamily="34" charset="0"/>
              <a:buChar char="•"/>
            </a:pPr>
            <a:r>
              <a:rPr lang="en-US" b="0" i="0">
                <a:solidFill>
                  <a:srgbClr val="171717"/>
                </a:solidFill>
                <a:effectLst/>
                <a:latin typeface="Segoe UI" panose="020B0502040204020203" pitchFamily="34" charset="0"/>
              </a:rPr>
              <a:t>Transitional state with a focus on moving the entire organization to one of the previously mentioned operating models, over time.</a:t>
            </a:r>
          </a:p>
          <a:p>
            <a:pPr algn="l">
              <a:buFont typeface="Arial" panose="020B0604020202020204" pitchFamily="34" charset="0"/>
              <a:buChar char="•"/>
            </a:pPr>
            <a:r>
              <a:rPr lang="en-US" b="0" i="0">
                <a:solidFill>
                  <a:srgbClr val="171717"/>
                </a:solidFill>
                <a:effectLst/>
                <a:latin typeface="Segoe UI" panose="020B0502040204020203" pitchFamily="34" charset="0"/>
              </a:rPr>
              <a:t>Longer term operational approach when the organization is too large or too complex to align to a single operating model.</a:t>
            </a:r>
          </a:p>
          <a:p>
            <a:pPr algn="l">
              <a:buFont typeface="Arial" panose="020B0604020202020204" pitchFamily="34" charset="0"/>
              <a:buNone/>
            </a:pPr>
            <a:r>
              <a:rPr lang="en-US" b="1" i="0">
                <a:solidFill>
                  <a:srgbClr val="171717"/>
                </a:solidFill>
                <a:effectLst/>
                <a:latin typeface="Segoe UI" panose="020B0502040204020203" pitchFamily="34" charset="0"/>
              </a:rPr>
              <a:t>Distinct advantage:</a:t>
            </a:r>
            <a:r>
              <a:rPr lang="en-US" b="0" i="0">
                <a:solidFill>
                  <a:srgbClr val="171717"/>
                </a:solidFill>
                <a:effectLst/>
                <a:latin typeface="Segoe UI" panose="020B0502040204020203" pitchFamily="34" charset="0"/>
              </a:rPr>
              <a:t> Integration of common operating model elements from each business unit. Creates a vehicle to group operating units into a hierarchy and help them mature operations using consistent repeatable processes.</a:t>
            </a:r>
          </a:p>
          <a:p>
            <a:pPr algn="l">
              <a:buFont typeface="Arial" panose="020B0604020202020204" pitchFamily="34" charset="0"/>
              <a:buNone/>
            </a:pPr>
            <a:r>
              <a:rPr lang="en-US" b="1" i="0">
                <a:solidFill>
                  <a:srgbClr val="171717"/>
                </a:solidFill>
                <a:effectLst/>
                <a:latin typeface="Segoe UI" panose="020B0502040204020203" pitchFamily="34" charset="0"/>
              </a:rPr>
              <a:t>Distinct disadvantage:</a:t>
            </a:r>
            <a:r>
              <a:rPr lang="en-US" b="0" i="0">
                <a:solidFill>
                  <a:srgbClr val="171717"/>
                </a:solidFill>
                <a:effectLst/>
                <a:latin typeface="Segoe UI" panose="020B0502040204020203" pitchFamily="34" charset="0"/>
              </a:rPr>
              <a:t> Consistency and standardization across multiple operating models is difficult to maintain for extended periods. This operational approach requires deep awareness of the portfolio and how various segments of the technology portfolio are operated.</a:t>
            </a:r>
          </a:p>
          <a:p>
            <a:pPr algn="l">
              <a:buFont typeface="Arial" panose="020B0604020202020204" pitchFamily="34" charset="0"/>
              <a:buNone/>
            </a:pPr>
            <a:r>
              <a:rPr lang="en-US" b="1" i="0">
                <a:solidFill>
                  <a:srgbClr val="171717"/>
                </a:solidFill>
                <a:effectLst/>
                <a:latin typeface="Segoe UI" panose="020B0502040204020203" pitchFamily="34" charset="0"/>
              </a:rPr>
              <a:t>Risk:</a:t>
            </a:r>
            <a:r>
              <a:rPr lang="en-US" b="0" i="0">
                <a:solidFill>
                  <a:srgbClr val="171717"/>
                </a:solidFill>
                <a:effectLst/>
                <a:latin typeface="Segoe UI" panose="020B0502040204020203" pitchFamily="34" charset="0"/>
              </a:rPr>
              <a:t> Lack of commitment to a primary operating model could lead to confusion across teams. This operating model should only be used when there is no way to align to a single operating model.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5/20/2021 5:23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52758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The existing operating model might be too engrained for the entire organization to shift to a new operating model. For others, global operations and various compliance requirements might prevent specific business units from making a change. For those companies, a distributing operations approach might be required. This is by far the most complex approach, as it requires an integration of one or more of the previously mentioned operating models.</a:t>
            </a:r>
          </a:p>
          <a:p>
            <a:pPr algn="l"/>
            <a:r>
              <a:rPr lang="en-US" b="0" i="0">
                <a:solidFill>
                  <a:srgbClr val="171717"/>
                </a:solidFill>
                <a:effectLst/>
                <a:latin typeface="Segoe UI" panose="020B0502040204020203" pitchFamily="34" charset="0"/>
              </a:rPr>
              <a:t>While heavily discouraged, this approach to operations might be required for some organizations who consist of a loose collection of disparate business units. Especially when those business units span a diverse base of customer segments or regional operations.</a:t>
            </a:r>
          </a:p>
          <a:p>
            <a:pPr algn="l">
              <a:buFont typeface="Arial" panose="020B0604020202020204" pitchFamily="34" charset="0"/>
              <a:buNone/>
            </a:pPr>
            <a:r>
              <a:rPr lang="en-US" b="1" i="0">
                <a:solidFill>
                  <a:srgbClr val="171717"/>
                </a:solidFill>
                <a:effectLst/>
                <a:latin typeface="Segoe UI" panose="020B0502040204020203" pitchFamily="34" charset="0"/>
              </a:rPr>
              <a:t>Priorities:</a:t>
            </a:r>
            <a:r>
              <a:rPr lang="en-US" b="0" i="0">
                <a:solidFill>
                  <a:srgbClr val="171717"/>
                </a:solidFill>
                <a:effectLst/>
                <a:latin typeface="Segoe UI" panose="020B0502040204020203" pitchFamily="34" charset="0"/>
              </a:rPr>
              <a:t> Integration of multiple existing operating models.</a:t>
            </a:r>
          </a:p>
          <a:p>
            <a:pPr algn="l">
              <a:buFont typeface="Arial" panose="020B0604020202020204" pitchFamily="34" charset="0"/>
              <a:buChar char="•"/>
            </a:pPr>
            <a:r>
              <a:rPr lang="en-US" b="0" i="0">
                <a:solidFill>
                  <a:srgbClr val="171717"/>
                </a:solidFill>
                <a:effectLst/>
                <a:latin typeface="Segoe UI" panose="020B0502040204020203" pitchFamily="34" charset="0"/>
              </a:rPr>
              <a:t>Transitional state with a focus on moving the entire organization to one of the previously mentioned operating models, over time.</a:t>
            </a:r>
          </a:p>
          <a:p>
            <a:pPr algn="l">
              <a:buFont typeface="Arial" panose="020B0604020202020204" pitchFamily="34" charset="0"/>
              <a:buChar char="•"/>
            </a:pPr>
            <a:r>
              <a:rPr lang="en-US" b="0" i="0">
                <a:solidFill>
                  <a:srgbClr val="171717"/>
                </a:solidFill>
                <a:effectLst/>
                <a:latin typeface="Segoe UI" panose="020B0502040204020203" pitchFamily="34" charset="0"/>
              </a:rPr>
              <a:t>Longer term operational approach when the organization is too large or too complex to align to a single operating model.</a:t>
            </a:r>
          </a:p>
          <a:p>
            <a:pPr algn="l">
              <a:buFont typeface="Arial" panose="020B0604020202020204" pitchFamily="34" charset="0"/>
              <a:buNone/>
            </a:pPr>
            <a:r>
              <a:rPr lang="en-US" b="1" i="0">
                <a:solidFill>
                  <a:srgbClr val="171717"/>
                </a:solidFill>
                <a:effectLst/>
                <a:latin typeface="Segoe UI" panose="020B0502040204020203" pitchFamily="34" charset="0"/>
              </a:rPr>
              <a:t>Distinct advantage:</a:t>
            </a:r>
            <a:r>
              <a:rPr lang="en-US" b="0" i="0">
                <a:solidFill>
                  <a:srgbClr val="171717"/>
                </a:solidFill>
                <a:effectLst/>
                <a:latin typeface="Segoe UI" panose="020B0502040204020203" pitchFamily="34" charset="0"/>
              </a:rPr>
              <a:t> Integration of common operating model elements from each business unit. Creates a vehicle to group operating units into a hierarchy and help them mature operations using consistent repeatable processes.</a:t>
            </a:r>
          </a:p>
          <a:p>
            <a:pPr algn="l">
              <a:buFont typeface="Arial" panose="020B0604020202020204" pitchFamily="34" charset="0"/>
              <a:buNone/>
            </a:pPr>
            <a:r>
              <a:rPr lang="en-US" b="1" i="0">
                <a:solidFill>
                  <a:srgbClr val="171717"/>
                </a:solidFill>
                <a:effectLst/>
                <a:latin typeface="Segoe UI" panose="020B0502040204020203" pitchFamily="34" charset="0"/>
              </a:rPr>
              <a:t>Distinct disadvantage:</a:t>
            </a:r>
            <a:r>
              <a:rPr lang="en-US" b="0" i="0">
                <a:solidFill>
                  <a:srgbClr val="171717"/>
                </a:solidFill>
                <a:effectLst/>
                <a:latin typeface="Segoe UI" panose="020B0502040204020203" pitchFamily="34" charset="0"/>
              </a:rPr>
              <a:t> Consistency and standardization across multiple operating models is difficult to maintain for extended periods. This operational approach requires deep awareness of the portfolio and how various segments of the technology portfolio are operated.</a:t>
            </a:r>
          </a:p>
          <a:p>
            <a:pPr algn="l">
              <a:buFont typeface="Arial" panose="020B0604020202020204" pitchFamily="34" charset="0"/>
              <a:buNone/>
            </a:pPr>
            <a:r>
              <a:rPr lang="en-US" b="1" i="0">
                <a:solidFill>
                  <a:srgbClr val="171717"/>
                </a:solidFill>
                <a:effectLst/>
                <a:latin typeface="Segoe UI" panose="020B0502040204020203" pitchFamily="34" charset="0"/>
              </a:rPr>
              <a:t>Risk:</a:t>
            </a:r>
            <a:r>
              <a:rPr lang="en-US" b="0" i="0">
                <a:solidFill>
                  <a:srgbClr val="171717"/>
                </a:solidFill>
                <a:effectLst/>
                <a:latin typeface="Segoe UI" panose="020B0502040204020203" pitchFamily="34" charset="0"/>
              </a:rPr>
              <a:t> Lack of commitment to a primary operating model could lead to confusion across teams. This operating model should only be used when there is no way to align to a single operating model.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5/20/2021 5:23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49138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478752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759258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3E3E3"/>
                </a:solidFill>
                <a:effectLst/>
                <a:latin typeface="Segoe UI" panose="020B0502040204020203" pitchFamily="34" charset="0"/>
              </a:rPr>
              <a:t>Cloud adoption can't happen without well-organized people. Successful cloud adoption is the result of properly skilled people doing the appropriate types of work, in alignment with clearly defined business goals, and in a well-managed environment. To deliver an effective operating model for the cloud, it's important to establish appropriately staffed organizational structures. This article outlines an approach to establishing and maintaining the proper organizational structures in four steps.</a:t>
            </a:r>
          </a:p>
          <a:p>
            <a:pPr algn="l"/>
            <a:r>
              <a:rPr lang="en-US" b="0" i="0" dirty="0">
                <a:solidFill>
                  <a:srgbClr val="E3E3E3"/>
                </a:solidFill>
                <a:effectLst/>
                <a:latin typeface="Segoe UI" panose="020B0502040204020203" pitchFamily="34" charset="0"/>
              </a:rPr>
              <a:t>The following exercises will help guide the process of creating a landing zone to support cloud adoption.</a:t>
            </a:r>
          </a:p>
          <a:p>
            <a:pPr algn="l"/>
            <a:r>
              <a:rPr lang="en-US" b="0" i="0" dirty="0">
                <a:solidFill>
                  <a:srgbClr val="E3E3E3"/>
                </a:solidFill>
                <a:effectLst/>
                <a:latin typeface="Segoe UI" panose="020B0502040204020203" pitchFamily="34" charset="0"/>
              </a:rPr>
              <a:t>MANAGE ORGANIZATIONAL ALIGNMENT  </a:t>
            </a:r>
            <a:br>
              <a:rPr lang="en-US" b="0" i="0" dirty="0">
                <a:solidFill>
                  <a:srgbClr val="E3E3E3"/>
                </a:solidFill>
                <a:effectLst/>
                <a:latin typeface="Segoe UI" panose="020B0502040204020203" pitchFamily="34" charset="0"/>
              </a:rPr>
            </a:br>
            <a:br>
              <a:rPr lang="en-US" b="0" i="0" dirty="0">
                <a:solidFill>
                  <a:srgbClr val="E3E3E3"/>
                </a:solidFill>
                <a:effectLst/>
                <a:latin typeface="Segoe UI" panose="020B0502040204020203" pitchFamily="34" charset="0"/>
              </a:rPr>
            </a:br>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496958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E3E3E3"/>
                </a:solidFill>
                <a:effectLst/>
                <a:latin typeface="Segoe UI" panose="020B0502040204020203" pitchFamily="34" charset="0"/>
                <a:hlinkClick r:id="rId3"/>
              </a:rPr>
              <a:t>Structure type</a:t>
            </a:r>
            <a:r>
              <a:rPr lang="en-US" b="0" i="0" dirty="0">
                <a:solidFill>
                  <a:srgbClr val="E3E3E3"/>
                </a:solidFill>
                <a:effectLst/>
                <a:latin typeface="Segoe UI" panose="020B0502040204020203" pitchFamily="34" charset="0"/>
              </a:rPr>
              <a:t>: Define the type of organizational structure that best fits your operating model.</a:t>
            </a:r>
            <a:br>
              <a:rPr lang="en-US" b="0" i="0" dirty="0">
                <a:solidFill>
                  <a:srgbClr val="E3E3E3"/>
                </a:solidFill>
                <a:effectLst/>
                <a:latin typeface="Segoe UI" panose="020B0502040204020203" pitchFamily="34" charset="0"/>
              </a:rPr>
            </a:br>
            <a:br>
              <a:rPr lang="en-US" b="0" i="0" dirty="0">
                <a:solidFill>
                  <a:srgbClr val="E3E3E3"/>
                </a:solidFill>
                <a:effectLst/>
                <a:latin typeface="Segoe UI" panose="020B0502040204020203" pitchFamily="34" charset="0"/>
              </a:rPr>
            </a:br>
            <a:r>
              <a:rPr lang="en-US" b="0" i="0" u="none" strike="noStrike" dirty="0">
                <a:solidFill>
                  <a:srgbClr val="E3E3E3"/>
                </a:solidFill>
                <a:effectLst/>
                <a:latin typeface="Segoe UI" panose="020B0502040204020203" pitchFamily="34" charset="0"/>
                <a:hlinkClick r:id="rId4"/>
              </a:rPr>
              <a:t>Cloud functions</a:t>
            </a:r>
            <a:r>
              <a:rPr lang="en-US" b="0" i="0" dirty="0">
                <a:solidFill>
                  <a:srgbClr val="E3E3E3"/>
                </a:solidFill>
                <a:effectLst/>
                <a:latin typeface="Segoe UI" panose="020B0502040204020203" pitchFamily="34" charset="0"/>
              </a:rPr>
              <a:t>: Understand the cloud functionality required to adopt and operate the cloud.</a:t>
            </a:r>
            <a:br>
              <a:rPr lang="en-US" b="0" i="0" dirty="0">
                <a:solidFill>
                  <a:srgbClr val="E3E3E3"/>
                </a:solidFill>
                <a:effectLst/>
                <a:latin typeface="Segoe UI" panose="020B0502040204020203" pitchFamily="34" charset="0"/>
              </a:rPr>
            </a:br>
            <a:br>
              <a:rPr lang="en-US" b="0" i="0" dirty="0">
                <a:solidFill>
                  <a:srgbClr val="E3E3E3"/>
                </a:solidFill>
                <a:effectLst/>
                <a:latin typeface="Segoe UI" panose="020B0502040204020203" pitchFamily="34" charset="0"/>
              </a:rPr>
            </a:br>
            <a:r>
              <a:rPr lang="en-US" b="0" i="0" u="none" strike="noStrike" dirty="0">
                <a:solidFill>
                  <a:srgbClr val="E3E3E3"/>
                </a:solidFill>
                <a:effectLst/>
                <a:latin typeface="Segoe UI" panose="020B0502040204020203" pitchFamily="34" charset="0"/>
                <a:hlinkClick r:id="rId5"/>
              </a:rPr>
              <a:t>Mature team structures</a:t>
            </a:r>
            <a:r>
              <a:rPr lang="en-US" b="0" i="0" dirty="0">
                <a:solidFill>
                  <a:srgbClr val="E3E3E3"/>
                </a:solidFill>
                <a:effectLst/>
                <a:latin typeface="Segoe UI" panose="020B0502040204020203" pitchFamily="34" charset="0"/>
              </a:rPr>
              <a:t>: Define the teams that can provide various cloud functions.</a:t>
            </a:r>
            <a:br>
              <a:rPr lang="en-US" b="0" i="0" dirty="0">
                <a:solidFill>
                  <a:srgbClr val="E3E3E3"/>
                </a:solidFill>
                <a:effectLst/>
                <a:latin typeface="Segoe UI" panose="020B0502040204020203" pitchFamily="34" charset="0"/>
              </a:rPr>
            </a:br>
            <a:br>
              <a:rPr lang="en-US" b="0" i="0" dirty="0">
                <a:solidFill>
                  <a:srgbClr val="E3E3E3"/>
                </a:solidFill>
                <a:effectLst/>
                <a:latin typeface="Segoe UI" panose="020B0502040204020203" pitchFamily="34" charset="0"/>
              </a:rPr>
            </a:br>
            <a:r>
              <a:rPr lang="en-US" b="0" i="0" u="none" strike="noStrike" dirty="0">
                <a:solidFill>
                  <a:srgbClr val="E3E3E3"/>
                </a:solidFill>
                <a:effectLst/>
                <a:latin typeface="Segoe UI" panose="020B0502040204020203" pitchFamily="34" charset="0"/>
                <a:hlinkClick r:id="rId6"/>
              </a:rPr>
              <a:t>RACI matrix</a:t>
            </a:r>
            <a:r>
              <a:rPr lang="en-US" b="0" i="0" dirty="0">
                <a:solidFill>
                  <a:srgbClr val="E3E3E3"/>
                </a:solidFill>
                <a:effectLst/>
                <a:latin typeface="Segoe UI" panose="020B0502040204020203" pitchFamily="34" charset="0"/>
              </a:rPr>
              <a:t>: Clearly defined roles are an important aspect of any operating model. Use the provided RACI matrix to map responsibility, accountability, consulted, and informed roles to each of the teams for various functions of the cloud operating model.</a:t>
            </a:r>
          </a:p>
          <a:p>
            <a:pPr algn="l"/>
            <a:r>
              <a:rPr lang="en-US" b="1" i="0" dirty="0">
                <a:solidFill>
                  <a:srgbClr val="E3E3E3"/>
                </a:solidFill>
                <a:effectLst/>
                <a:latin typeface="Segoe UI" panose="020B0502040204020203" pitchFamily="34" charset="0"/>
              </a:rPr>
              <a:t>Structure type</a:t>
            </a:r>
          </a:p>
          <a:p>
            <a:pPr algn="l"/>
            <a:r>
              <a:rPr lang="en-US" b="0" i="0" dirty="0">
                <a:solidFill>
                  <a:srgbClr val="E3E3E3"/>
                </a:solidFill>
                <a:effectLst/>
                <a:latin typeface="Segoe UI" panose="020B0502040204020203" pitchFamily="34" charset="0"/>
              </a:rPr>
              <a:t>The following organizational structures do not necessarily have to map to an organizational chart (org chart). Org charts generally reflect command and control management structures. Conversely, the following organizational structures are designed to capture alignment of roles and responsibilities. In an agile, matrix organization, these structures may be best represented as virtual teams. There is no limitation suggesting that these organizational structures couldn't be represented in an org chart, but it is not necessary in order to produce an effective operating model.</a:t>
            </a:r>
          </a:p>
          <a:p>
            <a:pPr algn="l"/>
            <a:r>
              <a:rPr lang="en-US" b="0" i="0" dirty="0">
                <a:solidFill>
                  <a:srgbClr val="E3E3E3"/>
                </a:solidFill>
                <a:effectLst/>
                <a:latin typeface="Segoe UI" panose="020B0502040204020203" pitchFamily="34" charset="0"/>
              </a:rPr>
              <a:t>The first step of managing organizational alignment is to determine how the following organizational structures will be fulfilled:</a:t>
            </a:r>
          </a:p>
          <a:p>
            <a:pPr algn="l">
              <a:buFont typeface="Arial" panose="020B0604020202020204" pitchFamily="34" charset="0"/>
              <a:buChar char="•"/>
            </a:pPr>
            <a:r>
              <a:rPr lang="en-US" b="1" i="0" dirty="0">
                <a:solidFill>
                  <a:srgbClr val="E3E3E3"/>
                </a:solidFill>
                <a:effectLst/>
                <a:latin typeface="Segoe UI" panose="020B0502040204020203" pitchFamily="34" charset="0"/>
              </a:rPr>
              <a:t>Org chart alignment:</a:t>
            </a:r>
            <a:r>
              <a:rPr lang="en-US" b="0" i="0" dirty="0">
                <a:solidFill>
                  <a:srgbClr val="E3E3E3"/>
                </a:solidFill>
                <a:effectLst/>
                <a:latin typeface="Segoe UI" panose="020B0502040204020203" pitchFamily="34" charset="0"/>
              </a:rPr>
              <a:t> Management hierarchies, manager responsibilities, and staff alignment will align to organizational structures.</a:t>
            </a:r>
          </a:p>
          <a:p>
            <a:pPr algn="l">
              <a:buFont typeface="Arial" panose="020B0604020202020204" pitchFamily="34" charset="0"/>
              <a:buChar char="•"/>
            </a:pPr>
            <a:r>
              <a:rPr lang="en-US" b="1" i="0" dirty="0">
                <a:solidFill>
                  <a:srgbClr val="E3E3E3"/>
                </a:solidFill>
                <a:effectLst/>
                <a:latin typeface="Segoe UI" panose="020B0502040204020203" pitchFamily="34" charset="0"/>
              </a:rPr>
              <a:t>Virtual teams:</a:t>
            </a:r>
            <a:r>
              <a:rPr lang="en-US" b="0" i="0" dirty="0">
                <a:solidFill>
                  <a:srgbClr val="E3E3E3"/>
                </a:solidFill>
                <a:effectLst/>
                <a:latin typeface="Segoe UI" panose="020B0502040204020203" pitchFamily="34" charset="0"/>
              </a:rPr>
              <a:t> Management structures and org charts remain unchanged. Instead, virtual teams will be created and tasked with the required functions.</a:t>
            </a:r>
          </a:p>
          <a:p>
            <a:pPr algn="l">
              <a:buFont typeface="Arial" panose="020B0604020202020204" pitchFamily="34" charset="0"/>
              <a:buChar char="•"/>
            </a:pPr>
            <a:r>
              <a:rPr lang="en-US" b="1" i="0" dirty="0">
                <a:solidFill>
                  <a:srgbClr val="E3E3E3"/>
                </a:solidFill>
                <a:effectLst/>
                <a:latin typeface="Segoe UI" panose="020B0502040204020203" pitchFamily="34" charset="0"/>
              </a:rPr>
              <a:t>Mixed model:</a:t>
            </a:r>
            <a:r>
              <a:rPr lang="en-US" b="0" i="0" dirty="0">
                <a:solidFill>
                  <a:srgbClr val="E3E3E3"/>
                </a:solidFill>
                <a:effectLst/>
                <a:latin typeface="Segoe UI" panose="020B0502040204020203" pitchFamily="34" charset="0"/>
              </a:rPr>
              <a:t> More commonly, a mixture of org chart and virtual team alignment will be required to deliver on transformation goals.</a:t>
            </a: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843829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Cloud strategy functions – Roles are normally defined by the CIO</a:t>
            </a:r>
            <a:endParaRPr lang="en-US" b="0" i="0" dirty="0">
              <a:effectLst/>
              <a:latin typeface="Segoe UI" panose="020B0502040204020203" pitchFamily="34" charset="0"/>
            </a:endParaRPr>
          </a:p>
          <a:p>
            <a:pPr algn="l"/>
            <a:r>
              <a:rPr lang="en-US" b="0" i="0" dirty="0">
                <a:solidFill>
                  <a:srgbClr val="E3E3E3"/>
                </a:solidFill>
                <a:effectLst/>
                <a:latin typeface="Segoe UI" panose="020B0502040204020203" pitchFamily="34" charset="0"/>
              </a:rPr>
              <a:t>A cloud strategy team defines motivations and business outcomes, and validates and maintains alignment between business priorities and cloud adoption efforts. In the absence of a defined cloud strategy team, someone must still provide the functionality that aligns technical activities to business outcomes. That same person or group should also manage change across the project.</a:t>
            </a:r>
          </a:p>
          <a:p>
            <a:pPr algn="l"/>
            <a:r>
              <a:rPr lang="en-US" b="1" i="0" dirty="0">
                <a:solidFill>
                  <a:srgbClr val="E3E3E3"/>
                </a:solidFill>
                <a:effectLst/>
                <a:latin typeface="Segoe UI" panose="020B0502040204020203" pitchFamily="34" charset="0"/>
              </a:rPr>
              <a:t>Cloud adoption functions</a:t>
            </a:r>
          </a:p>
          <a:p>
            <a:pPr algn="l"/>
            <a:r>
              <a:rPr lang="en-US" b="0" i="0" dirty="0">
                <a:solidFill>
                  <a:srgbClr val="E3E3E3"/>
                </a:solidFill>
                <a:effectLst/>
                <a:latin typeface="Segoe UI" panose="020B0502040204020203" pitchFamily="34" charset="0"/>
              </a:rPr>
              <a:t>Cloud adoption functions enable the implementation of technical solutions in the cloud. Like any IT project, the people delivering the actual work will determine success. The teams providing the necessary cloud adoption functions can be staffed from multiple subject matter experts or implementation partners.</a:t>
            </a:r>
          </a:p>
          <a:p>
            <a:pPr algn="l"/>
            <a:r>
              <a:rPr lang="en-US" b="0" i="0" dirty="0">
                <a:solidFill>
                  <a:srgbClr val="E3E3E3"/>
                </a:solidFill>
                <a:effectLst/>
                <a:latin typeface="Segoe UI" panose="020B0502040204020203" pitchFamily="34" charset="0"/>
              </a:rPr>
              <a:t>Cloud adoption teams are the modern-day equivalent of technical implementation teams or project teams. </a:t>
            </a:r>
          </a:p>
          <a:p>
            <a:pPr lvl="1" algn="l"/>
            <a:r>
              <a:rPr lang="en-US" b="1" i="0" dirty="0">
                <a:solidFill>
                  <a:srgbClr val="E3E3E3"/>
                </a:solidFill>
                <a:effectLst/>
                <a:latin typeface="Segoe UI" panose="020B0502040204020203" pitchFamily="34" charset="0"/>
              </a:rPr>
              <a:t>Minimum scope</a:t>
            </a:r>
          </a:p>
          <a:p>
            <a:pPr lvl="1" algn="l"/>
            <a:r>
              <a:rPr lang="en-US" b="0" i="0" dirty="0">
                <a:solidFill>
                  <a:srgbClr val="E3E3E3"/>
                </a:solidFill>
                <a:effectLst/>
                <a:latin typeface="Segoe UI" panose="020B0502040204020203" pitchFamily="34" charset="0"/>
              </a:rPr>
              <a:t>The nucleus of all cloud adoption efforts is the cloud migration team. This team drives the technical changes that enable adoption. Depending on the objectives of the adoption effort, this team may include a diverse range of team members who handle a broad set of technical and business tasks.</a:t>
            </a:r>
          </a:p>
          <a:p>
            <a:pPr lvl="1" algn="l"/>
            <a:r>
              <a:rPr lang="en-US" b="0" i="0" dirty="0">
                <a:solidFill>
                  <a:srgbClr val="E3E3E3"/>
                </a:solidFill>
                <a:effectLst/>
                <a:latin typeface="Segoe UI" panose="020B0502040204020203" pitchFamily="34" charset="0"/>
              </a:rPr>
              <a:t>At a minimum, the team scope includes:</a:t>
            </a:r>
          </a:p>
          <a:p>
            <a:pPr lvl="1"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3"/>
              </a:rPr>
              <a:t>Rationalization of the digital estate</a:t>
            </a:r>
            <a:endParaRPr lang="en-US" b="0" i="0" dirty="0">
              <a:solidFill>
                <a:srgbClr val="E3E3E3"/>
              </a:solidFill>
              <a:effectLst/>
              <a:latin typeface="Segoe UI" panose="020B0502040204020203" pitchFamily="34" charset="0"/>
            </a:endParaRPr>
          </a:p>
          <a:p>
            <a:pPr lvl="1" algn="l">
              <a:buFont typeface="Arial" panose="020B0604020202020204" pitchFamily="34" charset="0"/>
              <a:buChar char="•"/>
            </a:pPr>
            <a:r>
              <a:rPr lang="en-US" b="0" i="0" dirty="0">
                <a:solidFill>
                  <a:srgbClr val="E3E3E3"/>
                </a:solidFill>
                <a:effectLst/>
                <a:latin typeface="Segoe UI" panose="020B0502040204020203" pitchFamily="34" charset="0"/>
              </a:rPr>
              <a:t>Review, validation, and advancement of the </a:t>
            </a:r>
            <a:r>
              <a:rPr lang="en-US" b="0" i="0" u="none" strike="noStrike" dirty="0">
                <a:solidFill>
                  <a:srgbClr val="E3E3E3"/>
                </a:solidFill>
                <a:effectLst/>
                <a:latin typeface="Segoe UI" panose="020B0502040204020203" pitchFamily="34" charset="0"/>
                <a:hlinkClick r:id="rId4"/>
              </a:rPr>
              <a:t>prioritized migration backlog</a:t>
            </a:r>
            <a:endParaRPr lang="en-US" b="0" i="0" dirty="0">
              <a:solidFill>
                <a:srgbClr val="E3E3E3"/>
              </a:solidFill>
              <a:effectLst/>
              <a:latin typeface="Segoe UI" panose="020B0502040204020203" pitchFamily="34" charset="0"/>
            </a:endParaRPr>
          </a:p>
          <a:p>
            <a:pPr lvl="1" algn="l">
              <a:buFont typeface="Arial" panose="020B0604020202020204" pitchFamily="34" charset="0"/>
              <a:buChar char="•"/>
            </a:pPr>
            <a:r>
              <a:rPr lang="en-US" b="0" i="0" dirty="0">
                <a:solidFill>
                  <a:srgbClr val="E3E3E3"/>
                </a:solidFill>
                <a:effectLst/>
                <a:latin typeface="Segoe UI" panose="020B0502040204020203" pitchFamily="34" charset="0"/>
              </a:rPr>
              <a:t>The execution of the </a:t>
            </a:r>
            <a:r>
              <a:rPr lang="en-US" b="0" i="0" u="none" strike="noStrike" dirty="0">
                <a:solidFill>
                  <a:srgbClr val="E3E3E3"/>
                </a:solidFill>
                <a:effectLst/>
                <a:latin typeface="Segoe UI" panose="020B0502040204020203" pitchFamily="34" charset="0"/>
                <a:hlinkClick r:id="rId5"/>
              </a:rPr>
              <a:t>first workload</a:t>
            </a:r>
            <a:r>
              <a:rPr lang="en-US" b="0" i="0" dirty="0">
                <a:solidFill>
                  <a:srgbClr val="E3E3E3"/>
                </a:solidFill>
                <a:effectLst/>
                <a:latin typeface="Segoe UI" panose="020B0502040204020203" pitchFamily="34" charset="0"/>
              </a:rPr>
              <a:t> as a learning opportunity.</a:t>
            </a:r>
          </a:p>
          <a:p>
            <a:pPr algn="l"/>
            <a:r>
              <a:rPr lang="en-US" b="1" i="0" dirty="0">
                <a:solidFill>
                  <a:srgbClr val="E3E3E3"/>
                </a:solidFill>
                <a:effectLst/>
                <a:latin typeface="Segoe UI" panose="020B0502040204020203" pitchFamily="34" charset="0"/>
              </a:rPr>
              <a:t>Cloud governance functions</a:t>
            </a:r>
          </a:p>
          <a:p>
            <a:pPr algn="l"/>
            <a:r>
              <a:rPr lang="en-US" b="0" i="0" dirty="0">
                <a:solidFill>
                  <a:srgbClr val="E3E3E3"/>
                </a:solidFill>
                <a:effectLst/>
                <a:latin typeface="Segoe UI" panose="020B0502040204020203" pitchFamily="34" charset="0"/>
              </a:rPr>
              <a:t>A cloud governance team ensure that risks and risk tolerance are properly evaluated and managed. This team ensures the proper identification of risks that can't be tolerated by the business. The people on this team convert risks into governing corporate policies.</a:t>
            </a:r>
          </a:p>
          <a:p>
            <a:pPr algn="l"/>
            <a:r>
              <a:rPr lang="en-US" b="1" i="0" dirty="0">
                <a:solidFill>
                  <a:srgbClr val="E3E3E3"/>
                </a:solidFill>
                <a:effectLst/>
                <a:latin typeface="Segoe UI" panose="020B0502040204020203" pitchFamily="34" charset="0"/>
              </a:rPr>
              <a:t>Central IT team functions</a:t>
            </a:r>
          </a:p>
          <a:p>
            <a:pPr algn="l"/>
            <a:r>
              <a:rPr lang="en-US" b="0" i="0" dirty="0">
                <a:solidFill>
                  <a:srgbClr val="E3E3E3"/>
                </a:solidFill>
                <a:effectLst/>
                <a:latin typeface="Segoe UI" panose="020B0502040204020203" pitchFamily="34" charset="0"/>
              </a:rPr>
              <a:t>As cloud adoption scales, cloud governance functions alone may not be sufficient to govern adoption efforts. When adoption is gradual, teams tend to organically develop the skills and processes needed to be ready for the cloud over time.</a:t>
            </a:r>
          </a:p>
          <a:p>
            <a:pPr algn="l"/>
            <a:r>
              <a:rPr lang="en-US" b="0" i="0" dirty="0">
                <a:solidFill>
                  <a:srgbClr val="E3E3E3"/>
                </a:solidFill>
                <a:effectLst/>
                <a:latin typeface="Segoe UI" panose="020B0502040204020203" pitchFamily="34" charset="0"/>
              </a:rPr>
              <a:t>But when one cloud adoption team uses the cloud to achieve a high-profile business outcome, gradual adoption is seldom the case. Success follows success. This is also true for cloud adoption, but it happens at cloud scale. When cloud adoption expands from one team to multiple teams relatively quickly, additional support from existing IT staff is needed. But those staff members may lack the training and experience required to support the cloud using cloud-native IT tools. This often drives the formation of a central IT team governing the cloud.</a:t>
            </a:r>
          </a:p>
          <a:p>
            <a:pPr lvl="1" algn="l"/>
            <a:r>
              <a:rPr lang="en-US" b="1" i="0" dirty="0">
                <a:solidFill>
                  <a:srgbClr val="E3E3E3"/>
                </a:solidFill>
                <a:effectLst/>
                <a:latin typeface="Segoe UI" panose="020B0502040204020203" pitchFamily="34" charset="0"/>
              </a:rPr>
              <a:t>Key responsibilities</a:t>
            </a:r>
          </a:p>
          <a:p>
            <a:pPr lvl="1" algn="l"/>
            <a:r>
              <a:rPr lang="en-US" b="0" i="0" dirty="0">
                <a:solidFill>
                  <a:srgbClr val="E3E3E3"/>
                </a:solidFill>
                <a:effectLst/>
                <a:latin typeface="Segoe UI" panose="020B0502040204020203" pitchFamily="34" charset="0"/>
              </a:rPr>
              <a:t>Adapt existing IT practices to ensure adoption efforts result in well-governed, well-managed environments in the cloud.</a:t>
            </a:r>
          </a:p>
          <a:p>
            <a:pPr algn="l"/>
            <a:r>
              <a:rPr lang="en-US" b="1" i="0" dirty="0">
                <a:solidFill>
                  <a:srgbClr val="E3E3E3"/>
                </a:solidFill>
                <a:effectLst/>
                <a:latin typeface="Segoe UI" panose="020B0502040204020203" pitchFamily="34" charset="0"/>
              </a:rPr>
              <a:t>Cloud operations functions</a:t>
            </a:r>
          </a:p>
          <a:p>
            <a:pPr algn="l"/>
            <a:r>
              <a:rPr lang="en-US" b="0" i="0" dirty="0">
                <a:solidFill>
                  <a:srgbClr val="E3E3E3"/>
                </a:solidFill>
                <a:effectLst/>
                <a:latin typeface="Segoe UI" panose="020B0502040204020203" pitchFamily="34" charset="0"/>
              </a:rPr>
              <a:t>An operations team focuses on monitoring, repairing, and the remediation of issues related to traditional IT operations and assets. In the cloud, many of the capital costs and operations activities are transferred to the cloud provider, giving IT operations the opportunity to improve and provide significant additional value.</a:t>
            </a:r>
          </a:p>
          <a:p>
            <a:pPr marL="109306" lvl="1" indent="0">
              <a:buNone/>
            </a:pPr>
            <a:endParaRPr lang="en-US" b="0" i="0" dirty="0">
              <a:solidFill>
                <a:srgbClr val="E3E3E3"/>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409902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Cloud center of excellence (</a:t>
            </a:r>
            <a:r>
              <a:rPr lang="en-US" b="1" i="0" dirty="0" err="1">
                <a:solidFill>
                  <a:srgbClr val="E3E3E3"/>
                </a:solidFill>
                <a:effectLst/>
                <a:latin typeface="Segoe UI" panose="020B0502040204020203" pitchFamily="34" charset="0"/>
              </a:rPr>
              <a:t>CCoE</a:t>
            </a:r>
            <a:r>
              <a:rPr lang="en-US" b="1" i="0" dirty="0">
                <a:solidFill>
                  <a:srgbClr val="E3E3E3"/>
                </a:solidFill>
                <a:effectLst/>
                <a:latin typeface="Segoe UI" panose="020B0502040204020203" pitchFamily="34" charset="0"/>
              </a:rPr>
              <a:t>) functions</a:t>
            </a:r>
          </a:p>
          <a:p>
            <a:pPr algn="l"/>
            <a:r>
              <a:rPr lang="en-US" b="0" i="0" dirty="0">
                <a:solidFill>
                  <a:srgbClr val="E3E3E3"/>
                </a:solidFill>
                <a:effectLst/>
                <a:latin typeface="Segoe UI" panose="020B0502040204020203" pitchFamily="34" charset="0"/>
              </a:rPr>
              <a:t>Business and technical agility are core objectives of most IT organizations. A cloud center of excellence (</a:t>
            </a:r>
            <a:r>
              <a:rPr lang="en-US" b="0" i="0" dirty="0" err="1">
                <a:solidFill>
                  <a:srgbClr val="E3E3E3"/>
                </a:solidFill>
                <a:effectLst/>
                <a:latin typeface="Segoe UI" panose="020B0502040204020203" pitchFamily="34" charset="0"/>
              </a:rPr>
              <a:t>CCoE</a:t>
            </a:r>
            <a:r>
              <a:rPr lang="en-US" b="0" i="0" dirty="0">
                <a:solidFill>
                  <a:srgbClr val="E3E3E3"/>
                </a:solidFill>
                <a:effectLst/>
                <a:latin typeface="Segoe UI" panose="020B0502040204020203" pitchFamily="34" charset="0"/>
              </a:rPr>
              <a:t>) is a function that creates a balance between speed and stability.</a:t>
            </a:r>
          </a:p>
          <a:p>
            <a:pPr lvl="1"/>
            <a:r>
              <a:rPr lang="en-US" b="0" i="0" dirty="0">
                <a:solidFill>
                  <a:srgbClr val="E3E3E3"/>
                </a:solidFill>
                <a:effectLst/>
                <a:latin typeface="Segoe UI" panose="020B0502040204020203" pitchFamily="34" charset="0"/>
              </a:rPr>
              <a:t>When successful, a </a:t>
            </a:r>
            <a:r>
              <a:rPr lang="en-US" b="0" i="0" dirty="0" err="1">
                <a:solidFill>
                  <a:srgbClr val="E3E3E3"/>
                </a:solidFill>
                <a:effectLst/>
                <a:latin typeface="Segoe UI" panose="020B0502040204020203" pitchFamily="34" charset="0"/>
              </a:rPr>
              <a:t>CCoE</a:t>
            </a:r>
            <a:r>
              <a:rPr lang="en-US" b="0" i="0" dirty="0">
                <a:solidFill>
                  <a:srgbClr val="E3E3E3"/>
                </a:solidFill>
                <a:effectLst/>
                <a:latin typeface="Segoe UI" panose="020B0502040204020203" pitchFamily="34" charset="0"/>
              </a:rPr>
              <a:t> model will create a significant cultural shift in IT. The fundamental premise of a </a:t>
            </a:r>
            <a:r>
              <a:rPr lang="en-US" b="0" i="0" dirty="0" err="1">
                <a:solidFill>
                  <a:srgbClr val="E3E3E3"/>
                </a:solidFill>
                <a:effectLst/>
                <a:latin typeface="Segoe UI" panose="020B0502040204020203" pitchFamily="34" charset="0"/>
              </a:rPr>
              <a:t>CCoE</a:t>
            </a:r>
            <a:r>
              <a:rPr lang="en-US" b="0" i="0" dirty="0">
                <a:solidFill>
                  <a:srgbClr val="E3E3E3"/>
                </a:solidFill>
                <a:effectLst/>
                <a:latin typeface="Segoe UI" panose="020B0502040204020203" pitchFamily="34" charset="0"/>
              </a:rPr>
              <a:t> approach is that IT serves as a broker, partner, or representative to the business. This model is a paradigm shift away from the traditional view of IT as an operations unit or abstraction layer between the business and IT assets.</a:t>
            </a:r>
          </a:p>
          <a:p>
            <a:pPr algn="l"/>
            <a:r>
              <a:rPr lang="en-US" b="1" i="0" dirty="0">
                <a:solidFill>
                  <a:srgbClr val="E3E3E3"/>
                </a:solidFill>
                <a:effectLst/>
                <a:latin typeface="Segoe UI" panose="020B0502040204020203" pitchFamily="34" charset="0"/>
              </a:rPr>
              <a:t>Cloud platform functions</a:t>
            </a:r>
          </a:p>
          <a:p>
            <a:pPr algn="l"/>
            <a:r>
              <a:rPr lang="en-US" b="0" i="0" dirty="0">
                <a:solidFill>
                  <a:srgbClr val="E3E3E3"/>
                </a:solidFill>
                <a:effectLst/>
                <a:latin typeface="Segoe UI" panose="020B0502040204020203" pitchFamily="34" charset="0"/>
              </a:rPr>
              <a:t>The cloud introduces many technical changes as well as opportunities to streamline technical solutions. But general IT principles and business needs stay the same. You still need to protect sensitive business data. If your IT platform depends on a local area network, there's a good chance that you'll need network definitions in the cloud. Users who need to access applications and data will want their current identities to access relevant cloud resources.</a:t>
            </a:r>
          </a:p>
          <a:p>
            <a:pPr lvl="1" algn="l"/>
            <a:r>
              <a:rPr lang="en-US" b="0" i="0" dirty="0">
                <a:solidFill>
                  <a:srgbClr val="E3E3E3"/>
                </a:solidFill>
                <a:effectLst/>
                <a:latin typeface="Segoe UI" panose="020B0502040204020203" pitchFamily="34" charset="0"/>
              </a:rPr>
              <a:t>While the cloud presents the opportunity to learn new skills, your current architects should be able to directly apply their experiences and subject matter expertise. Cloud platform functions are usually provided by a select group of architects who focus on learning about the cloud platform. These architects then aid others in decision making and the proper application of controls to cloud environments.</a:t>
            </a:r>
          </a:p>
          <a:p>
            <a:pPr algn="l"/>
            <a:r>
              <a:rPr lang="en-US" b="1" i="0" dirty="0">
                <a:solidFill>
                  <a:srgbClr val="E3E3E3"/>
                </a:solidFill>
                <a:effectLst/>
                <a:latin typeface="Segoe UI" panose="020B0502040204020203" pitchFamily="34" charset="0"/>
              </a:rPr>
              <a:t>Cloud automation functions</a:t>
            </a:r>
          </a:p>
          <a:p>
            <a:pPr algn="l"/>
            <a:r>
              <a:rPr lang="en-US" b="0" i="0" dirty="0">
                <a:solidFill>
                  <a:srgbClr val="E3E3E3"/>
                </a:solidFill>
                <a:effectLst/>
                <a:latin typeface="Segoe UI" panose="020B0502040204020203" pitchFamily="34" charset="0"/>
              </a:rPr>
              <a:t>During cloud adoption efforts, cloud automation functions unlock the potential of DevOps and a cloud-native approach. Expertise in each of these areas can accelerate adoption and innovation.</a:t>
            </a:r>
          </a:p>
          <a:p>
            <a:pPr lvl="1" algn="l"/>
            <a:r>
              <a:rPr lang="en-US" b="0" i="0" dirty="0">
                <a:solidFill>
                  <a:srgbClr val="E3E3E3"/>
                </a:solidFill>
                <a:effectLst/>
                <a:latin typeface="Segoe UI" panose="020B0502040204020203" pitchFamily="34" charset="0"/>
              </a:rPr>
              <a:t>The skills needed to provide cloud automation functions can be provided by:</a:t>
            </a:r>
          </a:p>
          <a:p>
            <a:pPr lvl="2" algn="l">
              <a:buFont typeface="Arial" panose="020B0604020202020204" pitchFamily="34" charset="0"/>
              <a:buChar char="•"/>
            </a:pPr>
            <a:r>
              <a:rPr lang="en-US" b="0" i="0" dirty="0">
                <a:solidFill>
                  <a:srgbClr val="E3E3E3"/>
                </a:solidFill>
                <a:effectLst/>
                <a:latin typeface="Segoe UI" panose="020B0502040204020203" pitchFamily="34" charset="0"/>
              </a:rPr>
              <a:t>DevOps engineers</a:t>
            </a:r>
          </a:p>
          <a:p>
            <a:pPr lvl="2" algn="l">
              <a:buFont typeface="Arial" panose="020B0604020202020204" pitchFamily="34" charset="0"/>
              <a:buChar char="•"/>
            </a:pPr>
            <a:r>
              <a:rPr lang="en-US" b="0" i="0" dirty="0">
                <a:solidFill>
                  <a:srgbClr val="E3E3E3"/>
                </a:solidFill>
                <a:effectLst/>
                <a:latin typeface="Segoe UI" panose="020B0502040204020203" pitchFamily="34" charset="0"/>
              </a:rPr>
              <a:t>Developers with DevOps and infrastructure expertise</a:t>
            </a:r>
          </a:p>
          <a:p>
            <a:pPr lvl="2" algn="l">
              <a:buFont typeface="Arial" panose="020B0604020202020204" pitchFamily="34" charset="0"/>
              <a:buChar char="•"/>
            </a:pPr>
            <a:r>
              <a:rPr lang="en-US" b="0" i="0" dirty="0">
                <a:solidFill>
                  <a:srgbClr val="E3E3E3"/>
                </a:solidFill>
                <a:effectLst/>
                <a:latin typeface="Segoe UI" panose="020B0502040204020203" pitchFamily="34" charset="0"/>
              </a:rPr>
              <a:t>IT engineers with DevOps and automation expertise</a:t>
            </a:r>
          </a:p>
          <a:p>
            <a:pPr algn="l"/>
            <a:r>
              <a:rPr lang="en-US" b="0" i="0" dirty="0">
                <a:solidFill>
                  <a:srgbClr val="E3E3E3"/>
                </a:solidFill>
                <a:effectLst/>
                <a:latin typeface="Segoe UI" panose="020B0502040204020203" pitchFamily="34" charset="0"/>
              </a:rPr>
              <a:t>These subject matter experts might be providing functions in other areas such as cloud adoption, cloud governance, or cloud platform. After they demonstrate proficiency at automating complex workloads, you can recruit these experts to deliver automation value.</a:t>
            </a:r>
          </a:p>
          <a:p>
            <a:pPr algn="l"/>
            <a:r>
              <a:rPr lang="en-US" b="1" i="0" dirty="0">
                <a:solidFill>
                  <a:srgbClr val="E3E3E3"/>
                </a:solidFill>
                <a:effectLst/>
                <a:latin typeface="Segoe UI" panose="020B0502040204020203" pitchFamily="34" charset="0"/>
              </a:rPr>
              <a:t>Cloud data functions</a:t>
            </a:r>
          </a:p>
          <a:p>
            <a:pPr algn="l"/>
            <a:r>
              <a:rPr lang="en-US" b="0" i="0" dirty="0">
                <a:solidFill>
                  <a:srgbClr val="E3E3E3"/>
                </a:solidFill>
                <a:effectLst/>
                <a:latin typeface="Segoe UI" panose="020B0502040204020203" pitchFamily="34" charset="0"/>
              </a:rPr>
              <a:t>There are multiple audiences involved in an analytics conversation, including the typical seller, database architect, and infrastructure team. In addition, analytics solutions involve influencers, recommenders, and decision-makers from enterprise architecture, data science, business analysts, and executive leadership roles.</a:t>
            </a:r>
          </a:p>
          <a:p>
            <a:pPr marL="109306" lvl="1" indent="0" algn="l">
              <a:buNone/>
            </a:pPr>
            <a:r>
              <a:rPr lang="en-US" b="0" i="0" dirty="0">
                <a:solidFill>
                  <a:srgbClr val="E3E3E3"/>
                </a:solidFill>
                <a:effectLst/>
                <a:latin typeface="Segoe UI" panose="020B0502040204020203" pitchFamily="34" charset="0"/>
              </a:rPr>
              <a:t>These teams are responsible for putting together complex solutions with components spanning integration across a wide swath of data tools and solutions. These include:</a:t>
            </a:r>
          </a:p>
          <a:p>
            <a:pPr lvl="1" algn="l">
              <a:buFont typeface="Arial" panose="020B0604020202020204" pitchFamily="34" charset="0"/>
              <a:buChar char="•"/>
            </a:pPr>
            <a:r>
              <a:rPr lang="en-US" b="0" i="0" dirty="0">
                <a:solidFill>
                  <a:srgbClr val="E3E3E3"/>
                </a:solidFill>
                <a:effectLst/>
                <a:latin typeface="Segoe UI" panose="020B0502040204020203" pitchFamily="34" charset="0"/>
              </a:rPr>
              <a:t>Structured and unstructured data</a:t>
            </a:r>
          </a:p>
          <a:p>
            <a:pPr lvl="1" algn="l">
              <a:buFont typeface="Arial" panose="020B0604020202020204" pitchFamily="34" charset="0"/>
              <a:buChar char="•"/>
            </a:pPr>
            <a:r>
              <a:rPr lang="en-US" b="0" i="0" dirty="0">
                <a:solidFill>
                  <a:srgbClr val="E3E3E3"/>
                </a:solidFill>
                <a:effectLst/>
                <a:latin typeface="Segoe UI" panose="020B0502040204020203" pitchFamily="34" charset="0"/>
              </a:rPr>
              <a:t>Transformation</a:t>
            </a:r>
          </a:p>
          <a:p>
            <a:pPr lvl="1" algn="l">
              <a:buFont typeface="Arial" panose="020B0604020202020204" pitchFamily="34" charset="0"/>
              <a:buChar char="•"/>
            </a:pPr>
            <a:r>
              <a:rPr lang="en-US" b="0" i="0" dirty="0">
                <a:solidFill>
                  <a:srgbClr val="E3E3E3"/>
                </a:solidFill>
                <a:effectLst/>
                <a:latin typeface="Segoe UI" panose="020B0502040204020203" pitchFamily="34" charset="0"/>
              </a:rPr>
              <a:t>Storage and retrieval</a:t>
            </a:r>
          </a:p>
          <a:p>
            <a:pPr lvl="1" algn="l">
              <a:buFont typeface="Arial" panose="020B0604020202020204" pitchFamily="34" charset="0"/>
              <a:buChar char="•"/>
            </a:pPr>
            <a:r>
              <a:rPr lang="en-US" b="0" i="0" dirty="0">
                <a:solidFill>
                  <a:srgbClr val="E3E3E3"/>
                </a:solidFill>
                <a:effectLst/>
                <a:latin typeface="Segoe UI" panose="020B0502040204020203" pitchFamily="34" charset="0"/>
              </a:rPr>
              <a:t>Analytic modeling</a:t>
            </a:r>
          </a:p>
          <a:p>
            <a:pPr lvl="1" algn="l">
              <a:buFont typeface="Arial" panose="020B0604020202020204" pitchFamily="34" charset="0"/>
              <a:buChar char="•"/>
            </a:pPr>
            <a:r>
              <a:rPr lang="en-US" b="0" i="0" dirty="0">
                <a:solidFill>
                  <a:srgbClr val="E3E3E3"/>
                </a:solidFill>
                <a:effectLst/>
                <a:latin typeface="Segoe UI" panose="020B0502040204020203" pitchFamily="34" charset="0"/>
              </a:rPr>
              <a:t>Message-based middleware</a:t>
            </a:r>
          </a:p>
          <a:p>
            <a:pPr lvl="1" algn="l">
              <a:buFont typeface="Arial" panose="020B0604020202020204" pitchFamily="34" charset="0"/>
              <a:buChar char="•"/>
            </a:pPr>
            <a:r>
              <a:rPr lang="en-US" b="0" i="0" dirty="0">
                <a:solidFill>
                  <a:srgbClr val="E3E3E3"/>
                </a:solidFill>
                <a:effectLst/>
                <a:latin typeface="Segoe UI" panose="020B0502040204020203" pitchFamily="34" charset="0"/>
              </a:rPr>
              <a:t>Data marts</a:t>
            </a:r>
          </a:p>
          <a:p>
            <a:pPr lvl="1" algn="l">
              <a:buFont typeface="Arial" panose="020B0604020202020204" pitchFamily="34" charset="0"/>
              <a:buChar char="•"/>
            </a:pPr>
            <a:r>
              <a:rPr lang="en-US" b="0" i="0" dirty="0">
                <a:solidFill>
                  <a:srgbClr val="E3E3E3"/>
                </a:solidFill>
                <a:effectLst/>
                <a:latin typeface="Segoe UI" panose="020B0502040204020203" pitchFamily="34" charset="0"/>
              </a:rPr>
              <a:t>Geo-redundancy and data consistency</a:t>
            </a:r>
          </a:p>
          <a:p>
            <a:pPr lvl="1" algn="l">
              <a:buFont typeface="Arial" panose="020B0604020202020204" pitchFamily="34" charset="0"/>
              <a:buChar char="•"/>
            </a:pPr>
            <a:r>
              <a:rPr lang="en-US" b="0" i="0" dirty="0">
                <a:solidFill>
                  <a:srgbClr val="E3E3E3"/>
                </a:solidFill>
                <a:effectLst/>
                <a:latin typeface="Segoe UI" panose="020B0502040204020203" pitchFamily="34" charset="0"/>
              </a:rPr>
              <a:t>Dashboarding and reporting</a:t>
            </a:r>
          </a:p>
          <a:p>
            <a:pPr algn="l"/>
            <a:r>
              <a:rPr lang="en-US" b="1" i="0" dirty="0">
                <a:solidFill>
                  <a:srgbClr val="E3E3E3"/>
                </a:solidFill>
                <a:effectLst/>
                <a:latin typeface="Segoe UI" panose="020B0502040204020203" pitchFamily="34" charset="0"/>
              </a:rPr>
              <a:t>Security functions</a:t>
            </a:r>
          </a:p>
          <a:p>
            <a:pPr algn="l"/>
            <a:r>
              <a:rPr lang="en-US" b="0" i="0" dirty="0">
                <a:solidFill>
                  <a:srgbClr val="E3E3E3"/>
                </a:solidFill>
                <a:effectLst/>
                <a:latin typeface="Segoe UI" panose="020B0502040204020203" pitchFamily="34" charset="0"/>
              </a:rPr>
              <a:t>Each of the following articles provide information about each function. Each article provides a summary of objectives, how the function can evolve because of the threat environment or cloud technology changes, and the relationships and dependencies that are critical to its success.</a:t>
            </a: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3"/>
              </a:rPr>
              <a:t>Policy and standards</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4"/>
              </a:rPr>
              <a:t>Security operations</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5"/>
              </a:rPr>
              <a:t>Security architecture</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6"/>
              </a:rPr>
              <a:t>Security compliance management</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7"/>
              </a:rPr>
              <a:t>People security</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8"/>
              </a:rPr>
              <a:t>Application security and </a:t>
            </a:r>
            <a:r>
              <a:rPr lang="en-US" b="0" i="0" u="none" strike="noStrike" dirty="0" err="1">
                <a:solidFill>
                  <a:srgbClr val="E3E3E3"/>
                </a:solidFill>
                <a:effectLst/>
                <a:latin typeface="Segoe UI" panose="020B0502040204020203" pitchFamily="34" charset="0"/>
                <a:hlinkClick r:id="rId8"/>
              </a:rPr>
              <a:t>DevSecOps</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9"/>
              </a:rPr>
              <a:t>Data security</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10"/>
              </a:rPr>
              <a:t>Infrastructure and endpoint security</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11"/>
              </a:rPr>
              <a:t>Identity and key management</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12"/>
              </a:rPr>
              <a:t>Threat intelligence</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13"/>
              </a:rPr>
              <a:t>Posture management</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3E3E3"/>
                </a:solidFill>
                <a:effectLst/>
                <a:latin typeface="Segoe UI" panose="020B0502040204020203" pitchFamily="34" charset="0"/>
                <a:hlinkClick r:id="rId14"/>
              </a:rPr>
              <a:t>Incident preparation</a:t>
            </a:r>
            <a:endParaRPr lang="en-US" b="0" i="0" dirty="0">
              <a:solidFill>
                <a:srgbClr val="E3E3E3"/>
              </a:solidFill>
              <a:effectLst/>
              <a:latin typeface="Segoe UI" panose="020B0502040204020203" pitchFamily="34" charset="0"/>
            </a:endParaRPr>
          </a:p>
          <a:p>
            <a:pPr marL="109306" lvl="1" indent="0" algn="l">
              <a:buNone/>
            </a:pPr>
            <a:endParaRPr lang="en-US" b="0" i="0" dirty="0">
              <a:solidFill>
                <a:srgbClr val="E3E3E3"/>
              </a:solidFill>
              <a:effectLst/>
              <a:latin typeface="Segoe UI" panose="020B0502040204020203" pitchFamily="34" charset="0"/>
            </a:endParaRPr>
          </a:p>
          <a:p>
            <a:pPr marL="109306" lvl="1" indent="0">
              <a:buNone/>
            </a:pPr>
            <a:endParaRPr lang="en-US" b="0" i="0" dirty="0">
              <a:solidFill>
                <a:srgbClr val="E3E3E3"/>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39478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Warning</a:t>
            </a:r>
          </a:p>
          <a:p>
            <a:pPr algn="l"/>
            <a:r>
              <a:rPr lang="en-US" b="0" i="0" dirty="0">
                <a:solidFill>
                  <a:srgbClr val="E3E3E3"/>
                </a:solidFill>
                <a:effectLst/>
                <a:latin typeface="Segoe UI" panose="020B0502040204020203" pitchFamily="34" charset="0"/>
              </a:rPr>
              <a:t>Operating with </a:t>
            </a:r>
            <a:r>
              <a:rPr lang="en-US" b="1" i="0" dirty="0">
                <a:solidFill>
                  <a:srgbClr val="E3E3E3"/>
                </a:solidFill>
                <a:effectLst/>
                <a:latin typeface="Segoe UI" panose="020B0502040204020203" pitchFamily="34" charset="0"/>
              </a:rPr>
              <a:t>only</a:t>
            </a:r>
            <a:r>
              <a:rPr lang="en-US" b="0" i="0" dirty="0">
                <a:solidFill>
                  <a:srgbClr val="E3E3E3"/>
                </a:solidFill>
                <a:effectLst/>
                <a:latin typeface="Segoe UI" panose="020B0502040204020203" pitchFamily="34" charset="0"/>
              </a:rPr>
              <a:t> a cloud adoption team (or multiple cloud adoption teams) is considered an antipattern and should be avoided. At a minimum, consider the </a:t>
            </a:r>
            <a:r>
              <a:rPr lang="en-US" b="1" i="0" u="none" strike="noStrike" dirty="0">
                <a:solidFill>
                  <a:srgbClr val="E3E3E3"/>
                </a:solidFill>
                <a:effectLst/>
                <a:latin typeface="Segoe UI" panose="020B0502040204020203" pitchFamily="34" charset="0"/>
                <a:hlinkClick r:id="rId3"/>
              </a:rPr>
              <a:t>MVP best practice</a:t>
            </a:r>
            <a:r>
              <a:rPr lang="en-US" b="0" i="0" dirty="0">
                <a:solidFill>
                  <a:srgbClr val="E3E3E3"/>
                </a:solidFill>
                <a:effectLst/>
                <a:latin typeface="Segoe UI" panose="020B0502040204020203" pitchFamily="34" charset="0"/>
              </a:rPr>
              <a:t>.</a:t>
            </a: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728960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Warning</a:t>
            </a:r>
          </a:p>
          <a:p>
            <a:pPr algn="l"/>
            <a:r>
              <a:rPr lang="en-US" b="0" i="0" dirty="0">
                <a:solidFill>
                  <a:srgbClr val="E3E3E3"/>
                </a:solidFill>
                <a:effectLst/>
                <a:latin typeface="Segoe UI" panose="020B0502040204020203" pitchFamily="34" charset="0"/>
              </a:rPr>
              <a:t>Operating with </a:t>
            </a:r>
            <a:r>
              <a:rPr lang="en-US" b="1" i="0" dirty="0">
                <a:solidFill>
                  <a:srgbClr val="E3E3E3"/>
                </a:solidFill>
                <a:effectLst/>
                <a:latin typeface="Segoe UI" panose="020B0502040204020203" pitchFamily="34" charset="0"/>
              </a:rPr>
              <a:t>only</a:t>
            </a:r>
            <a:r>
              <a:rPr lang="en-US" b="0" i="0" dirty="0">
                <a:solidFill>
                  <a:srgbClr val="E3E3E3"/>
                </a:solidFill>
                <a:effectLst/>
                <a:latin typeface="Segoe UI" panose="020B0502040204020203" pitchFamily="34" charset="0"/>
              </a:rPr>
              <a:t> a cloud adoption team (or multiple cloud adoption teams) is considered an antipattern and should be avoided. At a minimum, consider the </a:t>
            </a:r>
            <a:r>
              <a:rPr lang="en-US" b="1" i="0" u="none" strike="noStrike" dirty="0">
                <a:solidFill>
                  <a:srgbClr val="E3E3E3"/>
                </a:solidFill>
                <a:effectLst/>
                <a:latin typeface="Segoe UI" panose="020B0502040204020203" pitchFamily="34" charset="0"/>
                <a:hlinkClick r:id="rId3"/>
              </a:rPr>
              <a:t>MVP best practice</a:t>
            </a:r>
            <a:r>
              <a:rPr lang="en-US" b="0" i="0" dirty="0">
                <a:solidFill>
                  <a:srgbClr val="E3E3E3"/>
                </a:solidFill>
                <a:effectLst/>
                <a:latin typeface="Segoe UI" panose="020B0502040204020203" pitchFamily="34" charset="0"/>
              </a:rPr>
              <a:t>.</a:t>
            </a: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088505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Warning</a:t>
            </a:r>
          </a:p>
          <a:p>
            <a:pPr algn="l"/>
            <a:r>
              <a:rPr lang="en-US" b="0" i="0" dirty="0">
                <a:solidFill>
                  <a:srgbClr val="E3E3E3"/>
                </a:solidFill>
                <a:effectLst/>
                <a:latin typeface="Segoe UI" panose="020B0502040204020203" pitchFamily="34" charset="0"/>
              </a:rPr>
              <a:t>Operating with </a:t>
            </a:r>
            <a:r>
              <a:rPr lang="en-US" b="1" i="0" dirty="0">
                <a:solidFill>
                  <a:srgbClr val="E3E3E3"/>
                </a:solidFill>
                <a:effectLst/>
                <a:latin typeface="Segoe UI" panose="020B0502040204020203" pitchFamily="34" charset="0"/>
              </a:rPr>
              <a:t>only</a:t>
            </a:r>
            <a:r>
              <a:rPr lang="en-US" b="0" i="0" dirty="0">
                <a:solidFill>
                  <a:srgbClr val="E3E3E3"/>
                </a:solidFill>
                <a:effectLst/>
                <a:latin typeface="Segoe UI" panose="020B0502040204020203" pitchFamily="34" charset="0"/>
              </a:rPr>
              <a:t> a cloud adoption team (or multiple cloud adoption teams) is considered an antipattern and should be avoided. At a minimum, consider the </a:t>
            </a:r>
            <a:r>
              <a:rPr lang="en-US" b="1" i="0" u="none" strike="noStrike" dirty="0">
                <a:solidFill>
                  <a:srgbClr val="E3E3E3"/>
                </a:solidFill>
                <a:effectLst/>
                <a:latin typeface="Segoe UI" panose="020B0502040204020203" pitchFamily="34" charset="0"/>
                <a:hlinkClick r:id="rId3"/>
              </a:rPr>
              <a:t>MVP best practice</a:t>
            </a:r>
            <a:r>
              <a:rPr lang="en-US" b="0" i="0" dirty="0">
                <a:solidFill>
                  <a:srgbClr val="E3E3E3"/>
                </a:solidFill>
                <a:effectLst/>
                <a:latin typeface="Segoe UI" panose="020B0502040204020203" pitchFamily="34" charset="0"/>
              </a:rPr>
              <a:t>.</a:t>
            </a: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763744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Warning</a:t>
            </a:r>
          </a:p>
          <a:p>
            <a:pPr algn="l"/>
            <a:r>
              <a:rPr lang="en-US" b="0" i="0" dirty="0">
                <a:solidFill>
                  <a:srgbClr val="E3E3E3"/>
                </a:solidFill>
                <a:effectLst/>
                <a:latin typeface="Segoe UI" panose="020B0502040204020203" pitchFamily="34" charset="0"/>
              </a:rPr>
              <a:t>Operating with </a:t>
            </a:r>
            <a:r>
              <a:rPr lang="en-US" b="1" i="0" dirty="0">
                <a:solidFill>
                  <a:srgbClr val="E3E3E3"/>
                </a:solidFill>
                <a:effectLst/>
                <a:latin typeface="Segoe UI" panose="020B0502040204020203" pitchFamily="34" charset="0"/>
              </a:rPr>
              <a:t>only</a:t>
            </a:r>
            <a:r>
              <a:rPr lang="en-US" b="0" i="0" dirty="0">
                <a:solidFill>
                  <a:srgbClr val="E3E3E3"/>
                </a:solidFill>
                <a:effectLst/>
                <a:latin typeface="Segoe UI" panose="020B0502040204020203" pitchFamily="34" charset="0"/>
              </a:rPr>
              <a:t> a cloud adoption team (or multiple cloud adoption teams) is considered an antipattern and should be avoided. At a minimum, consider the </a:t>
            </a:r>
            <a:r>
              <a:rPr lang="en-US" b="1" i="0" u="none" strike="noStrike" dirty="0">
                <a:solidFill>
                  <a:srgbClr val="E3E3E3"/>
                </a:solidFill>
                <a:effectLst/>
                <a:latin typeface="Segoe UI" panose="020B0502040204020203" pitchFamily="34" charset="0"/>
                <a:hlinkClick r:id="rId3"/>
              </a:rPr>
              <a:t>MVP best practice</a:t>
            </a:r>
            <a:r>
              <a:rPr lang="en-US" b="0" i="0" dirty="0">
                <a:solidFill>
                  <a:srgbClr val="E3E3E3"/>
                </a:solidFill>
                <a:effectLst/>
                <a:latin typeface="Segoe UI" panose="020B0502040204020203" pitchFamily="34" charset="0"/>
              </a:rPr>
              <a:t>.</a:t>
            </a: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333084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Warning</a:t>
            </a:r>
          </a:p>
          <a:p>
            <a:pPr algn="l"/>
            <a:r>
              <a:rPr lang="en-US" b="0" i="0" dirty="0">
                <a:solidFill>
                  <a:srgbClr val="E3E3E3"/>
                </a:solidFill>
                <a:effectLst/>
                <a:latin typeface="Segoe UI" panose="020B0502040204020203" pitchFamily="34" charset="0"/>
              </a:rPr>
              <a:t>Operating with </a:t>
            </a:r>
            <a:r>
              <a:rPr lang="en-US" b="1" i="0" dirty="0">
                <a:solidFill>
                  <a:srgbClr val="E3E3E3"/>
                </a:solidFill>
                <a:effectLst/>
                <a:latin typeface="Segoe UI" panose="020B0502040204020203" pitchFamily="34" charset="0"/>
              </a:rPr>
              <a:t>only</a:t>
            </a:r>
            <a:r>
              <a:rPr lang="en-US" b="0" i="0" dirty="0">
                <a:solidFill>
                  <a:srgbClr val="E3E3E3"/>
                </a:solidFill>
                <a:effectLst/>
                <a:latin typeface="Segoe UI" panose="020B0502040204020203" pitchFamily="34" charset="0"/>
              </a:rPr>
              <a:t> a cloud adoption team (or multiple cloud adoption teams) is considered an antipattern and should be avoided. At a minimum, consider the </a:t>
            </a:r>
            <a:r>
              <a:rPr lang="en-US" b="1" i="0" u="none" strike="noStrike" dirty="0">
                <a:solidFill>
                  <a:srgbClr val="E3E3E3"/>
                </a:solidFill>
                <a:effectLst/>
                <a:latin typeface="Segoe UI" panose="020B0502040204020203" pitchFamily="34" charset="0"/>
                <a:hlinkClick r:id="rId3"/>
              </a:rPr>
              <a:t>MVP best practice</a:t>
            </a:r>
            <a:r>
              <a:rPr lang="en-US" b="0" i="0" dirty="0">
                <a:solidFill>
                  <a:srgbClr val="E3E3E3"/>
                </a:solidFill>
                <a:effectLst/>
                <a:latin typeface="Segoe UI" panose="020B0502040204020203" pitchFamily="34" charset="0"/>
              </a:rPr>
              <a:t>.</a:t>
            </a: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039534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386497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2596775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Point of multiple role per person</a:t>
            </a:r>
          </a:p>
          <a:p>
            <a:endParaRPr lang="en-US" b="1" dirty="0"/>
          </a:p>
          <a:p>
            <a:endParaRPr lang="en-US" b="1" dirty="0"/>
          </a:p>
          <a:p>
            <a:r>
              <a:rPr lang="en-US" b="1" dirty="0"/>
              <a:t>Primary objective</a:t>
            </a:r>
            <a:r>
              <a:rPr lang="en-US" dirty="0"/>
              <a:t> – IT roles are changing and the change has been significant over time. But the roles of IT professionals in the room are not all going to change tomorrow, there is a gradual evolution.</a:t>
            </a:r>
          </a:p>
          <a:p>
            <a:endParaRPr lang="en-US" dirty="0"/>
          </a:p>
          <a:p>
            <a:r>
              <a:rPr lang="en-US" b="1" dirty="0"/>
              <a:t>Delivery notes</a:t>
            </a:r>
            <a:r>
              <a:rPr lang="en-US" b="0" dirty="0"/>
              <a:t> – Discuss how IT roles are evolving and based on your experience, how you have seen some old roles disappear (exchange, COBOL programmers, etc.) while new roles start being in demand (data scientists, Customer success managers, DevOps, Adoption, etc.). Discuss how scenarios will help design the small steps required to evolve the roles within the room.</a:t>
            </a:r>
            <a:endParaRPr lang="en-US" dirty="0">
              <a:cs typeface="Calibri"/>
            </a:endParaRPr>
          </a:p>
          <a:p>
            <a:endParaRPr lang="en-US" dirty="0">
              <a:cs typeface="Calibri"/>
            </a:endParaRPr>
          </a:p>
          <a:p>
            <a:r>
              <a:rPr lang="en-US" dirty="0"/>
              <a:t>From Microsoft internal experience when our IT moved to cloud we learned that beyond the need for changes to organizational culture, specific roles within IT must adapt to support the cloud model. </a:t>
            </a:r>
            <a:endParaRPr lang="en-US" dirty="0">
              <a:cs typeface="Calibri"/>
            </a:endParaRPr>
          </a:p>
          <a:p>
            <a:endParaRPr lang="en-US" dirty="0"/>
          </a:p>
          <a:p>
            <a:r>
              <a:rPr lang="en-US" dirty="0"/>
              <a:t>This was identified as one of the greatest benefits of cloud computing migration, but also the most disruptive. </a:t>
            </a:r>
            <a:endParaRPr lang="en-US" dirty="0">
              <a:cs typeface="Calibri"/>
            </a:endParaRPr>
          </a:p>
          <a:p>
            <a:endParaRPr lang="en-US" dirty="0"/>
          </a:p>
          <a:p>
            <a:r>
              <a:rPr lang="en-US" dirty="0"/>
              <a:t>Once migration to the cloud occurs, IT organizations are less involved in the day-to-day operations of running servers, and are free to expand their roles to include more solution-focused responsibilities. </a:t>
            </a:r>
            <a:endParaRPr lang="en-US" dirty="0">
              <a:cs typeface="Calibri"/>
            </a:endParaRPr>
          </a:p>
          <a:p>
            <a:endParaRPr lang="en-US" dirty="0"/>
          </a:p>
          <a:p>
            <a:r>
              <a:rPr lang="en-US" dirty="0"/>
              <a:t>This provides additional opportunities for growth in the careers of IT professionals, as they move from technology and service providers to business process enablers.</a:t>
            </a:r>
            <a:endParaRPr lang="en-US" dirty="0">
              <a:cs typeface="Calibri"/>
            </a:endParaRPr>
          </a:p>
          <a:p>
            <a:endParaRPr lang="en-US" dirty="0"/>
          </a:p>
          <a:p>
            <a:r>
              <a:rPr lang="en-US" dirty="0"/>
              <a:t>The majority of role changes that cloud computing enables in the IT environment involve the reduced focus on infrastructure. Once the majority of infrastructure maintenance tasks are absorbed into the cloud infrastructure, the time and capital historically spent on infrastructure will be freed up for more creative and innovative areas of IT management. </a:t>
            </a:r>
            <a:endParaRPr lang="en-US" dirty="0">
              <a:cs typeface="Calibri"/>
            </a:endParaRPr>
          </a:p>
          <a:p>
            <a:endParaRPr lang="en-US" dirty="0"/>
          </a:p>
          <a:p>
            <a:r>
              <a:rPr lang="en-US" dirty="0"/>
              <a:t>At Microsoft, roles are continually evolving as cloud computing becomes more integrated into the IT environment. Infrastructure-based roles such as user-interface (UI) designer, developer, software development engineer and tester (SDET), and database administrator (DBA) can refocus their role towards implementing a solution in a role such as User Experience (UX) Engineer, and Solution Architect.</a:t>
            </a:r>
            <a:endParaRPr lang="en-US" dirty="0">
              <a:cs typeface="Calibri"/>
            </a:endParaRPr>
          </a:p>
          <a:p>
            <a:endParaRPr lang="en-US" dirty="0"/>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265453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E3E3E3"/>
                </a:solidFill>
                <a:effectLst/>
                <a:latin typeface="Segoe UI" panose="020B0502040204020203" pitchFamily="34" charset="0"/>
              </a:rPr>
              <a:t>Landing zones:</a:t>
            </a:r>
            <a:r>
              <a:rPr lang="en-US" b="0" i="0" dirty="0">
                <a:solidFill>
                  <a:srgbClr val="E3E3E3"/>
                </a:solidFill>
                <a:effectLst/>
                <a:latin typeface="Segoe UI" panose="020B0502040204020203" pitchFamily="34" charset="0"/>
              </a:rPr>
              <a:t> Landing zones provide workloads with the necessary </a:t>
            </a:r>
            <a:r>
              <a:rPr lang="en-US" b="0" i="1" dirty="0">
                <a:solidFill>
                  <a:srgbClr val="E3E3E3"/>
                </a:solidFill>
                <a:effectLst/>
                <a:latin typeface="Segoe UI" panose="020B0502040204020203" pitchFamily="34" charset="0"/>
              </a:rPr>
              <a:t>foundational utilities</a:t>
            </a:r>
            <a:r>
              <a:rPr lang="en-US" b="0" i="0" dirty="0">
                <a:solidFill>
                  <a:srgbClr val="E3E3E3"/>
                </a:solidFill>
                <a:effectLst/>
                <a:latin typeface="Segoe UI" panose="020B0502040204020203" pitchFamily="34" charset="0"/>
              </a:rPr>
              <a:t> (or shared plumbing) that are provided from a </a:t>
            </a:r>
            <a:r>
              <a:rPr lang="en-US" b="0" i="1" dirty="0">
                <a:solidFill>
                  <a:srgbClr val="E3E3E3"/>
                </a:solidFill>
                <a:effectLst/>
                <a:latin typeface="Segoe UI" panose="020B0502040204020203" pitchFamily="34" charset="0"/>
              </a:rPr>
              <a:t>platform foundation</a:t>
            </a:r>
            <a:r>
              <a:rPr lang="en-US" b="0" i="0" dirty="0">
                <a:solidFill>
                  <a:srgbClr val="E3E3E3"/>
                </a:solidFill>
                <a:effectLst/>
                <a:latin typeface="Segoe UI" panose="020B0502040204020203" pitchFamily="34" charset="0"/>
              </a:rPr>
              <a:t> that's required to support one or more workloads. Landing zones are so critical in the cloud that the entire Ready methodology of the Cloud Adoption Framework focuses on landing zones. For a more detailed definition, see </a:t>
            </a:r>
            <a:r>
              <a:rPr lang="en-US" b="0" i="0" u="none" strike="noStrike" dirty="0">
                <a:solidFill>
                  <a:srgbClr val="E3E3E3"/>
                </a:solidFill>
                <a:effectLst/>
                <a:latin typeface="Segoe UI" panose="020B0502040204020203" pitchFamily="34" charset="0"/>
                <a:hlinkClick r:id="rId3"/>
              </a:rPr>
              <a:t>What is a landing zone?</a:t>
            </a: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1" i="0" dirty="0">
                <a:solidFill>
                  <a:srgbClr val="E3E3E3"/>
                </a:solidFill>
                <a:effectLst/>
                <a:latin typeface="Segoe UI" panose="020B0502040204020203" pitchFamily="34" charset="0"/>
              </a:rPr>
              <a:t>Foundational utilities:</a:t>
            </a:r>
            <a:r>
              <a:rPr lang="en-US" b="0" i="0" dirty="0">
                <a:solidFill>
                  <a:srgbClr val="E3E3E3"/>
                </a:solidFill>
                <a:effectLst/>
                <a:latin typeface="Segoe UI" panose="020B0502040204020203" pitchFamily="34" charset="0"/>
              </a:rPr>
              <a:t> These shared IT services are required for workloads to operate within the technology and business portfolio.</a:t>
            </a:r>
          </a:p>
          <a:p>
            <a:pPr algn="l">
              <a:buFont typeface="Arial" panose="020B0604020202020204" pitchFamily="34" charset="0"/>
              <a:buChar char="•"/>
            </a:pPr>
            <a:r>
              <a:rPr lang="en-US" b="1" i="0" dirty="0">
                <a:solidFill>
                  <a:srgbClr val="E3E3E3"/>
                </a:solidFill>
                <a:effectLst/>
                <a:latin typeface="Segoe UI" panose="020B0502040204020203" pitchFamily="34" charset="0"/>
              </a:rPr>
              <a:t>Platform foundation:</a:t>
            </a:r>
            <a:r>
              <a:rPr lang="en-US" b="0" i="0" dirty="0">
                <a:solidFill>
                  <a:srgbClr val="E3E3E3"/>
                </a:solidFill>
                <a:effectLst/>
                <a:latin typeface="Segoe UI" panose="020B0502040204020203" pitchFamily="34" charset="0"/>
              </a:rPr>
              <a:t> This organizational construct centralizes foundational solutions and helps ensure that those controls are enforced for all landing zones.</a:t>
            </a:r>
          </a:p>
          <a:p>
            <a:pPr algn="l">
              <a:buFont typeface="Arial" panose="020B0604020202020204" pitchFamily="34" charset="0"/>
              <a:buChar char="•"/>
            </a:pPr>
            <a:r>
              <a:rPr lang="en-US" b="1" i="0" dirty="0">
                <a:solidFill>
                  <a:srgbClr val="E3E3E3"/>
                </a:solidFill>
                <a:effectLst/>
                <a:latin typeface="Segoe UI" panose="020B0502040204020203" pitchFamily="34" charset="0"/>
              </a:rPr>
              <a:t>Cloud platforms:</a:t>
            </a:r>
            <a:r>
              <a:rPr lang="en-US" b="0" i="0" dirty="0">
                <a:solidFill>
                  <a:srgbClr val="E3E3E3"/>
                </a:solidFill>
                <a:effectLst/>
                <a:latin typeface="Segoe UI" panose="020B0502040204020203" pitchFamily="34" charset="0"/>
              </a:rPr>
              <a:t> Depending on the overall strategy for supporting the full </a:t>
            </a:r>
            <a:r>
              <a:rPr lang="en-US" b="0" i="1" dirty="0">
                <a:solidFill>
                  <a:srgbClr val="E3E3E3"/>
                </a:solidFill>
                <a:effectLst/>
                <a:latin typeface="Segoe UI" panose="020B0502040204020203" pitchFamily="34" charset="0"/>
              </a:rPr>
              <a:t>portfolio</a:t>
            </a:r>
            <a:r>
              <a:rPr lang="en-US" b="0" i="0" dirty="0">
                <a:solidFill>
                  <a:srgbClr val="E3E3E3"/>
                </a:solidFill>
                <a:effectLst/>
                <a:latin typeface="Segoe UI" panose="020B0502040204020203" pitchFamily="34" charset="0"/>
              </a:rPr>
              <a:t>, customers might need multiple cloud platforms with distinct deployments of the platform foundation to govern multiple regions, hybrid solutions, or even </a:t>
            </a:r>
            <a:r>
              <a:rPr lang="en-US" b="0" i="0" dirty="0" err="1">
                <a:solidFill>
                  <a:srgbClr val="E3E3E3"/>
                </a:solidFill>
                <a:effectLst/>
                <a:latin typeface="Segoe UI" panose="020B0502040204020203" pitchFamily="34" charset="0"/>
              </a:rPr>
              <a:t>multicloud</a:t>
            </a:r>
            <a:r>
              <a:rPr lang="en-US" b="0" i="0" dirty="0">
                <a:solidFill>
                  <a:srgbClr val="E3E3E3"/>
                </a:solidFill>
                <a:effectLst/>
                <a:latin typeface="Segoe UI" panose="020B0502040204020203" pitchFamily="34" charset="0"/>
              </a:rPr>
              <a:t> solutions.</a:t>
            </a:r>
          </a:p>
          <a:p>
            <a:pPr algn="l">
              <a:buFont typeface="Arial" panose="020B0604020202020204" pitchFamily="34" charset="0"/>
              <a:buChar char="•"/>
            </a:pPr>
            <a:r>
              <a:rPr lang="en-US" b="1" i="0" dirty="0">
                <a:solidFill>
                  <a:srgbClr val="E3E3E3"/>
                </a:solidFill>
                <a:effectLst/>
                <a:latin typeface="Segoe UI" panose="020B0502040204020203" pitchFamily="34" charset="0"/>
              </a:rPr>
              <a:t>Portfolio:</a:t>
            </a:r>
            <a:r>
              <a:rPr lang="en-US" b="0" i="0" dirty="0">
                <a:solidFill>
                  <a:srgbClr val="E3E3E3"/>
                </a:solidFill>
                <a:effectLst/>
                <a:latin typeface="Segoe UI" panose="020B0502040204020203" pitchFamily="34" charset="0"/>
              </a:rPr>
              <a:t> Through a technology lens, the portfolio is a collection of workloads, assets, and supporting resources that span all cloud platforms. Through a business lens, the portfolio is the collection of projects, people, processes, and investments that support and manage the technology portfolio to drive business outcomes. Together, these two lenses capture the </a:t>
            </a:r>
            <a:r>
              <a:rPr lang="en-US" b="0" i="1" dirty="0">
                <a:solidFill>
                  <a:srgbClr val="E3E3E3"/>
                </a:solidFill>
                <a:effectLst/>
                <a:latin typeface="Segoe UI" panose="020B0502040204020203" pitchFamily="34" charset="0"/>
              </a:rPr>
              <a:t>portfolio</a:t>
            </a:r>
            <a:r>
              <a:rPr lang="en-US" b="0" i="0" dirty="0">
                <a:solidFill>
                  <a:srgbClr val="E3E3E3"/>
                </a:solidFill>
                <a:effectLst/>
                <a:latin typeface="Segoe UI" panose="020B0502040204020203" pitchFamily="34" charset="0"/>
              </a:rPr>
              <a:t>.</a:t>
            </a: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348222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E3E3E3"/>
                </a:solidFill>
                <a:effectLst/>
                <a:latin typeface="Segoe UI" panose="020B0502040204020203" pitchFamily="34" charset="0"/>
              </a:rPr>
              <a:t>Portfolio:</a:t>
            </a:r>
            <a:r>
              <a:rPr lang="en-US" b="0" i="0" dirty="0">
                <a:solidFill>
                  <a:srgbClr val="E3E3E3"/>
                </a:solidFill>
                <a:effectLst/>
                <a:latin typeface="Segoe UI" panose="020B0502040204020203" pitchFamily="34" charset="0"/>
              </a:rPr>
              <a:t> The cloud strategy team and the cloud center of excellence (</a:t>
            </a:r>
            <a:r>
              <a:rPr lang="en-US" b="0" i="0" dirty="0" err="1">
                <a:solidFill>
                  <a:srgbClr val="E3E3E3"/>
                </a:solidFill>
                <a:effectLst/>
                <a:latin typeface="Segoe UI" panose="020B0502040204020203" pitchFamily="34" charset="0"/>
              </a:rPr>
              <a:t>CCoE</a:t>
            </a:r>
            <a:r>
              <a:rPr lang="en-US" b="0" i="0" dirty="0">
                <a:solidFill>
                  <a:srgbClr val="E3E3E3"/>
                </a:solidFill>
                <a:effectLst/>
                <a:latin typeface="Segoe UI" panose="020B0502040204020203" pitchFamily="34" charset="0"/>
              </a:rPr>
              <a:t>) use the Strategy and Plan methodologies to guide decisions that affect the overall portfolio. The cloud strategy team is accountable for the enterprise level of the cloud portfolio hierarchy. The cloud strategy team should also be informed of decisions about the environment, landing zones, and high-priority workloads.</a:t>
            </a:r>
          </a:p>
          <a:p>
            <a:pPr algn="l">
              <a:buFont typeface="Arial" panose="020B0604020202020204" pitchFamily="34" charset="0"/>
              <a:buChar char="•"/>
            </a:pPr>
            <a:r>
              <a:rPr lang="en-US" b="1" i="0" dirty="0">
                <a:solidFill>
                  <a:srgbClr val="E3E3E3"/>
                </a:solidFill>
                <a:effectLst/>
                <a:latin typeface="Segoe UI" panose="020B0502040204020203" pitchFamily="34" charset="0"/>
              </a:rPr>
              <a:t>Cloud platforms:</a:t>
            </a:r>
            <a:r>
              <a:rPr lang="en-US" b="0" i="0" dirty="0">
                <a:solidFill>
                  <a:srgbClr val="E3E3E3"/>
                </a:solidFill>
                <a:effectLst/>
                <a:latin typeface="Segoe UI" panose="020B0502040204020203" pitchFamily="34" charset="0"/>
              </a:rPr>
              <a:t> The cloud governance team is accountable for the disciplines that ensure consistency across each environment in alignment with the Govern methodology. The cloud governance team is accountable for governance of all resources in all environments. The cloud governance team should be consulted on changes that might require an exception or change to governing policies. The cloud governance team should also be informed of progress with workload and asset adoption.</a:t>
            </a:r>
          </a:p>
          <a:p>
            <a:pPr algn="l">
              <a:buFont typeface="Arial" panose="020B0604020202020204" pitchFamily="34" charset="0"/>
              <a:buChar char="•"/>
            </a:pPr>
            <a:r>
              <a:rPr lang="en-US" b="1" i="0" dirty="0">
                <a:solidFill>
                  <a:srgbClr val="E3E3E3"/>
                </a:solidFill>
                <a:effectLst/>
                <a:latin typeface="Segoe UI" panose="020B0502040204020203" pitchFamily="34" charset="0"/>
              </a:rPr>
              <a:t>Landing zones and cloud foundation:</a:t>
            </a:r>
            <a:r>
              <a:rPr lang="en-US" b="0" i="0" dirty="0">
                <a:solidFill>
                  <a:srgbClr val="E3E3E3"/>
                </a:solidFill>
                <a:effectLst/>
                <a:latin typeface="Segoe UI" panose="020B0502040204020203" pitchFamily="34" charset="0"/>
              </a:rPr>
              <a:t> The cloud platform team is accountable for developing the landing zones and platform utilities that support adoption. The cloud automation team is accountable for automating the development of, and ongoing support for, those landing zones and platform utilities. Both teams use the Ready methodology to guide implementation. Both teams should be informed of progress with workload adoption and any changes to the enterprise or environment.</a:t>
            </a:r>
          </a:p>
          <a:p>
            <a:pPr algn="l">
              <a:buFont typeface="Arial" panose="020B0604020202020204" pitchFamily="34" charset="0"/>
              <a:buChar char="•"/>
            </a:pPr>
            <a:r>
              <a:rPr lang="en-US" b="1" i="0" dirty="0">
                <a:solidFill>
                  <a:srgbClr val="E3E3E3"/>
                </a:solidFill>
                <a:effectLst/>
                <a:latin typeface="Segoe UI" panose="020B0502040204020203" pitchFamily="34" charset="0"/>
              </a:rPr>
              <a:t>Workloads:</a:t>
            </a:r>
            <a:r>
              <a:rPr lang="en-US" b="0" i="0" dirty="0">
                <a:solidFill>
                  <a:srgbClr val="E3E3E3"/>
                </a:solidFill>
                <a:effectLst/>
                <a:latin typeface="Segoe UI" panose="020B0502040204020203" pitchFamily="34" charset="0"/>
              </a:rPr>
              <a:t> Adoption happens at the workload level. Cloud adoption teams use the Migrate and Innovate methodologies to establish scalable processes to accelerate adoption. After adoption is complete, the ownership of workloads is likely transferred to a cloud operations team that uses the Manage methodology to guide operations management. Both teams should be comfortable using the Microsoft Azure Well-Architected Framework to make detailed architectural decisions that affect the workloads they support. Both teams should be informed of changes to landing zones and environments. Both teams might occasionally contribute to landing zone features.</a:t>
            </a:r>
          </a:p>
          <a:p>
            <a:pPr algn="l">
              <a:buFont typeface="Arial" panose="020B0604020202020204" pitchFamily="34" charset="0"/>
              <a:buChar char="•"/>
            </a:pPr>
            <a:r>
              <a:rPr lang="en-US" b="1" i="0" dirty="0">
                <a:solidFill>
                  <a:srgbClr val="E3E3E3"/>
                </a:solidFill>
                <a:effectLst/>
                <a:latin typeface="Segoe UI" panose="020B0502040204020203" pitchFamily="34" charset="0"/>
              </a:rPr>
              <a:t>Assets:</a:t>
            </a:r>
            <a:r>
              <a:rPr lang="en-US" b="0" i="0" dirty="0">
                <a:solidFill>
                  <a:srgbClr val="E3E3E3"/>
                </a:solidFill>
                <a:effectLst/>
                <a:latin typeface="Segoe UI" panose="020B0502040204020203" pitchFamily="34" charset="0"/>
              </a:rPr>
              <a:t> Assets are typically the responsibility of the cloud operations team. That team uses the management baseline in the Manage methodology to guide operations management decisions. It should also use Azure Advisor and the Azure Well-Architected Framework to make detailed resource and architectural changes that are required to deliver on operations requirements.</a:t>
            </a: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3979866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478752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Microsoft offers many training options so technical professionals can choose to learn in a style that fits them best. These learning experiences help them to be ready for the job and to prepare for certifications. ​</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Our collection of learning experiences supports the complete learning journey. These experiences can be combined for optimal results​.</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 </a:t>
            </a:r>
          </a:p>
          <a:p>
            <a:pPr marL="171450" marR="0" lvl="0" indent="-171450">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Arial" panose="020B0604020202020204" pitchFamily="34" charset="0"/>
              </a:rPr>
              <a:t>Use</a:t>
            </a:r>
            <a:r>
              <a:rPr lang="en-US" sz="1200" b="1" dirty="0">
                <a:effectLst/>
                <a:latin typeface="Calibri" panose="020F0502020204030204" pitchFamily="34" charset="0"/>
                <a:ea typeface="Calibri" panose="020F0502020204030204" pitchFamily="34" charset="0"/>
                <a:cs typeface="Arial" panose="020B0604020202020204" pitchFamily="34" charset="0"/>
              </a:rPr>
              <a:t> self-paced learning </a:t>
            </a:r>
            <a:r>
              <a:rPr lang="en-US" sz="1200" dirty="0">
                <a:effectLst/>
                <a:latin typeface="Calibri" panose="020F0502020204030204" pitchFamily="34" charset="0"/>
                <a:ea typeface="Calibri" panose="020F0502020204030204" pitchFamily="34" charset="0"/>
                <a:cs typeface="Arial" panose="020B0604020202020204" pitchFamily="34" charset="0"/>
              </a:rPr>
              <a:t>to build practical job skills with easily accessible, free learning paths. </a:t>
            </a:r>
          </a:p>
          <a:p>
            <a:pPr marL="171450" marR="0" lvl="0" indent="-171450">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Arial" panose="020B0604020202020204" pitchFamily="34" charset="0"/>
              </a:rPr>
              <a:t>Attend training </a:t>
            </a:r>
            <a:r>
              <a:rPr lang="en-US" sz="1200" b="1" dirty="0">
                <a:effectLst/>
                <a:latin typeface="Calibri" panose="020F0502020204030204" pitchFamily="34" charset="0"/>
                <a:ea typeface="Calibri" panose="020F0502020204030204" pitchFamily="34" charset="0"/>
                <a:cs typeface="Arial" panose="020B0604020202020204" pitchFamily="34" charset="0"/>
              </a:rPr>
              <a:t>events</a:t>
            </a:r>
            <a:r>
              <a:rPr lang="en-US" sz="1200" dirty="0">
                <a:effectLst/>
                <a:latin typeface="Calibri" panose="020F0502020204030204" pitchFamily="34" charset="0"/>
                <a:ea typeface="Calibri" panose="020F0502020204030204" pitchFamily="34" charset="0"/>
                <a:cs typeface="Arial" panose="020B0604020202020204" pitchFamily="34" charset="0"/>
              </a:rPr>
              <a:t> to get a unique upskilling experience. We offer traditional presentation-based conferences, demonstrations, discussions, and practical, applicable workshops, plus hands-on coding experiences.​ As with Microsoft Build and Microsoft Ignite, you can now attend these events online.</a:t>
            </a:r>
          </a:p>
          <a:p>
            <a:pPr marL="171450" marR="0" lvl="0" indent="-171450">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Arial" panose="020B0604020202020204" pitchFamily="34" charset="0"/>
              </a:rPr>
              <a:t>Attend in-depth </a:t>
            </a:r>
            <a:r>
              <a:rPr lang="en-US" sz="1200" b="1" dirty="0">
                <a:effectLst/>
                <a:latin typeface="Calibri" panose="020F0502020204030204" pitchFamily="34" charset="0"/>
                <a:ea typeface="Calibri" panose="020F0502020204030204" pitchFamily="34" charset="0"/>
                <a:cs typeface="Arial" panose="020B0604020202020204" pitchFamily="34" charset="0"/>
              </a:rPr>
              <a:t>instructor-led training</a:t>
            </a:r>
            <a:r>
              <a:rPr lang="en-US" sz="1200" dirty="0">
                <a:effectLst/>
                <a:latin typeface="Calibri" panose="020F0502020204030204" pitchFamily="34" charset="0"/>
                <a:ea typeface="Calibri" panose="020F0502020204030204" pitchFamily="34" charset="0"/>
                <a:cs typeface="Arial" panose="020B0604020202020204" pitchFamily="34" charset="0"/>
              </a:rPr>
              <a:t>,</a:t>
            </a:r>
            <a:r>
              <a:rPr lang="en-US" sz="1200" b="1" dirty="0">
                <a:effectLst/>
                <a:latin typeface="Calibri" panose="020F0502020204030204" pitchFamily="34" charset="0"/>
                <a:ea typeface="Calibri" panose="020F0502020204030204" pitchFamily="34" charset="0"/>
                <a:cs typeface="Arial" panose="020B0604020202020204" pitchFamily="34" charset="0"/>
              </a:rPr>
              <a:t> </a:t>
            </a:r>
            <a:r>
              <a:rPr lang="en-US" sz="1200" dirty="0">
                <a:effectLst/>
                <a:latin typeface="Calibri" panose="020F0502020204030204" pitchFamily="34" charset="0"/>
                <a:ea typeface="Calibri" panose="020F0502020204030204" pitchFamily="34" charset="0"/>
                <a:cs typeface="Arial" panose="020B0604020202020204" pitchFamily="34" charset="0"/>
              </a:rPr>
              <a:t>either virtually or in-person, using Microsoft Official Courseware, also known as MOC, taught by Microsoft Certified Trainers​, sometimes referred to as MCTs, and delivered by Microsoft Learning Partners.</a:t>
            </a:r>
          </a:p>
          <a:p>
            <a:pPr marL="171450" marR="0" lvl="0" indent="-171450">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Arial" panose="020B0604020202020204" pitchFamily="34" charset="0"/>
              </a:rPr>
              <a:t>Use any and all of these training options to build your foundation for skills validation and recognition with </a:t>
            </a:r>
            <a:r>
              <a:rPr lang="en-US" sz="1200" b="1" dirty="0">
                <a:effectLst/>
                <a:latin typeface="Calibri" panose="020F0502020204030204" pitchFamily="34" charset="0"/>
                <a:ea typeface="Calibri" panose="020F0502020204030204" pitchFamily="34" charset="0"/>
                <a:cs typeface="Arial" panose="020B0604020202020204" pitchFamily="34" charset="0"/>
              </a:rPr>
              <a:t>Microsoft Certification</a:t>
            </a:r>
            <a:r>
              <a:rPr lang="en-US" sz="1200" dirty="0">
                <a:effectLst/>
                <a:latin typeface="Calibri" panose="020F0502020204030204" pitchFamily="34" charset="0"/>
                <a:ea typeface="Calibri" panose="020F0502020204030204" pitchFamily="34" charset="0"/>
                <a:cs typeface="Arial" panose="020B0604020202020204" pitchFamily="34" charset="0"/>
              </a:rPr>
              <a:t>.</a:t>
            </a:r>
            <a:br>
              <a:rPr lang="en-US" sz="1200" dirty="0">
                <a:effectLst/>
                <a:latin typeface="Calibri" panose="020F0502020204030204" pitchFamily="34" charset="0"/>
                <a:ea typeface="Calibri" panose="020F0502020204030204" pitchFamily="34" charset="0"/>
                <a:cs typeface="Arial" panose="020B0604020202020204" pitchFamily="34" charset="0"/>
              </a:rPr>
            </a:br>
            <a:r>
              <a:rPr lang="en-US" sz="1200" dirty="0">
                <a:effectLst/>
                <a:latin typeface="Calibri" panose="020F0502020204030204" pitchFamily="34" charset="0"/>
                <a:ea typeface="Calibri" panose="020F0502020204030204" pitchFamily="34" charset="0"/>
                <a:cs typeface="Arial" panose="020B0604020202020204" pitchFamily="34" charset="0"/>
              </a:rPr>
              <a:t> ​</a:t>
            </a:r>
          </a:p>
          <a:p>
            <a:r>
              <a:rPr lang="en-US" sz="1200" dirty="0">
                <a:effectLst/>
                <a:latin typeface="Calibri" panose="020F0502020204030204" pitchFamily="34" charset="0"/>
                <a:ea typeface="Calibri" panose="020F0502020204030204" pitchFamily="34" charset="0"/>
                <a:cs typeface="Arial" panose="020B0604020202020204" pitchFamily="34" charset="0"/>
              </a:rPr>
              <a:t>[TRANSITION] Our content is based on real business needs, aligned to roles and combining modalities as you follow a learning path​. Let’s take a closer look at how this process leads to Microsoft Certification.</a:t>
            </a:r>
            <a:endParaRPr lang="en-US" b="0" i="0" dirty="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A92B4244-0E03-4A5E-A25D-C20C54D73D49}" type="slidenum">
              <a:rPr lang="en-US" smtClean="0"/>
              <a:t>39</a:t>
            </a:fld>
            <a:endParaRPr lang="en-US" dirty="0"/>
          </a:p>
        </p:txBody>
      </p:sp>
    </p:spTree>
    <p:extLst>
      <p:ext uri="{BB962C8B-B14F-4D97-AF65-F5344CB8AC3E}">
        <p14:creationId xmlns:p14="http://schemas.microsoft.com/office/powerpoint/2010/main" val="32282993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226814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478752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90F78FFA-F544-4737-8852-7FF3E3223D89}"/>
              </a:ext>
            </a:extLst>
          </p:cNvPr>
          <p:cNvSpPr>
            <a:spLocks noGrp="1"/>
          </p:cNvSpPr>
          <p:nvPr>
            <p:ph type="body" idx="1"/>
          </p:nvPr>
        </p:nvSpPr>
        <p:spPr/>
        <p:txBody>
          <a:bodyPr/>
          <a:lstStyle/>
          <a:p>
            <a:pPr marL="171450" indent="-171450">
              <a:buFont typeface="Wingdings" panose="05000000000000000000" pitchFamily="2" charset="2"/>
              <a:buChar char="§"/>
            </a:pPr>
            <a:r>
              <a:rPr lang="en-NZ" b="1" dirty="0"/>
              <a:t>Key Takeaway: </a:t>
            </a:r>
            <a:r>
              <a:rPr lang="en-US" b="1" dirty="0"/>
              <a:t>Unlike our public page (status.azure.com) which provides general status information, Azure Service Health (in the Azure portal) provides tailored information for your resources. </a:t>
            </a:r>
          </a:p>
          <a:p>
            <a:pPr marL="171450" indent="-171450">
              <a:buFont typeface="Wingdings" panose="05000000000000000000" pitchFamily="2" charset="2"/>
              <a:buChar char="§"/>
            </a:pPr>
            <a:endParaRPr lang="en-US" dirty="0"/>
          </a:p>
          <a:p>
            <a:pPr marL="171450" indent="-171450">
              <a:buFont typeface="Wingdings" panose="05000000000000000000" pitchFamily="2" charset="2"/>
              <a:buChar char="§"/>
            </a:pPr>
            <a:r>
              <a:rPr lang="en-US" dirty="0"/>
              <a:t>Azure Service Health is a personalized dashboard that provides guidance and support when issues in Azure services affect you. It also helps you prepare for planned maintenance and other changes that could affect the availability of your resources. With Azure Service Health, you can easily configure alerts to ensure that your relevant teams are notified of service health events affecting their resources.</a:t>
            </a:r>
          </a:p>
          <a:p>
            <a:pPr marL="171450" indent="-171450">
              <a:buFont typeface="Wingdings" panose="05000000000000000000" pitchFamily="2" charset="2"/>
              <a:buChar char="§"/>
            </a:pPr>
            <a:endParaRPr lang="en-US" sz="1200" b="0" i="0" u="none" strike="noStrike" kern="1200" dirty="0">
              <a:solidFill>
                <a:schemeClr val="tx1"/>
              </a:solidFill>
              <a:effectLst/>
              <a:latin typeface="+mn-lt"/>
              <a:ea typeface="+mn-ea"/>
              <a:cs typeface="+mn-cs"/>
            </a:endParaRPr>
          </a:p>
          <a:p>
            <a:pPr marL="171450" indent="-171450">
              <a:buFont typeface="Wingdings" panose="05000000000000000000" pitchFamily="2" charset="2"/>
              <a:buChar char="§"/>
            </a:pPr>
            <a:r>
              <a:rPr lang="en-US" sz="1200" b="0" i="0" u="none" strike="noStrike" kern="1200" dirty="0">
                <a:solidFill>
                  <a:schemeClr val="tx1"/>
                </a:solidFill>
                <a:effectLst/>
                <a:latin typeface="+mn-lt"/>
                <a:ea typeface="+mn-ea"/>
                <a:cs typeface="+mn-cs"/>
              </a:rPr>
              <a:t>From your personalized dashboard in </a:t>
            </a:r>
            <a:r>
              <a:rPr lang="en-US" sz="1200" b="1" i="0" u="none" strike="noStrike" kern="1200" dirty="0">
                <a:solidFill>
                  <a:schemeClr val="tx1"/>
                </a:solidFill>
                <a:effectLst/>
                <a:latin typeface="+mn-lt"/>
                <a:ea typeface="+mn-ea"/>
                <a:cs typeface="+mn-cs"/>
              </a:rPr>
              <a:t>Azure Service Health,</a:t>
            </a:r>
            <a:r>
              <a:rPr lang="en-US" sz="1200" b="0" i="0" u="none" strike="noStrike" kern="1200" dirty="0">
                <a:solidFill>
                  <a:schemeClr val="tx1"/>
                </a:solidFill>
                <a:effectLst/>
                <a:latin typeface="+mn-lt"/>
                <a:ea typeface="+mn-ea"/>
                <a:cs typeface="+mn-cs"/>
              </a:rPr>
              <a:t> you can view:</a:t>
            </a:r>
          </a:p>
          <a:p>
            <a:pPr marL="628650" lvl="1" indent="-171450">
              <a:buFont typeface="Wingdings" panose="05000000000000000000" pitchFamily="2" charset="2"/>
              <a:buChar char="§"/>
            </a:pPr>
            <a:r>
              <a:rPr lang="en-US" sz="1200" b="1" i="0" u="none" strike="noStrike" kern="1200" dirty="0">
                <a:solidFill>
                  <a:schemeClr val="tx1"/>
                </a:solidFill>
                <a:effectLst/>
                <a:latin typeface="+mn-lt"/>
                <a:ea typeface="+mn-ea"/>
                <a:cs typeface="+mn-cs"/>
              </a:rPr>
              <a:t>Service issues</a:t>
            </a:r>
            <a:r>
              <a:rPr lang="en-US" sz="1200" b="0" i="0" u="none" strike="noStrike" kern="1200" dirty="0">
                <a:solidFill>
                  <a:schemeClr val="tx1"/>
                </a:solidFill>
                <a:effectLst/>
                <a:latin typeface="+mn-lt"/>
                <a:ea typeface="+mn-ea"/>
                <a:cs typeface="+mn-cs"/>
              </a:rPr>
              <a:t> – ongoing issues in Azure services that are impacting your resources. Quickly understand when the issue began and what services, regions, and specific resources are impacted. Share a link referencing the issue with your team or download a PDF summary to share with people who don’t have access to the Azure portal.</a:t>
            </a:r>
          </a:p>
          <a:p>
            <a:pPr marL="628650" lvl="1" indent="-171450">
              <a:buFont typeface="Wingdings" panose="05000000000000000000" pitchFamily="2" charset="2"/>
              <a:buChar char="§"/>
            </a:pPr>
            <a:r>
              <a:rPr lang="en-US" sz="1200" b="1" i="0" u="none" strike="noStrike" kern="1200" dirty="0">
                <a:solidFill>
                  <a:schemeClr val="tx1"/>
                </a:solidFill>
                <a:effectLst/>
                <a:latin typeface="+mn-lt"/>
                <a:ea typeface="+mn-ea"/>
                <a:cs typeface="+mn-cs"/>
              </a:rPr>
              <a:t>Planned maintenance</a:t>
            </a:r>
            <a:r>
              <a:rPr lang="en-US" sz="1200" b="0" i="0" u="none" strike="noStrike" kern="1200" dirty="0">
                <a:solidFill>
                  <a:schemeClr val="tx1"/>
                </a:solidFill>
                <a:effectLst/>
                <a:latin typeface="+mn-lt"/>
                <a:ea typeface="+mn-ea"/>
                <a:cs typeface="+mn-cs"/>
              </a:rPr>
              <a:t> – upcoming maintenance activities in Azure that will affect your resources. Understand when the maintenance will begin. And in the case of virtual machines maintenance, Service Health also shows the exact list of your VMs that will be affected and gives you the ability to perform maintenance on your schedule.</a:t>
            </a:r>
          </a:p>
          <a:p>
            <a:pPr marL="628650" lvl="1" indent="-171450">
              <a:buFont typeface="Wingdings" panose="05000000000000000000" pitchFamily="2" charset="2"/>
              <a:buChar char="§"/>
            </a:pPr>
            <a:r>
              <a:rPr lang="en-US" sz="1200" b="1" i="0" u="none" strike="noStrike" kern="1200" dirty="0">
                <a:solidFill>
                  <a:schemeClr val="tx1"/>
                </a:solidFill>
                <a:effectLst/>
                <a:latin typeface="+mn-lt"/>
                <a:ea typeface="+mn-ea"/>
                <a:cs typeface="+mn-cs"/>
              </a:rPr>
              <a:t>Health advisories</a:t>
            </a:r>
            <a:r>
              <a:rPr lang="en-US" sz="1200" b="0" i="0" u="none" strike="noStrike" kern="1200" dirty="0">
                <a:solidFill>
                  <a:schemeClr val="tx1"/>
                </a:solidFill>
                <a:effectLst/>
                <a:latin typeface="+mn-lt"/>
                <a:ea typeface="+mn-ea"/>
                <a:cs typeface="+mn-cs"/>
              </a:rPr>
              <a:t> – summaries of recommended actions to prevent downtime, including when older Azure features are being retired or if you exceed a usage quota.</a:t>
            </a:r>
          </a:p>
          <a:p>
            <a:pPr marL="628650" lvl="1" indent="-171450">
              <a:buFont typeface="Wingdings" panose="05000000000000000000" pitchFamily="2" charset="2"/>
              <a:buChar char="§"/>
            </a:pPr>
            <a:r>
              <a:rPr lang="en-US" sz="1200" b="1" i="0" u="none" strike="noStrike" kern="1200" dirty="0">
                <a:solidFill>
                  <a:schemeClr val="tx1"/>
                </a:solidFill>
                <a:effectLst/>
                <a:latin typeface="+mn-lt"/>
                <a:ea typeface="+mn-ea"/>
                <a:cs typeface="+mn-cs"/>
              </a:rPr>
              <a:t>Health history</a:t>
            </a:r>
            <a:r>
              <a:rPr lang="en-US" sz="1200" b="0" i="0" u="none" strike="noStrike" kern="1200" dirty="0">
                <a:solidFill>
                  <a:schemeClr val="tx1"/>
                </a:solidFill>
                <a:effectLst/>
                <a:latin typeface="+mn-lt"/>
                <a:ea typeface="+mn-ea"/>
                <a:cs typeface="+mn-cs"/>
              </a:rPr>
              <a:t> – past service issues that have affected the health of your resources, including post-incident summaries after issues have been resolved.</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Resource health – resource-level health insights for your resources. Look up a specific resource (like a VM) to see any current or historical health issues.</a:t>
            </a:r>
          </a:p>
        </p:txBody>
      </p:sp>
    </p:spTree>
    <p:extLst>
      <p:ext uri="{BB962C8B-B14F-4D97-AF65-F5344CB8AC3E}">
        <p14:creationId xmlns:p14="http://schemas.microsoft.com/office/powerpoint/2010/main" val="774964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NZ" sz="1200" b="1" i="0" u="none" strike="noStrike" kern="1200" dirty="0">
                <a:solidFill>
                  <a:schemeClr val="tx1"/>
                </a:solidFill>
                <a:effectLst/>
                <a:latin typeface="+mn-lt"/>
                <a:ea typeface="+mn-ea"/>
                <a:cs typeface="+mn-cs"/>
              </a:rPr>
              <a:t>All customers and partners using Azure should configure Service Health alerts to receive automatic notifications of any issues/maintenance/etc. through your preferred channels – e.g. email, SMS, webhook, etc.</a:t>
            </a:r>
          </a:p>
          <a:p>
            <a:pPr marL="171450" indent="-171450">
              <a:buFont typeface="Wingdings" panose="05000000000000000000" pitchFamily="2" charset="2"/>
              <a:buChar char="§"/>
            </a:pPr>
            <a:endParaRPr lang="en-US" sz="1200" b="1" i="0" u="none" strike="noStrike" kern="1200" dirty="0">
              <a:solidFill>
                <a:schemeClr val="tx1"/>
              </a:solidFill>
              <a:effectLst/>
              <a:latin typeface="+mn-lt"/>
              <a:ea typeface="+mn-ea"/>
              <a:cs typeface="+mn-cs"/>
            </a:endParaRPr>
          </a:p>
          <a:p>
            <a:pPr marL="171450" indent="-171450">
              <a:buFont typeface="Wingdings" panose="05000000000000000000" pitchFamily="2" charset="2"/>
              <a:buChar char="§"/>
            </a:pPr>
            <a:r>
              <a:rPr lang="en-US" sz="1200" b="0" i="0" u="none" strike="noStrike" kern="1200" dirty="0">
                <a:solidFill>
                  <a:schemeClr val="tx1"/>
                </a:solidFill>
                <a:effectLst/>
                <a:latin typeface="+mn-lt"/>
                <a:ea typeface="+mn-ea"/>
                <a:cs typeface="+mn-cs"/>
              </a:rPr>
              <a:t>Service Health alerts are completely configurable, to ensure that the right people in your organization are notified appropriately. For example:</a:t>
            </a:r>
          </a:p>
          <a:p>
            <a:pPr marL="628650" lvl="1" indent="-171450">
              <a:buFont typeface="Wingdings" panose="05000000000000000000" pitchFamily="2" charset="2"/>
              <a:buChar char="§"/>
            </a:pPr>
            <a:r>
              <a:rPr lang="en-US" sz="1200" b="0" i="0" u="none" strike="noStrike" kern="1200" dirty="0">
                <a:solidFill>
                  <a:schemeClr val="tx1"/>
                </a:solidFill>
                <a:effectLst/>
                <a:latin typeface="+mn-lt"/>
                <a:ea typeface="+mn-ea"/>
                <a:cs typeface="+mn-cs"/>
              </a:rPr>
              <a:t>An alert to </a:t>
            </a:r>
            <a:r>
              <a:rPr lang="en-US" sz="1200" b="1" i="0" u="none" strike="noStrike" kern="1200" dirty="0">
                <a:solidFill>
                  <a:schemeClr val="tx1"/>
                </a:solidFill>
                <a:effectLst/>
                <a:latin typeface="+mn-lt"/>
                <a:ea typeface="+mn-ea"/>
                <a:cs typeface="+mn-cs"/>
              </a:rPr>
              <a:t>email </a:t>
            </a:r>
            <a:r>
              <a:rPr lang="en-US" sz="1200" b="0" i="0" u="none" strike="noStrike" kern="1200" dirty="0">
                <a:solidFill>
                  <a:schemeClr val="tx1"/>
                </a:solidFill>
                <a:effectLst/>
                <a:latin typeface="+mn-lt"/>
                <a:ea typeface="+mn-ea"/>
                <a:cs typeface="+mn-cs"/>
              </a:rPr>
              <a:t>your dev team when a resource in a test/dev subscription is impacted</a:t>
            </a:r>
          </a:p>
          <a:p>
            <a:pPr marL="628650" lvl="1" indent="-171450">
              <a:buFont typeface="Wingdings" panose="05000000000000000000" pitchFamily="2" charset="2"/>
              <a:buChar char="§"/>
            </a:pPr>
            <a:r>
              <a:rPr lang="en-US" sz="1200" b="0" i="0" u="none" strike="noStrike" kern="1200" dirty="0">
                <a:solidFill>
                  <a:schemeClr val="tx1"/>
                </a:solidFill>
                <a:effectLst/>
                <a:latin typeface="+mn-lt"/>
                <a:ea typeface="+mn-ea"/>
                <a:cs typeface="+mn-cs"/>
              </a:rPr>
              <a:t>An alert to update ServiceNow via </a:t>
            </a:r>
            <a:r>
              <a:rPr lang="en-US" sz="1200" b="1" i="0" u="none" strike="noStrike" kern="1200" dirty="0">
                <a:solidFill>
                  <a:schemeClr val="tx1"/>
                </a:solidFill>
                <a:effectLst/>
                <a:latin typeface="+mn-lt"/>
                <a:ea typeface="+mn-ea"/>
                <a:cs typeface="+mn-cs"/>
              </a:rPr>
              <a:t>webhook </a:t>
            </a:r>
            <a:r>
              <a:rPr lang="en-US" sz="1200" b="0" i="0" u="none" strike="noStrike" kern="1200" dirty="0">
                <a:solidFill>
                  <a:schemeClr val="tx1"/>
                </a:solidFill>
                <a:effectLst/>
                <a:latin typeface="+mn-lt"/>
                <a:ea typeface="+mn-ea"/>
                <a:cs typeface="+mn-cs"/>
              </a:rPr>
              <a:t>when a resource in a production subscription is impacted</a:t>
            </a:r>
          </a:p>
          <a:p>
            <a:pPr marL="628650" lvl="1" indent="-171450">
              <a:buFont typeface="Wingdings" panose="05000000000000000000" pitchFamily="2" charset="2"/>
              <a:buChar char="§"/>
            </a:pPr>
            <a:r>
              <a:rPr lang="en-US" sz="1200" b="0" i="0" u="none" strike="noStrike" kern="1200" dirty="0">
                <a:solidFill>
                  <a:schemeClr val="tx1"/>
                </a:solidFill>
                <a:effectLst/>
                <a:latin typeface="+mn-lt"/>
                <a:ea typeface="+mn-ea"/>
                <a:cs typeface="+mn-cs"/>
              </a:rPr>
              <a:t>An alert to send an </a:t>
            </a:r>
            <a:r>
              <a:rPr lang="en-US" sz="1200" b="1" i="0" u="none" strike="noStrike" kern="1200" dirty="0">
                <a:solidFill>
                  <a:schemeClr val="tx1"/>
                </a:solidFill>
                <a:effectLst/>
                <a:latin typeface="+mn-lt"/>
                <a:ea typeface="+mn-ea"/>
                <a:cs typeface="+mn-cs"/>
              </a:rPr>
              <a:t>SMS </a:t>
            </a:r>
            <a:r>
              <a:rPr lang="en-US" sz="1200" b="0" i="0" u="none" strike="noStrike" kern="1200" dirty="0">
                <a:solidFill>
                  <a:schemeClr val="tx1"/>
                </a:solidFill>
                <a:effectLst/>
                <a:latin typeface="+mn-lt"/>
                <a:ea typeface="+mn-ea"/>
                <a:cs typeface="+mn-cs"/>
              </a:rPr>
              <a:t>to a specific number when resources in a given region are impacted</a:t>
            </a:r>
          </a:p>
          <a:p>
            <a:pPr marL="171450" indent="-171450">
              <a:buFont typeface="Wingdings" panose="05000000000000000000" pitchFamily="2" charset="2"/>
              <a:buChar char="§"/>
              <a:defRPr/>
            </a:pPr>
            <a:endParaRPr lang="en-US" dirty="0">
              <a:solidFill>
                <a:srgbClr val="000000"/>
              </a:solidFill>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
              <a:defRPr/>
            </a:pPr>
            <a:r>
              <a:rPr lang="en-US" dirty="0">
                <a:solidFill>
                  <a:srgbClr val="000000"/>
                </a:solidFill>
                <a:latin typeface="Segoe UI" panose="020B0502040204020203" pitchFamily="34" charset="0"/>
                <a:cs typeface="Segoe UI" panose="020B0502040204020203" pitchFamily="34" charset="0"/>
              </a:rPr>
              <a:t>Customize your alerts by triggering them based on</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t>
            </a:r>
            <a:endParaRPr lang="en-US" dirty="0">
              <a:solidFill>
                <a:srgbClr val="000000"/>
              </a:solidFill>
              <a:latin typeface="Segoe UI" panose="020B0502040204020203" pitchFamily="34" charset="0"/>
              <a:cs typeface="Segoe UI" panose="020B0502040204020203" pitchFamily="34" charset="0"/>
            </a:endParaRPr>
          </a:p>
          <a:p>
            <a:pPr marL="742950" lvl="1" indent="-285750">
              <a:buFont typeface="Wingdings" panose="05000000000000000000" pitchFamily="2" charset="2"/>
              <a:buChar char="§"/>
              <a:defRPr/>
            </a:pPr>
            <a:r>
              <a:rPr lang="en-US" dirty="0">
                <a:solidFill>
                  <a:srgbClr val="000000"/>
                </a:solidFill>
                <a:latin typeface="Segoe UI" panose="020B0502040204020203" pitchFamily="34" charset="0"/>
                <a:cs typeface="Segoe UI" panose="020B0502040204020203" pitchFamily="34" charset="0"/>
              </a:rPr>
              <a:t>Notification type(s): issue/maintenance/advisory</a:t>
            </a:r>
          </a:p>
          <a:p>
            <a:pPr marL="742950" lvl="1" indent="-285750">
              <a:buFont typeface="Wingdings" panose="05000000000000000000" pitchFamily="2" charset="2"/>
              <a:buChar char="§"/>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subscription affected</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service(s) affected</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region(s) affected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In the unlikely event of </a:t>
            </a:r>
            <a:r>
              <a:rPr lang="en-US" dirty="0">
                <a:solidFill>
                  <a:srgbClr val="000000"/>
                </a:solidFill>
                <a:latin typeface="Segoe UI" panose="020B0502040204020203" pitchFamily="34" charset="0"/>
                <a:cs typeface="Segoe UI" panose="020B0502040204020203" pitchFamily="34" charset="0"/>
              </a:rPr>
              <a:t>a service </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issue impacting your ability to access Azure Service Health or the Azure </a:t>
            </a:r>
            <a:r>
              <a:rPr lang="en-US" dirty="0">
                <a:solidFill>
                  <a:srgbClr val="000000"/>
                </a:solidFill>
                <a:latin typeface="Segoe UI" panose="020B0502040204020203" pitchFamily="34" charset="0"/>
                <a:cs typeface="Segoe UI" panose="020B0502040204020203" pitchFamily="34" charset="0"/>
              </a:rPr>
              <a:t>portal itself</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a:t>
            </a:r>
            <a:r>
              <a:rPr lang="en-US" u="sng" dirty="0">
                <a:solidFill>
                  <a:srgbClr val="0078D7"/>
                </a:solidFill>
                <a:latin typeface="Segoe UI" panose="020B0502040204020203" pitchFamily="34" charset="0"/>
                <a:cs typeface="Segoe UI" panose="020B0502040204020203" pitchFamily="34" charset="0"/>
                <a:hlinkClick r:id="rId3"/>
              </a:rPr>
              <a:t>status.azure.com</a:t>
            </a:r>
            <a:r>
              <a:rPr lang="en-US" dirty="0">
                <a:solidFill>
                  <a:srgbClr val="000000"/>
                </a:solidFill>
                <a:latin typeface="Segoe UI" panose="020B0502040204020203" pitchFamily="34" charset="0"/>
                <a:cs typeface="Segoe UI" panose="020B0502040204020203" pitchFamily="34" charset="0"/>
              </a:rPr>
              <a:t> </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is used to communicate updates</a:t>
            </a:r>
            <a:r>
              <a:rPr lang="en-US" dirty="0">
                <a:solidFill>
                  <a:srgbClr val="000000"/>
                </a:solidFill>
                <a:latin typeface="Segoe UI" panose="020B0502040204020203" pitchFamily="34" charset="0"/>
                <a:cs typeface="Segoe UI" panose="020B0502040204020203" pitchFamily="34" charset="0"/>
              </a:rPr>
              <a:t>.</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
            </a:pPr>
            <a:endParaRPr lang="en-NZ" i="1" u="none" dirty="0"/>
          </a:p>
          <a:p>
            <a:pPr marL="171450" indent="-171450">
              <a:buFont typeface="Wingdings" panose="05000000000000000000" pitchFamily="2" charset="2"/>
              <a:buChar char="§"/>
            </a:pPr>
            <a:r>
              <a:rPr lang="en-US" i="1" u="none" dirty="0"/>
              <a:t>https://azure.microsoft.com/en-us/features/service-health/</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58616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SOME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we talk about an “incident” or “service issue” here, we’re specifically talking about an issue on ‘our’ Azure/Microsoft side – a platform side issue that is impacting customer services. During these rare but inevitable issues, our goal is to be as transparent as possible with impacted customers by providing regular updates direct from our engineers. We endeavor to i</a:t>
            </a:r>
            <a:r>
              <a:rPr lang="en-US" sz="1200" b="0" dirty="0">
                <a:latin typeface="+mn-lt"/>
              </a:rPr>
              <a:t>nform the right people through the right channels (more on that below) and to share as much detail as possible. Although we generally don’t share speculation or the inner workings of troubleshooting steps, we share everything that we know about the incident with customers. There is </a:t>
            </a:r>
            <a:r>
              <a:rPr lang="en-US" sz="1200" dirty="0">
                <a:latin typeface="+mn-lt"/>
              </a:rPr>
              <a:t>no delay in messaging (or more detailed messaging) based on customer size/segment, partner status, or support plan – so </a:t>
            </a:r>
            <a:r>
              <a:rPr lang="en-US" sz="1200" b="0" dirty="0">
                <a:latin typeface="+mn-lt"/>
              </a:rPr>
              <a:t>Microsoft partner organizations and even Microsoft account teams are notified at the same time and with the same updates as the impacted customers they represent.</a:t>
            </a:r>
            <a:endParaRPr lang="en-US"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BEFORE AN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1. </a:t>
            </a:r>
            <a:r>
              <a:rPr kumimoji="0" lang="en-US" sz="1200" b="1" i="0" u="none" strike="noStrike" kern="1200" cap="none" spc="0" normalizeH="0" baseline="0" noProof="0" dirty="0">
                <a:ln>
                  <a:noFill/>
                </a:ln>
                <a:solidFill>
                  <a:srgbClr val="FFFF00"/>
                </a:solidFill>
                <a:effectLst/>
                <a:uLnTx/>
                <a:uFillTx/>
                <a:latin typeface="+mn-lt"/>
                <a:ea typeface="+mn-ea"/>
                <a:cs typeface="Segoe UI" pitchFamily="34" charset="0"/>
              </a:rPr>
              <a:t>Understand </a:t>
            </a:r>
            <a:r>
              <a:rPr kumimoji="0" lang="en-US" sz="1200" b="1" i="0" u="sng" strike="noStrike" kern="1200" cap="none" spc="0" normalizeH="0" baseline="0" noProof="0" dirty="0">
                <a:ln>
                  <a:noFill/>
                </a:ln>
                <a:solidFill>
                  <a:srgbClr val="FFFF00"/>
                </a:solidFill>
                <a:effectLst/>
                <a:uLnTx/>
                <a:uFillTx/>
                <a:latin typeface="+mn-lt"/>
                <a:ea typeface="+mn-ea"/>
                <a:cs typeface="Segoe UI" pitchFamily="34" charset="0"/>
                <a:hlinkClick r:id="rId3">
                  <a:extLst>
                    <a:ext uri="{A12FA001-AC4F-418D-AE19-62706E023703}">
                      <ahyp:hlinkClr xmlns:ahyp="http://schemas.microsoft.com/office/drawing/2018/hyperlinkcolor" val="tx"/>
                    </a:ext>
                  </a:extLst>
                </a:hlinkClick>
              </a:rPr>
              <a:t>resilience</a:t>
            </a:r>
            <a:r>
              <a:rPr kumimoji="0" lang="en-US" sz="1200" b="1" i="0" u="none" strike="noStrike" kern="1200" cap="none" spc="0" normalizeH="0" baseline="0" noProof="0" dirty="0">
                <a:ln>
                  <a:noFill/>
                </a:ln>
                <a:solidFill>
                  <a:srgbClr val="FFFF00"/>
                </a:solidFill>
                <a:effectLst/>
                <a:uLnTx/>
                <a:uFillTx/>
                <a:latin typeface="+mn-lt"/>
                <a:ea typeface="+mn-ea"/>
                <a:cs typeface="Segoe UI" pitchFamily="34" charset="0"/>
              </a:rPr>
              <a:t> and ensure that all of </a:t>
            </a:r>
            <a:r>
              <a:rPr lang="en-US" sz="1200" b="1" dirty="0">
                <a:solidFill>
                  <a:srgbClr val="FFFF00"/>
                </a:solidFill>
                <a:latin typeface="+mn-lt"/>
                <a:cs typeface="Segoe UI" pitchFamily="34" charset="0"/>
              </a:rPr>
              <a:t>your</a:t>
            </a:r>
            <a:r>
              <a:rPr kumimoji="0" lang="en-US" sz="1200" b="1" i="0" u="none" strike="noStrike" kern="1200" cap="none" spc="0" normalizeH="0" baseline="0" noProof="0" dirty="0">
                <a:ln>
                  <a:noFill/>
                </a:ln>
                <a:solidFill>
                  <a:srgbClr val="FFFF00"/>
                </a:solidFill>
                <a:effectLst/>
                <a:uLnTx/>
                <a:uFillTx/>
                <a:latin typeface="+mn-lt"/>
                <a:ea typeface="+mn-ea"/>
                <a:cs typeface="Segoe UI" pitchFamily="34" charset="0"/>
              </a:rPr>
              <a:t> critical services are architected for high availability.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key is to ‘choose your battles’ when it comes to high availability. Decide as an organization which applications/workloads are mission-critical, then invest time to removing single points of failure. </a:t>
            </a:r>
            <a:r>
              <a:rPr lang="en-US" sz="1200" kern="1200" dirty="0">
                <a:solidFill>
                  <a:schemeClr val="tx1"/>
                </a:solidFill>
                <a:effectLst/>
                <a:latin typeface="+mn-lt"/>
                <a:ea typeface="+mn-ea"/>
                <a:cs typeface="+mn-cs"/>
                <a:hlinkClick r:id="rId4"/>
              </a:rPr>
              <a:t>https://docs.microsoft.com/en-us/azure/architecture/reliability/</a:t>
            </a:r>
            <a:r>
              <a:rPr lang="en-US" sz="1200" kern="1200" dirty="0">
                <a:solidFill>
                  <a:schemeClr val="tx1"/>
                </a:solidFill>
                <a:effectLst/>
                <a:latin typeface="+mn-lt"/>
                <a:ea typeface="+mn-ea"/>
                <a:cs typeface="+mn-cs"/>
              </a:rPr>
              <a:t> provides an even more detailed overview of resilient architectures. There are many important considerations listed, but The topics covered include defining requirements, architectural best practices, consistent deployment monitoring application health, responding to failures.</a:t>
            </a:r>
          </a:p>
          <a:p>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rPr>
              <a:t>2. Get </a:t>
            </a:r>
            <a:r>
              <a:rPr kumimoji="0" lang="en-US" sz="1200" b="1" i="0" u="none" strike="noStrike" kern="1200" cap="none" spc="0" normalizeH="0" baseline="0" noProof="0" dirty="0">
                <a:ln>
                  <a:noFill/>
                </a:ln>
                <a:solidFill>
                  <a:schemeClr val="bg1"/>
                </a:solidFill>
                <a:effectLst/>
                <a:uLnTx/>
                <a:uFillTx/>
                <a:latin typeface="+mn-lt"/>
                <a:ea typeface="+mn-ea"/>
                <a:cs typeface="Segoe UI" pitchFamily="34" charset="0"/>
              </a:rPr>
              <a:t>familiar with </a:t>
            </a:r>
            <a:r>
              <a:rPr kumimoji="0" lang="en-US" sz="1200" b="1" i="0" u="none" strike="noStrike" kern="1200" cap="none" spc="0" normalizeH="0" baseline="0" noProof="0" dirty="0">
                <a:ln>
                  <a:noFill/>
                </a:ln>
                <a:solidFill>
                  <a:schemeClr val="bg1"/>
                </a:solidFill>
                <a:effectLst/>
                <a:uLnTx/>
                <a:uFillTx/>
                <a:latin typeface="+mn-lt"/>
                <a:ea typeface="+mn-ea"/>
                <a:cs typeface="Segoe UI" pitchFamily="34" charset="0"/>
                <a:hlinkClick r:id="rId5">
                  <a:extLst>
                    <a:ext uri="{A12FA001-AC4F-418D-AE19-62706E023703}">
                      <ahyp:hlinkClr xmlns:ahyp="http://schemas.microsoft.com/office/drawing/2018/hyperlinkcolor" val="tx"/>
                    </a:ext>
                  </a:extLst>
                </a:hlinkClick>
              </a:rPr>
              <a:t>Azure Service Health</a:t>
            </a:r>
            <a:r>
              <a:rPr kumimoji="0" lang="en-US" sz="1200" b="1" i="0" u="none" strike="noStrike" kern="1200" cap="none" spc="0" normalizeH="0" baseline="0" noProof="0" dirty="0">
                <a:ln>
                  <a:noFill/>
                </a:ln>
                <a:solidFill>
                  <a:schemeClr val="bg1"/>
                </a:solidFill>
                <a:effectLst/>
                <a:uLnTx/>
                <a:uFillTx/>
                <a:latin typeface="+mn-lt"/>
                <a:ea typeface="+mn-ea"/>
                <a:cs typeface="Segoe UI" pitchFamily="34" charset="0"/>
              </a:rPr>
              <a:t> in the </a:t>
            </a:r>
            <a: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rPr>
              <a:t>Azure portal – your ‘go to’ place in case of issues.</a:t>
            </a:r>
            <a:b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rPr>
            </a:br>
            <a:endParaRPr lang="en-US" sz="120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Unlike our public status.azure.com page which provides general status information, Azure Service Health provides tailored information for your resources. It also helps you prepare for planned maintenance and other changes that could affect the availability of your resources. </a:t>
            </a:r>
            <a:r>
              <a:rPr lang="en-US" sz="1200" kern="1200" dirty="0">
                <a:solidFill>
                  <a:schemeClr val="tx1"/>
                </a:solidFill>
                <a:effectLst/>
                <a:latin typeface="+mn-lt"/>
                <a:ea typeface="+mn-ea"/>
                <a:cs typeface="+mn-cs"/>
              </a:rPr>
              <a:t>Service Health can provide alerts and guidance when outages, maintenance or any service issues are affecting you. It can notify you, help you understand the impact of issues, and keep you updated as the issue resolves. From Service Health you can build a personalized dashboard to show the status of whichever resources your care about. If a service issue ever does impact your resources, you can download a PDF summary of the issue (complete with the latest updates from Microsoft engineers) for sharing with stakeholders who don’t have portal access. Finally, from within Service Health you can request Root Cause Analyses (RCAs) for any issues that have impacted you.</a:t>
            </a:r>
          </a:p>
          <a:p>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rPr>
              <a:t>3. Configure </a:t>
            </a:r>
            <a: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hlinkClick r:id="rId6">
                  <a:extLst>
                    <a:ext uri="{A12FA001-AC4F-418D-AE19-62706E023703}">
                      <ahyp:hlinkClr xmlns:ahyp="http://schemas.microsoft.com/office/drawing/2018/hyperlinkcolor" val="tx"/>
                    </a:ext>
                  </a:extLst>
                </a:hlinkClick>
              </a:rPr>
              <a:t>Service Health alerts</a:t>
            </a:r>
            <a: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rPr>
              <a:t> to notify you about any issues – by email, SMS, webhook,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Setting up service health alert notifications is the most important call to action here. This is to inform customers of all service impacting events that we communicate. It includes, outages, maintenance or if we have something to tell you that could impact your workloads.  Customers want to be notified when there are issues impacting their services, and service health alerts gives them the power to choose HOW and TO WHOM these alerts are sent. Customers can setup alerts to trigger emails, SMS messages, logic apps, functions and more – for Enterprise customers who are already using a problem management system, the webhook option means customers can wire service health alerts into ServiceNow, PagerDuty, etc. Remember that the vast majority of service issues impact only a very small number of customers, so these won’t show up on places like status.azure.com. Service health alerts can be configured from the portal – for customers looking to automate creation, they can also be configured via PowerShell or ARM templates.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4. </a:t>
            </a:r>
            <a: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rPr>
              <a:t>Consider </a:t>
            </a:r>
            <a:r>
              <a:rPr kumimoji="0" lang="en-US" sz="1200" b="1" i="0" u="sng" strike="noStrike" kern="1200" cap="none" spc="0" normalizeH="0" baseline="0" noProof="0" dirty="0">
                <a:ln>
                  <a:noFill/>
                </a:ln>
                <a:solidFill>
                  <a:schemeClr val="bg1"/>
                </a:solidFill>
                <a:effectLst/>
                <a:uLnTx/>
                <a:uFillTx/>
                <a:latin typeface="+mn-lt"/>
                <a:ea typeface="+mn-ea"/>
                <a:cs typeface="Segoe UI" pitchFamily="34" charset="0"/>
                <a:hlinkClick r:id="rId7">
                  <a:extLst>
                    <a:ext uri="{A12FA001-AC4F-418D-AE19-62706E023703}">
                      <ahyp:hlinkClr xmlns:ahyp="http://schemas.microsoft.com/office/drawing/2018/hyperlinkcolor" val="tx"/>
                    </a:ext>
                  </a:extLst>
                </a:hlinkClick>
              </a:rPr>
              <a:t>Resource Health alerts</a:t>
            </a:r>
            <a:r>
              <a:rPr kumimoji="0" lang="en-US" sz="1200" b="1" i="0" u="none" strike="noStrike" kern="1200" cap="none" spc="0" normalizeH="0" baseline="0" noProof="0" dirty="0">
                <a:ln>
                  <a:noFill/>
                </a:ln>
                <a:solidFill>
                  <a:schemeClr val="bg1"/>
                </a:solidFill>
                <a:effectLst/>
                <a:uLnTx/>
                <a:uFillTx/>
                <a:latin typeface="+mn-lt"/>
                <a:ea typeface="+mn-ea"/>
                <a:cs typeface="Segoe UI" pitchFamily="34" charset="0"/>
              </a:rPr>
              <a:t> or </a:t>
            </a:r>
            <a:r>
              <a:rPr kumimoji="0" lang="en-US" sz="1200" b="1" i="0" u="sng" strike="noStrike" kern="1200" cap="none" spc="0" normalizeH="0" baseline="0" noProof="0" dirty="0">
                <a:ln>
                  <a:noFill/>
                </a:ln>
                <a:solidFill>
                  <a:schemeClr val="bg1"/>
                </a:solidFill>
                <a:effectLst/>
                <a:uLnTx/>
                <a:uFillTx/>
                <a:latin typeface="+mn-lt"/>
                <a:ea typeface="+mn-ea"/>
                <a:cs typeface="Segoe UI" pitchFamily="34" charset="0"/>
                <a:hlinkClick r:id="rId8">
                  <a:extLst>
                    <a:ext uri="{A12FA001-AC4F-418D-AE19-62706E023703}">
                      <ahyp:hlinkClr xmlns:ahyp="http://schemas.microsoft.com/office/drawing/2018/hyperlinkcolor" val="tx"/>
                    </a:ext>
                  </a:extLst>
                </a:hlinkClick>
              </a:rPr>
              <a:t>Scheduled Events</a:t>
            </a:r>
            <a:r>
              <a:rPr kumimoji="0" lang="en-US" sz="1200" b="1" i="0" u="none" strike="noStrike" kern="1200" cap="none" spc="0" normalizeH="0" baseline="0" noProof="0" dirty="0">
                <a:ln>
                  <a:noFill/>
                </a:ln>
                <a:solidFill>
                  <a:schemeClr val="bg1"/>
                </a:solidFill>
                <a:effectLst/>
                <a:uLnTx/>
                <a:uFillTx/>
                <a:latin typeface="+mn-lt"/>
                <a:ea typeface="+mn-ea"/>
                <a:cs typeface="Segoe UI" pitchFamily="34" charset="0"/>
              </a:rPr>
              <a:t> to inform </a:t>
            </a:r>
            <a: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rPr>
              <a:t>you of resource-specific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customers have setup service health alerts, they should consider also adopting resource health alerts. The most important thing to understand about the difference between ‘service health’ alerts and ‘resource health’ alerts is that the former only fires during a known platform issue, like an outage that’s being investigated. By contrast, the latter fires when a specific resource is unhealthy, regardless of the reason why. Sometimes a resource like a VM may have issues that are not related to platform issues. The link for setting up resource health alerts is </a:t>
            </a:r>
            <a:r>
              <a:rPr lang="en-US" sz="1200" kern="1200" dirty="0">
                <a:solidFill>
                  <a:schemeClr val="tx1"/>
                </a:solidFill>
                <a:effectLst/>
                <a:latin typeface="+mn-lt"/>
                <a:ea typeface="+mn-ea"/>
                <a:cs typeface="+mn-cs"/>
                <a:hlinkClick r:id="rId9"/>
              </a:rPr>
              <a:t>https://docs.microsoft.com/en-us/azure/service-health/resource-health-alert-arm-template-guide</a:t>
            </a:r>
            <a:r>
              <a:rPr lang="en-US" sz="1200" kern="1200" dirty="0">
                <a:solidFill>
                  <a:schemeClr val="tx1"/>
                </a:solidFill>
                <a:effectLst/>
                <a:latin typeface="+mn-lt"/>
                <a:ea typeface="+mn-ea"/>
                <a:cs typeface="+mn-cs"/>
              </a:rPr>
              <a:t> - since this is a more specialized task, resource health alerts can only be configured using ARM templates, there is no UI available in the portal. This helps to protect customers with a large number of resources from spamming themselves.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Scheduled events is another great tool – where both of the ‘alerts’ above notify people, scheduled events notify the resources themselves. This can give your application time to prepare for VM maintenance or one of our automated service healing events. It provides a signal about an imminent maintenance event (for example, an upcoming reboot) so that your application can know that and then act to limit disruption – for example, by running automation to drop itself out of the pool or otherwise degrade gracefully. Scheduled events are available for all Azure Virtual Machine types including PaaS and IaaS on both Windows and Linux.</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both resource health alerts and scheduled events are helpful tools for these scenarios outlined, the most important call to action is for customers to configure service health alerts covering all of the subscriptions/services for which they would like to understand when a known platform issue is causing them impact. This is absolutely critical to ensure that customers understand what’s happening, what Microsoft is doing about it, and when issues are mitigated.</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DURING AN 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896094" rtl="0" eaLnBrk="1" fontAlgn="base" latinLnBrk="0" hangingPunct="1">
              <a:lnSpc>
                <a:spcPct val="90000"/>
              </a:lnSpc>
              <a:spcBef>
                <a:spcPts val="576"/>
              </a:spcBef>
              <a:spcAft>
                <a:spcPct val="0"/>
              </a:spcAft>
              <a:buClrTx/>
              <a:buSzTx/>
              <a:buFont typeface="+mj-lt"/>
              <a:buNone/>
              <a:tabLst/>
              <a:defRPr/>
            </a:pPr>
            <a:r>
              <a:rPr kumimoji="0" lang="en-US" sz="1200" b="1" i="0" u="none" strike="noStrike" kern="1200" cap="none" spc="0" normalizeH="0" baseline="0" noProof="0" dirty="0">
                <a:ln>
                  <a:noFill/>
                </a:ln>
                <a:solidFill>
                  <a:schemeClr val="tx1"/>
                </a:solidFill>
                <a:effectLst/>
                <a:uLnTx/>
                <a:uFillTx/>
                <a:latin typeface="+mn-lt"/>
                <a:ea typeface="+mn-ea"/>
                <a:cs typeface="+mn-cs"/>
              </a:rPr>
              <a:t>1. </a:t>
            </a:r>
            <a:r>
              <a:rPr kumimoji="0" lang="en-US" sz="1200" b="1" i="0" u="none" strike="noStrike" kern="1200" cap="none" spc="0" normalizeH="0" baseline="0" noProof="0" dirty="0">
                <a:ln>
                  <a:noFill/>
                </a:ln>
                <a:solidFill>
                  <a:schemeClr val="bg1"/>
                </a:solidFill>
                <a:effectLst/>
                <a:uLnTx/>
                <a:uFillTx/>
                <a:latin typeface="+mn-lt"/>
                <a:ea typeface="+mn-ea"/>
                <a:cs typeface="Segoe UI" pitchFamily="34" charset="0"/>
              </a:rPr>
              <a:t>Review </a:t>
            </a:r>
            <a:r>
              <a:rPr kumimoji="0" lang="en-US" sz="1200" b="1" i="0" u="sng" strike="noStrike" kern="1200" cap="none" spc="0" normalizeH="0" baseline="0" noProof="0" dirty="0">
                <a:ln>
                  <a:noFill/>
                </a:ln>
                <a:solidFill>
                  <a:schemeClr val="bg1"/>
                </a:solidFill>
                <a:effectLst/>
                <a:uLnTx/>
                <a:uFillTx/>
                <a:latin typeface="+mn-lt"/>
                <a:ea typeface="+mn-ea"/>
                <a:cs typeface="Segoe UI" pitchFamily="34" charset="0"/>
                <a:hlinkClick r:id="rId10">
                  <a:extLst>
                    <a:ext uri="{A12FA001-AC4F-418D-AE19-62706E023703}">
                      <ahyp:hlinkClr xmlns:ahyp="http://schemas.microsoft.com/office/drawing/2018/hyperlinkcolor" val="tx"/>
                    </a:ext>
                  </a:extLst>
                </a:hlinkClick>
              </a:rPr>
              <a:t>Azure Service Health</a:t>
            </a:r>
            <a:r>
              <a:rPr kumimoji="0" lang="en-US" sz="1200" b="1" i="0" u="none" strike="noStrike" kern="1200" cap="none" spc="0" normalizeH="0" baseline="0" noProof="0" dirty="0">
                <a:ln>
                  <a:noFill/>
                </a:ln>
                <a:solidFill>
                  <a:schemeClr val="bg1"/>
                </a:solidFill>
                <a:effectLst/>
                <a:uLnTx/>
                <a:uFillTx/>
                <a:latin typeface="+mn-lt"/>
                <a:ea typeface="+mn-ea"/>
                <a:cs typeface="Segoe UI" pitchFamily="34" charset="0"/>
              </a:rPr>
              <a:t> within </a:t>
            </a:r>
            <a: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rPr>
              <a:t>the Azure portal for the latest updates from our engineers.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a customer notices an issue and wants to understand ‘is it us or is it Azure’ then checking Azure Service Health in the portal should be the first port of call. Although customers should be aware of this ‘go to’ place, they shouldn’t need to hunt for information reactively, if they have configured the relevant service health alerts beforehand. During a known issue, these service health alert(s) will trigger, and they will be notified using their chosen communications channel.</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rPr>
              <a:t>2. If there are issues accessing Service Health or the portal itself, check the </a:t>
            </a:r>
            <a:r>
              <a:rPr kumimoji="0" lang="en-US" sz="1200" b="1" i="0" u="none" strike="noStrike" kern="1200" cap="none" spc="0" normalizeH="0" baseline="0" noProof="0" dirty="0">
                <a:ln>
                  <a:noFill/>
                </a:ln>
                <a:solidFill>
                  <a:schemeClr val="bg1"/>
                </a:solidFill>
                <a:effectLst/>
                <a:uLnTx/>
                <a:uFillTx/>
                <a:latin typeface="+mn-lt"/>
                <a:ea typeface="+mn-ea"/>
                <a:cs typeface="Segoe UI" pitchFamily="34" charset="0"/>
              </a:rPr>
              <a:t>public </a:t>
            </a:r>
            <a:r>
              <a:rPr kumimoji="0" lang="en-US" sz="1200" b="1" i="0" u="sng" strike="noStrike" kern="1200" cap="none" spc="0" normalizeH="0" baseline="0" noProof="0" dirty="0">
                <a:ln>
                  <a:noFill/>
                </a:ln>
                <a:solidFill>
                  <a:schemeClr val="bg1"/>
                </a:solidFill>
                <a:effectLst/>
                <a:uLnTx/>
                <a:uFillTx/>
                <a:latin typeface="+mn-lt"/>
                <a:ea typeface="+mn-ea"/>
                <a:cs typeface="Segoe UI" pitchFamily="34" charset="0"/>
                <a:hlinkClick r:id="rId11">
                  <a:extLst>
                    <a:ext uri="{A12FA001-AC4F-418D-AE19-62706E023703}">
                      <ahyp:hlinkClr xmlns:ahyp="http://schemas.microsoft.com/office/drawing/2018/hyperlinkcolor" val="tx"/>
                    </a:ext>
                  </a:extLst>
                </a:hlinkClick>
              </a:rPr>
              <a:t>Azure Status page</a:t>
            </a:r>
            <a:r>
              <a:rPr lang="en-US" sz="1200" b="1" dirty="0">
                <a:solidFill>
                  <a:schemeClr val="bg1"/>
                </a:solidFill>
                <a:latin typeface="+mn-lt"/>
                <a:cs typeface="Segoe UI" pitchFamily="34" charset="0"/>
              </a:rPr>
              <a:t>.</a:t>
            </a:r>
            <a:endParaRPr kumimoji="0" lang="en-US" sz="1200" b="1" i="0" u="sng" strike="noStrike" kern="1200" cap="none" spc="0" normalizeH="0" baseline="0" noProof="0" dirty="0">
              <a:ln>
                <a:noFill/>
              </a:ln>
              <a:solidFill>
                <a:schemeClr val="bg1"/>
              </a:solidFill>
              <a:effectLst/>
              <a:uLnTx/>
              <a:uFillTx/>
              <a:latin typeface="+mn-l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n-lt"/>
                <a:ea typeface="+mn-ea"/>
                <a:cs typeface="Segoe UI" pitchFamily="34" charset="0"/>
              </a:rPr>
              <a:t>In the unlikely event that a service issue gets in the way of customers being able to access Service Health, the Azure portal, being able to log in, etc. then the Azure Status page (status.azure.com) is used to post issue updates. This page is only used for issues like this that disrupt the usual communications path, or for rare widespread issues – for example, impacting multiple services/regions. It’s important to remind customers that this really serves as a backup – since most issues only impact a small number of subscriptions, most issue notifications are sent only to the specific impacted subscriptions, via Service Health.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rPr>
              <a:t>3. If there are ever issues with the Status page, check for any </a:t>
            </a:r>
            <a:r>
              <a:rPr kumimoji="0" lang="en-US" sz="1200" b="1" i="0" u="none" strike="noStrike" kern="1200" cap="none" spc="0" normalizeH="0" baseline="0" noProof="0" dirty="0">
                <a:ln>
                  <a:noFill/>
                </a:ln>
                <a:solidFill>
                  <a:schemeClr val="bg1"/>
                </a:solidFill>
                <a:effectLst/>
                <a:uLnTx/>
                <a:uFillTx/>
                <a:latin typeface="+mn-lt"/>
                <a:ea typeface="+mn-ea"/>
                <a:cs typeface="Segoe UI" pitchFamily="34" charset="0"/>
              </a:rPr>
              <a:t>updates via </a:t>
            </a:r>
            <a:r>
              <a:rPr kumimoji="0" lang="en-US" sz="1200" b="1" i="0" u="sng" strike="noStrike" kern="1200" cap="none" spc="0" normalizeH="0" baseline="0" noProof="0" dirty="0">
                <a:ln>
                  <a:noFill/>
                </a:ln>
                <a:solidFill>
                  <a:schemeClr val="bg1"/>
                </a:solidFill>
                <a:effectLst/>
                <a:uLnTx/>
                <a:uFillTx/>
                <a:latin typeface="+mn-lt"/>
                <a:ea typeface="+mn-ea"/>
                <a:cs typeface="Segoe UI" pitchFamily="34" charset="0"/>
                <a:hlinkClick r:id="rId12">
                  <a:extLst>
                    <a:ext uri="{A12FA001-AC4F-418D-AE19-62706E023703}">
                      <ahyp:hlinkClr xmlns:ahyp="http://schemas.microsoft.com/office/drawing/2018/hyperlinkcolor" val="tx"/>
                    </a:ext>
                  </a:extLst>
                </a:hlinkClick>
              </a:rPr>
              <a:t>@AzureSupport</a:t>
            </a:r>
            <a:r>
              <a:rPr kumimoji="0" lang="en-US" sz="1200" b="1" i="0" u="none" strike="noStrike" kern="1200" cap="none" spc="0" normalizeH="0" baseline="0" noProof="0" dirty="0">
                <a:ln>
                  <a:noFill/>
                </a:ln>
                <a:solidFill>
                  <a:schemeClr val="bg1"/>
                </a:solidFill>
                <a:effectLst/>
                <a:uLnTx/>
                <a:uFillTx/>
                <a:latin typeface="+mn-lt"/>
                <a:ea typeface="+mn-ea"/>
                <a:cs typeface="Segoe UI" pitchFamily="34" charset="0"/>
              </a:rPr>
              <a:t> on Twitter</a:t>
            </a:r>
            <a:r>
              <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n-lt"/>
                <a:ea typeface="+mn-ea"/>
                <a:cs typeface="Segoe UI" pitchFamily="34" charset="0"/>
              </a:rPr>
              <a:t>Only a few times in the history of Azure, there have been technical issues preventing posting incident updates on status.azure.com – in these extraordinary circumstances, we post incident updates via Twitter from @AzureSupport. But regardless of the issue, customers should feel free to reach out to @AzureSupport for any questions relating to potential issues they’re seeing or with support questions. The @AzureSupport team generally responds in less than 5 minutes (we’re very proud of that!) but it’s important to know that during known issues (for example, if there’s an outage listed in Service Health) then the incident is already being worked on by the right engineers so there is potentially not much that the @AzureSupport team will be able to do to help, beyond directing customers to the official engineering updates of what’s happening.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mn-lt"/>
              <a:ea typeface="+mn-ea"/>
              <a:cs typeface="Segoe UI" pitchFamily="34" charset="0"/>
            </a:endParaRPr>
          </a:p>
          <a:p>
            <a:pPr marL="0" marR="0" lvl="0" indent="0" algn="l" defTabSz="896094" rtl="0" eaLnBrk="1" fontAlgn="base" latinLnBrk="0" hangingPunct="1">
              <a:lnSpc>
                <a:spcPct val="90000"/>
              </a:lnSpc>
              <a:spcBef>
                <a:spcPts val="576"/>
              </a:spcBef>
              <a:spcAft>
                <a:spcPct val="0"/>
              </a:spcAft>
              <a:buClrTx/>
              <a:buSzTx/>
              <a:buFont typeface="+mj-lt"/>
              <a:buNone/>
              <a:tabLst/>
              <a:defRPr/>
            </a:pPr>
            <a:r>
              <a:rPr kumimoji="0" lang="en-US" sz="1200" b="1" i="0" u="none" strike="noStrike" kern="1200" cap="none" spc="0" normalizeH="0" baseline="0" noProof="0" dirty="0">
                <a:ln>
                  <a:noFill/>
                </a:ln>
                <a:solidFill>
                  <a:srgbClr val="FFFF00"/>
                </a:solidFill>
                <a:effectLst/>
                <a:uLnTx/>
                <a:uFillTx/>
                <a:latin typeface="+mn-lt"/>
                <a:ea typeface="+mn-ea"/>
                <a:cs typeface="Segoe UI" pitchFamily="34" charset="0"/>
              </a:rPr>
              <a:t>4. If your impact/issues don’t match the incident (or if these persist after mitigation) </a:t>
            </a:r>
            <a:r>
              <a:rPr kumimoji="0" lang="en-US" sz="1200" b="1" i="0" u="none" strike="noStrike" kern="1200" cap="none" spc="0" normalizeH="0" baseline="0" noProof="0" dirty="0">
                <a:ln>
                  <a:noFill/>
                </a:ln>
                <a:solidFill>
                  <a:srgbClr val="FFFF00"/>
                </a:solidFill>
                <a:effectLst/>
                <a:uLnTx/>
                <a:uFillTx/>
                <a:latin typeface="+mn-lt"/>
                <a:ea typeface="+mn-ea"/>
                <a:cs typeface="Segoe UI" pitchFamily="34" charset="0"/>
                <a:hlinkClick r:id="rId13">
                  <a:extLst>
                    <a:ext uri="{A12FA001-AC4F-418D-AE19-62706E023703}">
                      <ahyp:hlinkClr xmlns:ahyp="http://schemas.microsoft.com/office/drawing/2018/hyperlinkcolor" val="tx"/>
                    </a:ext>
                  </a:extLst>
                </a:hlinkClick>
              </a:rPr>
              <a:t>contact support</a:t>
            </a:r>
            <a:r>
              <a:rPr kumimoji="0" lang="en-US" sz="1200" b="1" i="0" u="none" strike="noStrike" kern="1200" cap="none" spc="0" normalizeH="0" baseline="0" noProof="0" dirty="0">
                <a:ln>
                  <a:noFill/>
                </a:ln>
                <a:solidFill>
                  <a:srgbClr val="FFFF00"/>
                </a:solidFill>
                <a:effectLst/>
                <a:uLnTx/>
                <a:uFillTx/>
                <a:latin typeface="+mn-lt"/>
                <a:ea typeface="+mn-ea"/>
                <a:cs typeface="Segoe UI" pitchFamily="34" charset="0"/>
              </a:rPr>
              <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the </a:t>
            </a:r>
            <a:r>
              <a:rPr lang="en-US" sz="1200" kern="1200" dirty="0">
                <a:solidFill>
                  <a:srgbClr val="FFFF00"/>
                </a:solidFill>
                <a:effectLst/>
                <a:highlight>
                  <a:srgbClr val="FFFF00"/>
                </a:highlight>
                <a:latin typeface="+mn-lt"/>
                <a:ea typeface="+mn-ea"/>
                <a:cs typeface="+mn-cs"/>
              </a:rPr>
              <a:t>most important note</a:t>
            </a:r>
            <a:r>
              <a:rPr lang="en-US" sz="1200" kern="1200" dirty="0">
                <a:solidFill>
                  <a:srgbClr val="FFFF00"/>
                </a:solidFill>
                <a:effectLst/>
                <a:latin typeface="+mn-lt"/>
                <a:ea typeface="+mn-ea"/>
                <a:cs typeface="+mn-cs"/>
              </a:rPr>
              <a:t> </a:t>
            </a:r>
            <a:r>
              <a:rPr lang="en-US" sz="1200" kern="1200" dirty="0">
                <a:solidFill>
                  <a:schemeClr val="tx1"/>
                </a:solidFill>
                <a:effectLst/>
                <a:latin typeface="+mn-lt"/>
                <a:ea typeface="+mn-ea"/>
                <a:cs typeface="+mn-cs"/>
              </a:rPr>
              <a:t>for customers to understand about what to do (or not to do) during an incident. </a:t>
            </a:r>
            <a:r>
              <a:rPr kumimoji="0" lang="en-US" sz="1200" b="0" i="0" u="none" strike="noStrike" kern="1200" cap="none" spc="0" normalizeH="0" baseline="0" noProof="0" dirty="0">
                <a:ln>
                  <a:noFill/>
                </a:ln>
                <a:solidFill>
                  <a:srgbClr val="FFFFFF"/>
                </a:solidFill>
                <a:effectLst/>
                <a:uLnTx/>
                <a:uFillTx/>
                <a:latin typeface="+mn-lt"/>
                <a:ea typeface="+mn-ea"/>
                <a:cs typeface="Segoe UI" pitchFamily="34" charset="0"/>
              </a:rPr>
              <a:t>As mentioned above ,during known issues (for example, if there’s an outage listed in Service Health) then the incident is already being worked on by the right engineers – so customers don’t need to contact support for updates. They will receive regular updates via Service Health (and their Service health alerts) and support engineers don’t have access to any more detailed information than what is provided to impacted customers. If customers have read the updates from engineering but require support to respond to the incident (for example, to implement their failover plans) then they can and should raise a support ticket. Similarly, if the symptoms they are noticing doesn’t seem to ‘line up’ with the symptoms being described in the issue updates (for example, if there is a known issue with Redis Cache in US East, but they’re seeing issues with a Redis Cache in US East 2) then it may be unrelated and customers can and should raise a support ticket. Finally, if a service issue is resolved/mitigated but the customer is still seeing issues with their services, then support engineers can help them to see if there is something special going on with their resources, so customers can and should raise a support ticket. </a:t>
            </a:r>
          </a:p>
          <a:p>
            <a:endParaRPr lang="en-US" sz="12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AFTER AN INCIDENT…</a:t>
            </a:r>
          </a:p>
          <a:p>
            <a:r>
              <a:rPr lang="en-US" sz="1200" kern="1200" dirty="0">
                <a:solidFill>
                  <a:schemeClr val="tx1"/>
                </a:solidFill>
                <a:effectLst/>
                <a:latin typeface="+mn-lt"/>
                <a:ea typeface="+mn-ea"/>
                <a:cs typeface="+mn-cs"/>
              </a:rPr>
              <a:t> </a:t>
            </a:r>
            <a:r>
              <a:rPr lang="en-AU" sz="3200" dirty="0">
                <a:hlinkClick r:id="rId14"/>
              </a:rPr>
              <a:t>Azure status history | Microsoft Azure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haven’t listed ‘after issue’ steps here since things are relatively straight-forward. The final issue update will summarize what happened, and this is provided through the same communication channels (in Service Health, and via Service Health alerts). For widespread issues, a detailed Root Cause Analysis (RCA) will be provided within </a:t>
            </a:r>
            <a:r>
              <a:rPr lang="en-US" sz="1200" b="1" kern="1200" dirty="0">
                <a:solidFill>
                  <a:schemeClr val="tx1"/>
                </a:solidFill>
                <a:effectLst/>
                <a:latin typeface="+mn-lt"/>
                <a:ea typeface="+mn-ea"/>
                <a:cs typeface="+mn-cs"/>
              </a:rPr>
              <a:t>five days of mitigation</a:t>
            </a:r>
            <a:r>
              <a:rPr lang="en-US" sz="1200" kern="1200" dirty="0">
                <a:solidFill>
                  <a:schemeClr val="tx1"/>
                </a:solidFill>
                <a:effectLst/>
                <a:latin typeface="+mn-lt"/>
                <a:ea typeface="+mn-ea"/>
                <a:cs typeface="+mn-cs"/>
              </a:rPr>
              <a:t>. This is posted to all impacted subscriptions within Service Health. For issues that were published on status.azure.com, the RCA will also be posted there. For smaller issues that don’t have a detailed RCA provided, customers will see the option within Service Health to request an RCA if additional details are required. Finally, if customers believe that a service issue meant that Azure did not meet any of its Service Level Agreements (SLAs), they can raise a billing support ticket (from the Azure portal) listing the incident tracking ID (from Service Health), so that our billing teams can calculate any relevant SLA credits.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69269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32483" marR="0" lvl="0" indent="0" algn="l" defTabSz="691743" rtl="0" eaLnBrk="0" fontAlgn="auto" latinLnBrk="0" hangingPunct="0">
              <a:lnSpc>
                <a:spcPct val="100000"/>
              </a:lnSpc>
              <a:spcBef>
                <a:spcPts val="0"/>
              </a:spcBef>
              <a:spcAft>
                <a:spcPts val="0"/>
              </a:spcAft>
              <a:buClrTx/>
              <a:buSzTx/>
              <a:buFontTx/>
              <a:buNone/>
              <a:tabLst/>
              <a:defRPr/>
            </a:pPr>
            <a:r>
              <a:rPr kumimoji="0" lang="en-US" sz="3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69269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9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692690" rtl="0" eaLnBrk="1" fontAlgn="auto" latinLnBrk="0" hangingPunct="1">
                <a:lnSpc>
                  <a:spcPct val="100000"/>
                </a:lnSpc>
                <a:spcBef>
                  <a:spcPts val="0"/>
                </a:spcBef>
                <a:spcAft>
                  <a:spcPts val="0"/>
                </a:spcAft>
                <a:buClrTx/>
                <a:buSzTx/>
                <a:buFontTx/>
                <a:buNone/>
                <a:tabLst/>
                <a:defRPr/>
              </a:pPr>
              <a:t>5/20/2021 5:23 PM</a:t>
            </a:fld>
            <a:endParaRPr kumimoji="0" lang="en-US" sz="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9269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9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692690" rtl="0" eaLnBrk="1" fontAlgn="auto" latinLnBrk="0" hangingPunct="1">
                <a:lnSpc>
                  <a:spcPct val="100000"/>
                </a:lnSpc>
                <a:spcBef>
                  <a:spcPts val="0"/>
                </a:spcBef>
                <a:spcAft>
                  <a:spcPts val="0"/>
                </a:spcAft>
                <a:buClrTx/>
                <a:buSzTx/>
                <a:buFontTx/>
                <a:buNone/>
                <a:tabLst/>
                <a:defRPr/>
              </a:pPr>
              <a:t>44</a:t>
            </a:fld>
            <a:endParaRPr kumimoji="0" lang="en-US" sz="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1062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5/20/2021 5:23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88211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4787528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374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NZ" dirty="0"/>
              <a:t>Just like </a:t>
            </a:r>
            <a:r>
              <a:rPr lang="en-NZ" i="1" dirty="0"/>
              <a:t>avoiding</a:t>
            </a:r>
            <a:r>
              <a:rPr lang="en-NZ" dirty="0"/>
              <a:t> change is impossible in the public cloud, </a:t>
            </a:r>
            <a:r>
              <a:rPr lang="en-NZ" i="1" dirty="0"/>
              <a:t>avoiding</a:t>
            </a:r>
            <a:r>
              <a:rPr lang="en-NZ" dirty="0"/>
              <a:t> failure is not a reasonable goal – we all need to plan to </a:t>
            </a:r>
            <a:r>
              <a:rPr lang="en-NZ" i="1" dirty="0"/>
              <a:t>respond</a:t>
            </a:r>
            <a:r>
              <a:rPr lang="en-NZ" dirty="0"/>
              <a:t> to failure gracefully.</a:t>
            </a:r>
            <a:endParaRPr lang="en-US" dirty="0"/>
          </a:p>
          <a:p>
            <a:pPr marL="171450" indent="-171450">
              <a:buFont typeface="Wingdings" panose="05000000000000000000" pitchFamily="2" charset="2"/>
              <a:buChar char="§"/>
            </a:pPr>
            <a:endParaRPr lang="en-N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7966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24" b="0" i="0" kern="1200">
                <a:solidFill>
                  <a:schemeClr val="tx1"/>
                </a:solidFill>
                <a:effectLst/>
                <a:latin typeface="+mn-lt"/>
                <a:ea typeface="+mn-ea"/>
                <a:cs typeface="+mn-cs"/>
              </a:rPr>
              <a:t>Building a reliable application in the cloud is different than building a reliable application in an enterprise setting. While historically you may have purchased higher-end hardware to scale up, in a cloud environment you must scale out instead of scaling up. Costs for cloud environments are kept low through the use of commodity hardware. Instead of focusing on preventing failures and optimizing "mean time between failures," in this new environment the focus shifts to "mean time to restore." The goal is to minimize the effect of a failure.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24" b="0" i="0" kern="1200" baseline="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baseline="0"/>
              <a:t>It’s also a joint responsibility between the service provider and the customer. </a:t>
            </a:r>
            <a:r>
              <a:rPr lang="en-US" sz="900" kern="1200">
                <a:solidFill>
                  <a:schemeClr val="tx1"/>
                </a:solidFill>
                <a:effectLst/>
                <a:latin typeface="Segoe UI Light" pitchFamily="34" charset="0"/>
                <a:ea typeface="+mn-ea"/>
                <a:cs typeface="+mn-cs"/>
              </a:rPr>
              <a:t>It’s a joint responsibility to build a resilient application especially in an IaaS model. Customers have the responsibility to keep their virtual machines, applications and workloads, and data resilient.</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5/20/2021 5:23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34610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NZ" sz="1200" b="1" i="0" u="none" strike="noStrike" kern="1200" dirty="0">
                <a:solidFill>
                  <a:schemeClr val="tx1"/>
                </a:solidFill>
                <a:effectLst/>
                <a:latin typeface="+mn-lt"/>
                <a:ea typeface="+mn-ea"/>
                <a:cs typeface="+mn-cs"/>
              </a:rPr>
              <a:t>Don’t “rely” on the Azure SLA as the be-all-and-end-all of availability metrics – uptime means different things for different apps/orgs, define (and measure!) your own to understand what’s important.</a:t>
            </a:r>
          </a:p>
          <a:p>
            <a:pPr marL="171450" indent="-171450">
              <a:buFont typeface="Wingdings" panose="05000000000000000000" pitchFamily="2" charset="2"/>
              <a:buChar char="§"/>
            </a:pPr>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
            </a:pPr>
            <a:r>
              <a:rPr lang="en-US" sz="1200" b="0" i="0" kern="1200" dirty="0">
                <a:solidFill>
                  <a:schemeClr val="tx1"/>
                </a:solidFill>
                <a:effectLst/>
                <a:latin typeface="+mn-lt"/>
                <a:ea typeface="+mn-ea"/>
                <a:cs typeface="+mn-cs"/>
              </a:rPr>
              <a:t>There are very few cases where 100% reliable is a good goal. The idea behind this, there is an ‘appropriate’ level of reliability. If you shoot for 100% reliability (good thing to shoot for, if you’re a medical device manufacturer, or if you’re keeping planes in the sky) but in almost all other cases 100% is the wrong number to shoot for.</a:t>
            </a:r>
          </a:p>
          <a:p>
            <a:pPr marL="171450" indent="-171450">
              <a:buFont typeface="Wingdings" panose="05000000000000000000" pitchFamily="2" charset="2"/>
              <a:buChar char="§"/>
            </a:pPr>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
            </a:pPr>
            <a:r>
              <a:rPr lang="en-US" sz="1200" b="0" i="0" kern="1200" dirty="0">
                <a:solidFill>
                  <a:schemeClr val="tx1"/>
                </a:solidFill>
                <a:effectLst/>
                <a:latin typeface="+mn-lt"/>
                <a:ea typeface="+mn-ea"/>
                <a:cs typeface="+mn-cs"/>
              </a:rPr>
              <a:t>Firstly, it’s </a:t>
            </a:r>
            <a:r>
              <a:rPr lang="en-US" sz="1200" b="1" i="0" kern="1200" dirty="0">
                <a:solidFill>
                  <a:schemeClr val="tx1"/>
                </a:solidFill>
                <a:effectLst/>
                <a:latin typeface="+mn-lt"/>
                <a:ea typeface="+mn-ea"/>
                <a:cs typeface="+mn-cs"/>
              </a:rPr>
              <a:t>expensive</a:t>
            </a:r>
            <a:r>
              <a:rPr lang="en-US" sz="1200" b="0" i="0" kern="1200" dirty="0">
                <a:solidFill>
                  <a:schemeClr val="tx1"/>
                </a:solidFill>
                <a:effectLst/>
                <a:latin typeface="+mn-lt"/>
                <a:ea typeface="+mn-ea"/>
                <a:cs typeface="+mn-cs"/>
              </a:rPr>
              <a:t> – the more reliable you try to get, the more expensive it gets.</a:t>
            </a:r>
          </a:p>
          <a:p>
            <a:pPr marL="171450" indent="-171450">
              <a:buFont typeface="Wingdings" panose="05000000000000000000" pitchFamily="2" charset="2"/>
              <a:buChar char="§"/>
            </a:pPr>
            <a:r>
              <a:rPr lang="en-US" sz="1200" b="0" i="0" kern="1200" dirty="0">
                <a:solidFill>
                  <a:schemeClr val="tx1"/>
                </a:solidFill>
                <a:effectLst/>
                <a:latin typeface="+mn-lt"/>
                <a:ea typeface="+mn-ea"/>
                <a:cs typeface="+mn-cs"/>
              </a:rPr>
              <a:t>Secondly, it leaves no </a:t>
            </a:r>
            <a:r>
              <a:rPr lang="en-US" sz="1200" b="1" i="0" kern="1200" dirty="0">
                <a:solidFill>
                  <a:schemeClr val="tx1"/>
                </a:solidFill>
                <a:effectLst/>
                <a:latin typeface="+mn-lt"/>
                <a:ea typeface="+mn-ea"/>
                <a:cs typeface="+mn-cs"/>
              </a:rPr>
              <a:t>room for growth </a:t>
            </a:r>
            <a:r>
              <a:rPr lang="en-US" sz="1200" b="0" i="0" kern="1200" dirty="0">
                <a:solidFill>
                  <a:schemeClr val="tx1"/>
                </a:solidFill>
                <a:effectLst/>
                <a:latin typeface="+mn-lt"/>
                <a:ea typeface="+mn-ea"/>
                <a:cs typeface="+mn-cs"/>
              </a:rPr>
              <a:t>– when you’re 100% reliable, the only thing you can do is react to unreliability.</a:t>
            </a:r>
          </a:p>
          <a:p>
            <a:pPr marL="171450" indent="-171450">
              <a:buFont typeface="Wingdings" panose="05000000000000000000" pitchFamily="2" charset="2"/>
              <a:buChar char="§"/>
            </a:pPr>
            <a:r>
              <a:rPr lang="en-US" sz="1200" b="0" i="0" kern="1200" dirty="0">
                <a:solidFill>
                  <a:schemeClr val="tx1"/>
                </a:solidFill>
                <a:effectLst/>
                <a:latin typeface="+mn-lt"/>
                <a:ea typeface="+mn-ea"/>
                <a:cs typeface="+mn-cs"/>
              </a:rPr>
              <a:t>Thirdly, it’s </a:t>
            </a:r>
            <a:r>
              <a:rPr lang="en-US" sz="1200" b="1" i="0" kern="1200" dirty="0">
                <a:solidFill>
                  <a:schemeClr val="tx1"/>
                </a:solidFill>
                <a:effectLst/>
                <a:latin typeface="+mn-lt"/>
                <a:ea typeface="+mn-ea"/>
                <a:cs typeface="+mn-cs"/>
              </a:rPr>
              <a:t>unrealistic</a:t>
            </a:r>
            <a:r>
              <a:rPr lang="en-US" sz="1200" b="0" i="0" kern="1200" dirty="0">
                <a:solidFill>
                  <a:schemeClr val="tx1"/>
                </a:solidFill>
                <a:effectLst/>
                <a:latin typeface="+mn-lt"/>
                <a:ea typeface="+mn-ea"/>
                <a:cs typeface="+mn-cs"/>
              </a:rPr>
              <a:t> – chances are your dependencies aren’t 100% reliable, the intermediate path (e.g. cable provider) isn’t always reliable, so you’re burning money being available when your user can’t get to you, etc.</a:t>
            </a:r>
          </a:p>
          <a:p>
            <a:pPr marL="171450" indent="-171450">
              <a:buFont typeface="Wingdings" panose="05000000000000000000" pitchFamily="2" charset="2"/>
              <a:buChar char="§"/>
            </a:pPr>
            <a:endParaRPr lang="en-US" sz="1200" b="0" i="1" kern="1200" dirty="0">
              <a:solidFill>
                <a:schemeClr val="tx1"/>
              </a:solidFill>
              <a:effectLst/>
              <a:latin typeface="+mn-lt"/>
              <a:ea typeface="+mn-ea"/>
              <a:cs typeface="+mn-cs"/>
            </a:endParaRPr>
          </a:p>
          <a:p>
            <a:pPr marL="171450" indent="-171450">
              <a:buFont typeface="Wingdings" panose="05000000000000000000" pitchFamily="2" charset="2"/>
              <a:buChar char="§"/>
            </a:pPr>
            <a:r>
              <a:rPr lang="en-US" sz="1200" b="0" i="1" kern="1200" dirty="0">
                <a:solidFill>
                  <a:schemeClr val="tx1"/>
                </a:solidFill>
                <a:effectLst/>
                <a:latin typeface="+mn-lt"/>
                <a:ea typeface="+mn-ea"/>
                <a:cs typeface="+mn-cs"/>
              </a:rPr>
              <a:t>https://www.youtube.com/watch?v=1iMo3SkdQqQ&amp;t=770s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34074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400" b="1" u="sng" dirty="0">
                <a:gradFill>
                  <a:gsLst>
                    <a:gs pos="0">
                      <a:srgbClr val="FFFFFF"/>
                    </a:gs>
                    <a:gs pos="100000">
                      <a:srgbClr val="FFFFFF"/>
                    </a:gs>
                  </a:gsLst>
                  <a:lin ang="5400000" scaled="0"/>
                </a:gradFill>
                <a:ea typeface="Segoe UI" pitchFamily="34" charset="0"/>
                <a:cs typeface="Segoe UI" pitchFamily="34" charset="0"/>
              </a:rPr>
              <a:t>There are levels of application resilience goals based on possible length of interruptions. </a:t>
            </a:r>
          </a:p>
          <a:p>
            <a:endParaRPr lang="en-US" sz="1224" b="0" i="1" u="sng" strike="noStrike" kern="1200" baseline="0" dirty="0">
              <a:solidFill>
                <a:schemeClr val="tx1"/>
              </a:solidFill>
              <a:latin typeface="+mn-lt"/>
              <a:ea typeface="+mn-ea"/>
              <a:cs typeface="+mn-cs"/>
            </a:endParaRPr>
          </a:p>
          <a:p>
            <a:endParaRPr lang="en-US" sz="1224" b="0" i="1" u="sng" strike="noStrike" kern="1200" baseline="0" dirty="0">
              <a:solidFill>
                <a:schemeClr val="tx1"/>
              </a:solidFill>
              <a:latin typeface="+mn-lt"/>
              <a:ea typeface="+mn-ea"/>
              <a:cs typeface="+mn-cs"/>
            </a:endParaRPr>
          </a:p>
          <a:p>
            <a:r>
              <a:rPr lang="en-US" sz="1224" b="0" i="1" u="none" strike="noStrike" kern="1200" baseline="0" dirty="0">
                <a:solidFill>
                  <a:schemeClr val="tx1"/>
                </a:solidFill>
                <a:latin typeface="+mn-lt"/>
                <a:ea typeface="+mn-ea"/>
                <a:cs typeface="+mn-cs"/>
              </a:rPr>
              <a:t>Service availability </a:t>
            </a:r>
            <a:r>
              <a:rPr lang="en-US" sz="1224" b="0" i="0" u="none" strike="noStrike" kern="1200" baseline="0" dirty="0">
                <a:solidFill>
                  <a:schemeClr val="tx1"/>
                </a:solidFill>
                <a:latin typeface="+mn-lt"/>
                <a:ea typeface="+mn-ea"/>
                <a:cs typeface="+mn-cs"/>
              </a:rPr>
              <a:t>is commonly defined as the percentage of time that an application is operating normally. That is, it’s the percentage of time that it’s correctly performing the operations expected of it. This percentage is calculated over periods of time, such as a month, year, or trailing 3 years. Applying the strictest possible interpretation, availability is reduced any time the application isn’t operating normally, including both scheduled and unscheduled interruptions. We define </a:t>
            </a:r>
            <a:r>
              <a:rPr lang="en-US" sz="1224" b="0" i="1" u="none" strike="noStrike" kern="1200" baseline="0" dirty="0">
                <a:solidFill>
                  <a:schemeClr val="tx1"/>
                </a:solidFill>
                <a:latin typeface="+mn-lt"/>
                <a:ea typeface="+mn-ea"/>
                <a:cs typeface="+mn-cs"/>
              </a:rPr>
              <a:t>availability </a:t>
            </a:r>
            <a:r>
              <a:rPr lang="en-US" sz="1224" b="0" i="0" u="none" strike="noStrike" kern="1200" baseline="0" dirty="0">
                <a:solidFill>
                  <a:schemeClr val="tx1"/>
                </a:solidFill>
                <a:latin typeface="+mn-lt"/>
                <a:ea typeface="+mn-ea"/>
                <a:cs typeface="+mn-cs"/>
              </a:rPr>
              <a:t>using the following criteria: </a:t>
            </a:r>
          </a:p>
          <a:p>
            <a:pPr marL="285750" indent="-285750">
              <a:buFont typeface="Arial" panose="020B0604020202020204" pitchFamily="34" charset="0"/>
              <a:buChar char="•"/>
            </a:pPr>
            <a:r>
              <a:rPr lang="en-US" sz="1224" b="0" i="0" u="none" strike="noStrike" kern="1200" baseline="0" dirty="0">
                <a:solidFill>
                  <a:schemeClr val="tx1"/>
                </a:solidFill>
                <a:latin typeface="+mn-lt"/>
                <a:ea typeface="+mn-ea"/>
                <a:cs typeface="+mn-cs"/>
              </a:rPr>
              <a:t>Availability = Normal Operation Time / Total Time </a:t>
            </a:r>
          </a:p>
          <a:p>
            <a:pPr marL="285750" indent="-285750">
              <a:buFont typeface="Arial" panose="020B0604020202020204" pitchFamily="34" charset="0"/>
              <a:buChar char="•"/>
            </a:pPr>
            <a:r>
              <a:rPr lang="en-US" sz="1224" b="0" i="0" u="none" strike="noStrike" kern="1200" baseline="0" dirty="0">
                <a:solidFill>
                  <a:schemeClr val="tx1"/>
                </a:solidFill>
                <a:latin typeface="+mn-lt"/>
                <a:ea typeface="+mn-ea"/>
                <a:cs typeface="+mn-cs"/>
              </a:rPr>
              <a:t>A percentage of uptime (such as 99.9%) over a period of time (commonly a year) </a:t>
            </a:r>
          </a:p>
          <a:p>
            <a:pPr marL="285750" indent="-285750">
              <a:buFont typeface="Arial" panose="020B0604020202020204" pitchFamily="34" charset="0"/>
              <a:buChar char="•"/>
            </a:pPr>
            <a:r>
              <a:rPr lang="en-US" sz="1224" b="0" i="0" u="none" strike="noStrike" kern="1200" baseline="0" dirty="0">
                <a:solidFill>
                  <a:schemeClr val="tx1"/>
                </a:solidFill>
                <a:latin typeface="+mn-lt"/>
                <a:ea typeface="+mn-ea"/>
                <a:cs typeface="+mn-cs"/>
              </a:rPr>
              <a:t>Common short-hand refers only to the “number of 9’s”; for example, “five nines” translates to 99.999% available </a:t>
            </a:r>
          </a:p>
          <a:p>
            <a:pPr marL="285750" indent="-285750">
              <a:buFont typeface="Arial" panose="020B0604020202020204" pitchFamily="34" charset="0"/>
              <a:buChar char="•"/>
            </a:pPr>
            <a:r>
              <a:rPr lang="en-US" sz="1224" b="0" i="0" u="none" strike="noStrike" kern="1200" baseline="0" dirty="0">
                <a:solidFill>
                  <a:schemeClr val="tx1"/>
                </a:solidFill>
                <a:latin typeface="+mn-lt"/>
                <a:ea typeface="+mn-ea"/>
                <a:cs typeface="+mn-cs"/>
              </a:rPr>
              <a:t>Some customers choose to exclude scheduled service downtime (for example, planned maintenance) from the Total Time in the formula in the first bullet. However, this is often a false choice because customers might actually want to use your service during these times. </a:t>
            </a:r>
          </a:p>
          <a:p>
            <a:endParaRPr lang="en-US" sz="1224" b="0" i="0" u="none" strike="noStrike" kern="1200" baseline="0" dirty="0">
              <a:solidFill>
                <a:schemeClr val="tx1"/>
              </a:solidFill>
              <a:latin typeface="+mn-lt"/>
              <a:ea typeface="+mn-ea"/>
              <a:cs typeface="+mn-cs"/>
            </a:endParaRPr>
          </a:p>
          <a:p>
            <a:r>
              <a:rPr lang="en-US" sz="1224" b="0" i="0" u="none" strike="noStrike" kern="1200" baseline="0" dirty="0">
                <a:solidFill>
                  <a:schemeClr val="tx1"/>
                </a:solidFill>
                <a:latin typeface="+mn-lt"/>
                <a:ea typeface="+mn-ea"/>
                <a:cs typeface="+mn-cs"/>
              </a:rPr>
              <a:t>Here is a table of common application availability design goals and the possible length of interruptions that can occur within a year while still meeting the goal. The table contains examples of the types of applications we commonly see at each availability tier. </a:t>
            </a: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87710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pc="0" dirty="0">
                <a:solidFill>
                  <a:srgbClr val="3C3C41"/>
                </a:solidFill>
                <a:latin typeface="Segoe UI"/>
              </a:rPr>
              <a:t>So we have seen how Resilience is not about avoiding any failure but bouncing back from one. Let’s look at some typical failures that may lead to a downtime for your application – </a:t>
            </a:r>
          </a:p>
          <a:p>
            <a:endParaRPr lang="en-US" sz="1200" spc="0" dirty="0">
              <a:solidFill>
                <a:srgbClr val="3C3C41"/>
              </a:solidFill>
              <a:latin typeface="Segoe UI"/>
            </a:endParaRPr>
          </a:p>
          <a:p>
            <a:r>
              <a:rPr lang="en-US" sz="1200" spc="0" dirty="0">
                <a:solidFill>
                  <a:srgbClr val="3C3C41"/>
                </a:solidFill>
                <a:latin typeface="Segoe UI"/>
              </a:rPr>
              <a:t>This trapezium shows the degree of impact that a failure can potentially cause. So while, a power or a network outage may impact a datacenter of a multiple data centers in a zone; something more catastrophic like a flood or earthquake can take down the entire region. All these failures primarily impact your infrastructure (which comprises of both applications and the data).</a:t>
            </a:r>
          </a:p>
          <a:p>
            <a:endParaRPr lang="en-US" sz="1200" spc="0" dirty="0">
              <a:solidFill>
                <a:srgbClr val="3C3C41"/>
              </a:solidFill>
              <a:latin typeface="Segoe UI"/>
            </a:endParaRPr>
          </a:p>
          <a:p>
            <a:r>
              <a:rPr lang="en-US" sz="1200" spc="0" dirty="0">
                <a:solidFill>
                  <a:srgbClr val="3C3C41"/>
                </a:solidFill>
                <a:latin typeface="Segoe UI"/>
              </a:rPr>
              <a:t>There’s one thing that is common across though, no matter what your deployment is (you can be running the entire set up in a single region vs spread across zones), you will most likely have data; data which is stateful; data which you would need to go back to.</a:t>
            </a:r>
          </a:p>
          <a:p>
            <a:r>
              <a:rPr lang="en-US" sz="1200" spc="0" dirty="0">
                <a:solidFill>
                  <a:srgbClr val="3C3C41"/>
                </a:solidFill>
                <a:latin typeface="Segoe UI"/>
              </a:rPr>
              <a:t>The failures impacting this data look like these. And to draw a parallel, these too in some sense have varying degree of impact of these failures  on the data; while accidental deletion may lead to losing a file or folder; a rogue admin can wipe off not only your data but also your backups. </a:t>
            </a:r>
          </a:p>
          <a:p>
            <a:endParaRPr lang="en-US" sz="1200" spc="0" dirty="0">
              <a:solidFill>
                <a:srgbClr val="3C3C41"/>
              </a:solidFill>
              <a:latin typeface="Segoe UI"/>
            </a:endParaRPr>
          </a:p>
          <a:p>
            <a:r>
              <a:rPr lang="en-US" sz="1200" spc="0" dirty="0">
                <a:solidFill>
                  <a:srgbClr val="3C3C41"/>
                </a:solidFill>
                <a:latin typeface="Segoe UI"/>
              </a:rPr>
              <a:t>Thus, we need to build resilience against all these failure and the azure services can help us achieve just that.</a:t>
            </a:r>
          </a:p>
          <a:p>
            <a:endParaRPr lang="en-US" dirty="0"/>
          </a:p>
          <a:p>
            <a:r>
              <a:rPr lang="en-US" dirty="0" err="1"/>
              <a:t>Opt</a:t>
            </a:r>
            <a:r>
              <a:rPr lang="en-US" dirty="0"/>
              <a:t> for Premium storage that allows for 99.5% availability in case of a single VM deployment. </a:t>
            </a:r>
          </a:p>
          <a:p>
            <a:endParaRPr lang="en-US" dirty="0"/>
          </a:p>
          <a:p>
            <a:r>
              <a:rPr lang="en-US" dirty="0"/>
              <a:t>Up your Resilience game with High Availability structures; deploy your architecture in Availability sets or AZs to get SLA up to 99.99%. HA should be preferred for your mission critical apps which have very stringent RPO and RTO requirements (almost real time).</a:t>
            </a:r>
          </a:p>
          <a:p>
            <a:endParaRPr lang="en-US" dirty="0"/>
          </a:p>
          <a:p>
            <a:r>
              <a:rPr lang="en-US" dirty="0"/>
              <a:t>Go one step head to further isolate your VMs by making used of paired regions in azure. The recently previewed feature for storage account failover when configured for GRS also is a subset of this solution.</a:t>
            </a:r>
          </a:p>
          <a:p>
            <a:endParaRPr lang="en-US" dirty="0"/>
          </a:p>
          <a:p>
            <a:r>
              <a:rPr lang="en-US" dirty="0"/>
              <a:t>But none of them still covers you for data failures; and that’s because all of these deployments are almost constantly syncing data across; so if any data corruption happens and I need to go back in time to say a couple of days, I need to have backed-up that version. Hence, we have Backup.</a:t>
            </a:r>
          </a:p>
          <a:p>
            <a:r>
              <a:rPr lang="en-US" dirty="0"/>
              <a:t>	</a:t>
            </a:r>
            <a:r>
              <a:rPr lang="en-US" sz="1224" b="0" i="0" kern="1200" dirty="0">
                <a:solidFill>
                  <a:schemeClr val="tx1"/>
                </a:solidFill>
                <a:effectLst/>
                <a:latin typeface="+mn-lt"/>
                <a:ea typeface="+mn-ea"/>
                <a:cs typeface="+mn-cs"/>
              </a:rPr>
              <a:t> </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89671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6749953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03562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9026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srgbClr val="50505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B8DAEE28-8C90-4647-AC0B-C08C2F104842}"/>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err="1"/>
              <a:t>Modernisation</a:t>
            </a:r>
            <a:r>
              <a:rPr lang="en-US" dirty="0"/>
              <a:t> is more than just having the right architecture or a secure infrastructure. It is about </a:t>
            </a:r>
            <a:r>
              <a:rPr lang="en-US" sz="900" dirty="0">
                <a:latin typeface="Segoe UI" panose="020B0502040204020203" pitchFamily="34" charset="0"/>
                <a:cs typeface="Segoe UI" panose="020B0502040204020203" pitchFamily="34" charset="0"/>
              </a:rPr>
              <a:t>aligning </a:t>
            </a:r>
            <a:r>
              <a:rPr lang="en-US" sz="900" dirty="0">
                <a:highlight>
                  <a:srgbClr val="000080"/>
                </a:highlight>
                <a:latin typeface="Segoe UI Semibold" panose="020B0702040204020203" pitchFamily="34" charset="0"/>
                <a:cs typeface="Segoe UI Semibold" panose="020B0702040204020203" pitchFamily="34" charset="0"/>
              </a:rPr>
              <a:t>business, people and technology strategies </a:t>
            </a:r>
            <a:r>
              <a:rPr lang="en-US" sz="900" dirty="0">
                <a:latin typeface="Segoe UI" panose="020B0502040204020203" pitchFamily="34" charset="0"/>
                <a:cs typeface="Segoe UI" panose="020B0502040204020203" pitchFamily="34" charset="0"/>
              </a:rPr>
              <a:t>to achieve business goals with </a:t>
            </a:r>
            <a:r>
              <a:rPr lang="en-US" sz="900" dirty="0">
                <a:highlight>
                  <a:srgbClr val="000080"/>
                </a:highlight>
                <a:latin typeface="Segoe UI Semibold" panose="020B0702040204020203" pitchFamily="34" charset="0"/>
                <a:cs typeface="Segoe UI Semibold" panose="020B0702040204020203" pitchFamily="34" charset="0"/>
              </a:rPr>
              <a:t>actionable, efficient</a:t>
            </a:r>
            <a:r>
              <a:rPr lang="en-US" sz="900" dirty="0">
                <a:latin typeface="Segoe UI Semibold" panose="020B0702040204020203" pitchFamily="34" charset="0"/>
                <a:cs typeface="Segoe UI Semibold" panose="020B0702040204020203" pitchFamily="34" charset="0"/>
              </a:rPr>
              <a:t>, </a:t>
            </a:r>
            <a:r>
              <a:rPr lang="en-US" sz="900" dirty="0">
                <a:highlight>
                  <a:srgbClr val="000080"/>
                </a:highlight>
                <a:latin typeface="Segoe UI Semibold" panose="020B0702040204020203" pitchFamily="34" charset="0"/>
                <a:cs typeface="Segoe UI Semibold" panose="020B0702040204020203" pitchFamily="34" charset="0"/>
              </a:rPr>
              <a:t>and comprehensive </a:t>
            </a:r>
            <a:r>
              <a:rPr lang="en-US" sz="900" dirty="0">
                <a:latin typeface="Segoe UI" panose="020B0502040204020203" pitchFamily="34" charset="0"/>
                <a:cs typeface="Segoe UI" panose="020B0502040204020203" pitchFamily="34" charset="0"/>
              </a:rPr>
              <a:t>guidance to deliver fast results with control and stability.</a:t>
            </a:r>
            <a:r>
              <a:rPr lang="en-AU" dirty="0"/>
              <a:t> Modernisation is about culture change and adoption of modern processes and practices too!!</a:t>
            </a:r>
            <a:endParaRPr lang="en-US" sz="900" dirty="0">
              <a:latin typeface="Segoe UI" panose="020B0502040204020203" pitchFamily="34" charset="0"/>
              <a:cs typeface="Segoe UI" panose="020B0502040204020203" pitchFamily="34" charset="0"/>
            </a:endParaRPr>
          </a:p>
          <a:p>
            <a:r>
              <a:rPr lang="en-US" dirty="0">
                <a:hlinkClick r:id="rId3"/>
              </a:rPr>
              <a:t>Establish policy adherence processes - Cloud Adoption Framework | Microsoft Docs</a:t>
            </a:r>
            <a:endParaRPr lang="en-AU" dirty="0"/>
          </a:p>
        </p:txBody>
      </p:sp>
    </p:spTree>
    <p:extLst>
      <p:ext uri="{BB962C8B-B14F-4D97-AF65-F5344CB8AC3E}">
        <p14:creationId xmlns:p14="http://schemas.microsoft.com/office/powerpoint/2010/main" val="51366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6493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464246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Adopting the cloud creates an opportunity to revisit how you operate technology systems. This article series will clarify cloud operating models and the considerations that impact your cloud adoption strategy. But first, let's clarify the term </a:t>
            </a:r>
            <a:r>
              <a:rPr lang="en-US" b="0" i="1" dirty="0">
                <a:solidFill>
                  <a:srgbClr val="171717"/>
                </a:solidFill>
                <a:effectLst/>
                <a:latin typeface="Segoe UI" panose="020B0502040204020203" pitchFamily="34" charset="0"/>
              </a:rPr>
              <a:t>cloud operating model</a:t>
            </a:r>
            <a:r>
              <a:rPr lang="en-US" b="0" i="0" dirty="0">
                <a:solidFill>
                  <a:srgbClr val="171717"/>
                </a:solidFill>
                <a:effectLst/>
                <a:latin typeface="Segoe UI" panose="020B0502040204020203" pitchFamily="34" charset="0"/>
              </a:rPr>
              <a:t>.</a:t>
            </a:r>
          </a:p>
          <a:p>
            <a:pPr algn="l"/>
            <a:r>
              <a:rPr lang="en-US" b="1" i="0" dirty="0">
                <a:solidFill>
                  <a:srgbClr val="171717"/>
                </a:solidFill>
                <a:effectLst/>
                <a:latin typeface="Segoe UI" panose="020B0502040204020203" pitchFamily="34" charset="0"/>
              </a:rPr>
              <a:t>Define your operating model</a:t>
            </a:r>
          </a:p>
          <a:p>
            <a:pPr algn="l"/>
            <a:r>
              <a:rPr lang="en-US" b="0" i="0" dirty="0">
                <a:solidFill>
                  <a:srgbClr val="171717"/>
                </a:solidFill>
                <a:effectLst/>
                <a:latin typeface="Segoe UI" panose="020B0502040204020203" pitchFamily="34" charset="0"/>
              </a:rPr>
              <a:t>Before deploying your cloud architecture, it's important to understand how you want to operate in the cloud. Understanding your strategic direction, people organization, and governance, risk, and compliance (GRC) needs helps define your future state cloud operating model. Then, Azure landing zones can provide a variety of architecture and implementation options to support your operating model. The next few articles will share a few foundational terms and provide examples of common operating models based on actual customer experiences, which together can guide your decision about the right Azure landing zone to implement.</a:t>
            </a:r>
          </a:p>
          <a:p>
            <a:pPr algn="l"/>
            <a:r>
              <a:rPr lang="en-US" b="1" i="0" dirty="0">
                <a:solidFill>
                  <a:srgbClr val="171717"/>
                </a:solidFill>
                <a:effectLst/>
                <a:latin typeface="Segoe UI" panose="020B0502040204020203" pitchFamily="34" charset="0"/>
              </a:rPr>
              <a:t>What is an operating model?</a:t>
            </a:r>
          </a:p>
          <a:p>
            <a:pPr algn="l"/>
            <a:r>
              <a:rPr lang="en-US" b="0" i="0" dirty="0">
                <a:solidFill>
                  <a:srgbClr val="171717"/>
                </a:solidFill>
                <a:effectLst/>
                <a:latin typeface="Segoe UI" panose="020B0502040204020203" pitchFamily="34" charset="0"/>
              </a:rPr>
              <a:t>Prior to the existence of cloud technologies, technology teams established operating models to define how technology would support the business. Any company's IT operating model has a number of factors, but a few remain consistent: </a:t>
            </a:r>
            <a:r>
              <a:rPr lang="en-US" b="0" i="1" dirty="0">
                <a:solidFill>
                  <a:srgbClr val="171717"/>
                </a:solidFill>
                <a:effectLst/>
                <a:latin typeface="Segoe UI" panose="020B0502040204020203" pitchFamily="34" charset="0"/>
              </a:rPr>
              <a:t>alignment to business strategy, organization of people, change management (or adoption processes), operations management, governance/compliance, and security</a:t>
            </a:r>
            <a:r>
              <a:rPr lang="en-US" b="0" i="0" dirty="0">
                <a:solidFill>
                  <a:srgbClr val="171717"/>
                </a:solidFill>
                <a:effectLst/>
                <a:latin typeface="Segoe UI" panose="020B0502040204020203" pitchFamily="34" charset="0"/>
              </a:rPr>
              <a:t>. Each factor is essential to long-term technology operations.</a:t>
            </a:r>
          </a:p>
          <a:p>
            <a:pPr algn="l"/>
            <a:r>
              <a:rPr lang="en-US" b="0" i="0" dirty="0">
                <a:solidFill>
                  <a:srgbClr val="171717"/>
                </a:solidFill>
                <a:effectLst/>
                <a:latin typeface="Segoe UI" panose="020B0502040204020203" pitchFamily="34" charset="0"/>
              </a:rPr>
              <a:t>When technology operations shift to the cloud, these vital processes are still relevant, but they're likely to change in some ways. Current operating models focus heavily on physical assets in physical locations funded largely through capital expenditure cycles. These assets are used to support the workloads that the business needs to maintain business operations. The mission of most operating models is to prioritize stability of the workloads by investing in the stability of the underlying physical assets.</a:t>
            </a:r>
          </a:p>
          <a:p>
            <a:pPr algn="l"/>
            <a:r>
              <a:rPr lang="en-US" b="1" i="0" dirty="0">
                <a:solidFill>
                  <a:srgbClr val="171717"/>
                </a:solidFill>
                <a:effectLst/>
                <a:latin typeface="Segoe UI" panose="020B0502040204020203" pitchFamily="34" charset="0"/>
              </a:rPr>
              <a:t>How is a cloud operating model different?</a:t>
            </a:r>
          </a:p>
          <a:p>
            <a:pPr algn="l"/>
            <a:r>
              <a:rPr lang="en-US" b="0" i="0" dirty="0">
                <a:solidFill>
                  <a:srgbClr val="171717"/>
                </a:solidFill>
                <a:effectLst/>
                <a:latin typeface="Segoe UI" panose="020B0502040204020203" pitchFamily="34" charset="0"/>
              </a:rPr>
              <a:t>Redundancy in the hardware stack is a never-ending cycle. Physical hardware breaks down. Performance degrades. The degradation of hardware rarely aligns with the predictable budgetary cycles of an organization's capital expenditure planning cycles. Operating in the cloud breaks the treadmill of hardware refreshes and midnight patches by shifting the focus upstream to the digital assets: operating systems, applications, and data. This shift from physical to digital also shifts the technology operating model.</a:t>
            </a:r>
          </a:p>
          <a:p>
            <a:pPr algn="l"/>
            <a:r>
              <a:rPr lang="en-US" b="0" i="0" dirty="0">
                <a:solidFill>
                  <a:srgbClr val="171717"/>
                </a:solidFill>
                <a:effectLst/>
                <a:latin typeface="Segoe UI" panose="020B0502040204020203" pitchFamily="34" charset="0"/>
              </a:rPr>
              <a:t>As your operating model shifts to the cloud, you still need the same people and processes, but they also shift to focus on a higher level of operations. If your people no longer focus on server uptime, then their success metrics will change. If security is no longer protected by the four walls of a datacenter, then your threat profile changes. When procurement is no longer a blocker to innovation, then the pace at which you manage change also changes.</a:t>
            </a:r>
          </a:p>
          <a:p>
            <a:pPr algn="l"/>
            <a:r>
              <a:rPr lang="en-US" b="0" i="0" dirty="0">
                <a:solidFill>
                  <a:srgbClr val="171717"/>
                </a:solidFill>
                <a:effectLst/>
                <a:latin typeface="Segoe UI" panose="020B0502040204020203" pitchFamily="34" charset="0"/>
              </a:rPr>
              <a:t>A </a:t>
            </a:r>
            <a:r>
              <a:rPr lang="en-US" b="0" i="1" dirty="0">
                <a:solidFill>
                  <a:srgbClr val="171717"/>
                </a:solidFill>
                <a:effectLst/>
                <a:latin typeface="Segoe UI" panose="020B0502040204020203" pitchFamily="34" charset="0"/>
              </a:rPr>
              <a:t>cloud operating model</a:t>
            </a:r>
            <a:r>
              <a:rPr lang="en-US" b="0" i="0" dirty="0">
                <a:solidFill>
                  <a:srgbClr val="171717"/>
                </a:solidFill>
                <a:effectLst/>
                <a:latin typeface="Segoe UI" panose="020B0502040204020203" pitchFamily="34" charset="0"/>
              </a:rPr>
              <a:t> is the collection of processes and procedures that define how you want to operate technology in the cloud.</a:t>
            </a:r>
          </a:p>
          <a:p>
            <a:pPr algn="l"/>
            <a:r>
              <a:rPr lang="en-US" b="1" i="0" dirty="0">
                <a:solidFill>
                  <a:srgbClr val="171717"/>
                </a:solidFill>
                <a:effectLst/>
                <a:latin typeface="Segoe UI" panose="020B0502040204020203" pitchFamily="34" charset="0"/>
              </a:rPr>
              <a:t>Purpose of a cloud operating model</a:t>
            </a:r>
          </a:p>
          <a:p>
            <a:pPr algn="l"/>
            <a:r>
              <a:rPr lang="en-US" b="0" i="0" dirty="0">
                <a:solidFill>
                  <a:srgbClr val="171717"/>
                </a:solidFill>
                <a:effectLst/>
                <a:latin typeface="Segoe UI" panose="020B0502040204020203" pitchFamily="34" charset="0"/>
              </a:rPr>
              <a:t>When hardware is removed as the most common unit of operations, the focus shifts to the digital assets and the workloads they support. As such, the purpose of the operating model shifts from keeping the lights on to ensuring consistent operations.</a:t>
            </a:r>
          </a:p>
          <a:p>
            <a:pPr algn="l"/>
            <a:r>
              <a:rPr lang="en-US" b="0" i="0" dirty="0">
                <a:solidFill>
                  <a:srgbClr val="171717"/>
                </a:solidFill>
                <a:effectLst/>
                <a:latin typeface="Segoe UI" panose="020B0502040204020203" pitchFamily="34" charset="0"/>
              </a:rPr>
              <a:t>The </a:t>
            </a:r>
            <a:r>
              <a:rPr lang="en-US" b="0" i="0" u="none" strike="noStrike" dirty="0">
                <a:solidFill>
                  <a:srgbClr val="171717"/>
                </a:solidFill>
                <a:effectLst/>
                <a:latin typeface="Segoe UI" panose="020B0502040204020203" pitchFamily="34" charset="0"/>
                <a:hlinkClick r:id="rId3"/>
              </a:rPr>
              <a:t>Microsoft Azure Well-Architected Framework</a:t>
            </a:r>
            <a:r>
              <a:rPr lang="en-US" b="0" i="0" dirty="0">
                <a:solidFill>
                  <a:srgbClr val="171717"/>
                </a:solidFill>
                <a:effectLst/>
                <a:latin typeface="Segoe UI" panose="020B0502040204020203" pitchFamily="34" charset="0"/>
              </a:rPr>
              <a:t> does a great job of decomposing workload considerations into a set of common architectural principles: cost optimization, operational excellence, performance efficiency, reliability, and security.</a:t>
            </a:r>
          </a:p>
          <a:p>
            <a:pPr algn="l"/>
            <a:r>
              <a:rPr lang="en-US" b="0" i="0" dirty="0">
                <a:solidFill>
                  <a:srgbClr val="171717"/>
                </a:solidFill>
                <a:effectLst/>
                <a:latin typeface="Segoe UI" panose="020B0502040204020203" pitchFamily="34" charset="0"/>
              </a:rPr>
              <a:t>When moving to a higher level of operations, these common architectural principles help reframe the purpose of the cloud operating model. How do we ensure that all assets and workloads in the portfolio balance these architecture principles? What processes are needed to scale the application of those principles?</a:t>
            </a:r>
          </a:p>
          <a:p>
            <a:pPr algn="l"/>
            <a:r>
              <a:rPr lang="en-US" b="1" i="0" dirty="0">
                <a:solidFill>
                  <a:srgbClr val="171717"/>
                </a:solidFill>
                <a:effectLst/>
                <a:latin typeface="Segoe UI" panose="020B0502040204020203" pitchFamily="34" charset="0"/>
              </a:rPr>
              <a:t>Reimagine your operating model</a:t>
            </a:r>
          </a:p>
          <a:p>
            <a:pPr algn="l"/>
            <a:r>
              <a:rPr lang="en-US" b="0" i="0" dirty="0">
                <a:solidFill>
                  <a:srgbClr val="171717"/>
                </a:solidFill>
                <a:effectLst/>
                <a:latin typeface="Segoe UI" panose="020B0502040204020203" pitchFamily="34" charset="0"/>
              </a:rPr>
              <a:t>If you updated your operating model to remove every reference to the procurement, change, operations, or protection of physical assets, what's left? For some organizations, their operating model is now a clean slate. For most organizations, the constraints that have developed over the years are now reduced. In either case, there is an opportunity to think about how you would like to operate in the cloud.</a:t>
            </a:r>
          </a:p>
          <a:p>
            <a:pPr algn="l"/>
            <a:r>
              <a:rPr lang="en-US" b="0" i="0" dirty="0">
                <a:solidFill>
                  <a:srgbClr val="171717"/>
                </a:solidFill>
                <a:effectLst/>
                <a:latin typeface="Segoe UI" panose="020B0502040204020203" pitchFamily="34" charset="0"/>
              </a:rPr>
              <a:t>To help you imagine your future state operating model, these articles discuss the following subjects:</a:t>
            </a: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Define your cloud operating model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5"/>
              </a:rPr>
              <a:t>Compare common cloud operating models</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Implement your operating model with Azure landing zones</a:t>
            </a: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Next steps</a:t>
            </a:r>
          </a:p>
          <a:p>
            <a:pPr algn="l"/>
            <a:r>
              <a:rPr lang="en-US" b="0" i="0" dirty="0">
                <a:solidFill>
                  <a:srgbClr val="171717"/>
                </a:solidFill>
                <a:effectLst/>
                <a:latin typeface="Segoe UI" panose="020B0502040204020203" pitchFamily="34" charset="0"/>
              </a:rPr>
              <a:t>Learn how the Cloud Adoption Framework helps you define your operating model</a:t>
            </a:r>
          </a:p>
          <a:p>
            <a:pPr algn="l"/>
            <a:endParaRPr lang="en-US" sz="882" b="0" i="0" kern="1200" dirty="0">
              <a:solidFill>
                <a:srgbClr val="171717"/>
              </a:solidFill>
              <a:effectLst/>
              <a:latin typeface="Segoe UI" panose="020B0502040204020203" pitchFamily="34" charset="0"/>
              <a:ea typeface="+mn-ea"/>
              <a:cs typeface="+mn-cs"/>
            </a:endParaRPr>
          </a:p>
          <a:p>
            <a:pPr algn="l"/>
            <a:endParaRPr lang="en-US" sz="882" b="0" i="0" kern="1200" dirty="0">
              <a:solidFill>
                <a:srgbClr val="171717"/>
              </a:solidFill>
              <a:effectLst/>
              <a:latin typeface="Segoe UI" panose="020B0502040204020203" pitchFamily="34" charset="0"/>
              <a:ea typeface="+mn-ea"/>
              <a:cs typeface="+mn-cs"/>
            </a:endParaRPr>
          </a:p>
          <a:p>
            <a:pPr algn="l"/>
            <a:endParaRPr lang="en-US" sz="882" b="0" i="0" kern="1200" dirty="0">
              <a:solidFill>
                <a:srgbClr val="171717"/>
              </a:solidFill>
              <a:effectLst/>
              <a:latin typeface="Segoe UI" panose="020B0502040204020203" pitchFamily="34" charset="0"/>
              <a:ea typeface="+mn-ea"/>
              <a:cs typeface="+mn-cs"/>
            </a:endParaRPr>
          </a:p>
          <a:p>
            <a:pPr algn="l"/>
            <a:r>
              <a:rPr lang="en-US" dirty="0">
                <a:hlinkClick r:id="rId7"/>
              </a:rPr>
              <a:t>https://docs.microsoft.com/en-us/azure/cloud-adoption-framework/operating-model/</a:t>
            </a:r>
            <a:endParaRPr lang="en-US" sz="882" b="0" i="0" kern="1200" dirty="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fld id="{F92C41E9-6EEC-44C1-8872-5F827FE24ADA}" type="slidenum">
              <a:rPr lang="en-US" smtClean="0"/>
              <a:t>8</a:t>
            </a:fld>
            <a:endParaRPr lang="en-US"/>
          </a:p>
        </p:txBody>
      </p:sp>
    </p:spTree>
    <p:extLst>
      <p:ext uri="{BB962C8B-B14F-4D97-AF65-F5344CB8AC3E}">
        <p14:creationId xmlns:p14="http://schemas.microsoft.com/office/powerpoint/2010/main" val="29378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3E3E3"/>
                </a:solidFill>
                <a:effectLst/>
                <a:latin typeface="Segoe UI" panose="020B0502040204020203" pitchFamily="34" charset="0"/>
              </a:rPr>
              <a:t>When hardware is removed as the most common unit of operations, the focus shifts to the digital assets and the workloads they support. As such, the purpose of the operating model shifts from keeping the lights on to ensuring consistent operations.</a:t>
            </a:r>
          </a:p>
          <a:p>
            <a:pPr algn="l"/>
            <a:r>
              <a:rPr lang="en-US" b="0" i="0" dirty="0">
                <a:solidFill>
                  <a:srgbClr val="E3E3E3"/>
                </a:solidFill>
                <a:effectLst/>
                <a:latin typeface="Segoe UI" panose="020B0502040204020203" pitchFamily="34" charset="0"/>
              </a:rPr>
              <a:t>The </a:t>
            </a:r>
            <a:r>
              <a:rPr lang="en-US" b="0" i="0" u="none" strike="noStrike" dirty="0">
                <a:solidFill>
                  <a:srgbClr val="E3E3E3"/>
                </a:solidFill>
                <a:effectLst/>
                <a:latin typeface="Segoe UI" panose="020B0502040204020203" pitchFamily="34" charset="0"/>
                <a:hlinkClick r:id="rId3"/>
              </a:rPr>
              <a:t>Microsoft Azure Well-Architected Framework</a:t>
            </a:r>
            <a:r>
              <a:rPr lang="en-US" b="0" i="0" dirty="0">
                <a:solidFill>
                  <a:srgbClr val="E3E3E3"/>
                </a:solidFill>
                <a:effectLst/>
                <a:latin typeface="Segoe UI" panose="020B0502040204020203" pitchFamily="34" charset="0"/>
              </a:rPr>
              <a:t> does a great job of decomposing workload considerations into a set of common architectural principles: cost optimization, operational excellence, performance efficiency, reliability, and security.</a:t>
            </a:r>
          </a:p>
          <a:p>
            <a:pPr algn="l"/>
            <a:r>
              <a:rPr lang="en-US" b="0" i="0" dirty="0">
                <a:solidFill>
                  <a:srgbClr val="E3E3E3"/>
                </a:solidFill>
                <a:effectLst/>
                <a:latin typeface="Segoe UI" panose="020B0502040204020203" pitchFamily="34" charset="0"/>
              </a:rPr>
              <a:t>When moving to a higher level of operations, these common architectural principles help reframe the purpose of the cloud operating model. How do we ensure that all assets and workloads in the portfolio balance these architecture principles? What processes are needed to scale the application of those principles?</a:t>
            </a:r>
          </a:p>
          <a:p>
            <a:endParaRPr lang="en-AU" dirty="0"/>
          </a:p>
          <a:p>
            <a:pPr algn="l"/>
            <a:r>
              <a:rPr lang="en-US" b="0" i="0" dirty="0">
                <a:solidFill>
                  <a:srgbClr val="171717"/>
                </a:solidFill>
                <a:effectLst/>
                <a:latin typeface="Segoe UI" panose="020B0502040204020203" pitchFamily="34" charset="0"/>
              </a:rPr>
              <a:t>Cloud operating models are complex. Countless customers become blocked by minor details while defining their cloud operating model. It's easy to fall into a series of circular references. To avoid circular references, the Cloud Adoption Framework provides a series of complimentary and incremental methodologies that decompose the volume of decisions into smaller exercises.</a:t>
            </a:r>
          </a:p>
          <a:p>
            <a:pPr algn="l"/>
            <a:r>
              <a:rPr lang="en-US" b="1" i="0" dirty="0">
                <a:solidFill>
                  <a:srgbClr val="171717"/>
                </a:solidFill>
                <a:effectLst/>
                <a:latin typeface="Segoe UI" panose="020B0502040204020203" pitchFamily="34" charset="0"/>
              </a:rPr>
              <a:t>Cloud Adoption Framework alignment</a:t>
            </a:r>
          </a:p>
          <a:p>
            <a:pPr algn="l"/>
            <a:r>
              <a:rPr lang="en-US" b="0" i="0" dirty="0">
                <a:solidFill>
                  <a:srgbClr val="171717"/>
                </a:solidFill>
                <a:effectLst/>
                <a:latin typeface="Segoe UI" panose="020B0502040204020203" pitchFamily="34" charset="0"/>
              </a:rPr>
              <a:t>To help you define the cloud operating model for your business, the Cloud Adoption Framework breaks down each aspect of the operating model into methodologies. Each methodology and the associated actionable exercises are designed to help you define your future state operations.</a:t>
            </a:r>
          </a:p>
          <a:p>
            <a:pPr algn="l"/>
            <a:r>
              <a:rPr lang="en-US" b="0" i="0" dirty="0">
                <a:solidFill>
                  <a:srgbClr val="171717"/>
                </a:solidFill>
                <a:effectLst/>
                <a:latin typeface="Segoe UI" panose="020B0502040204020203" pitchFamily="34" charset="0"/>
              </a:rPr>
              <a:t>The following areas of the Cloud Adoption Framework are incremental methodologies designed to help grow areas of your operating model.</a:t>
            </a: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Manage</a:t>
            </a:r>
            <a:r>
              <a:rPr lang="en-US" b="0" i="0" dirty="0">
                <a:solidFill>
                  <a:srgbClr val="171717"/>
                </a:solidFill>
                <a:effectLst/>
                <a:latin typeface="Segoe UI" panose="020B0502040204020203" pitchFamily="34" charset="0"/>
              </a:rPr>
              <a:t>: Align ongoing processes for operational management of the technology to maximize value attainment and minimize disruptions.</a:t>
            </a: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5"/>
              </a:rPr>
              <a:t>Govern</a:t>
            </a:r>
            <a:r>
              <a:rPr lang="en-US" b="0" i="0" dirty="0">
                <a:solidFill>
                  <a:srgbClr val="171717"/>
                </a:solidFill>
                <a:effectLst/>
                <a:latin typeface="Segoe UI" panose="020B0502040204020203" pitchFamily="34" charset="0"/>
              </a:rPr>
              <a:t>: Ensure consistency across adoption efforts. Align to governance or compliance requirements to maintain a cross-cloud environment.</a:t>
            </a: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Security strategy</a:t>
            </a:r>
            <a:r>
              <a:rPr lang="en-US" b="0" i="0" dirty="0">
                <a:solidFill>
                  <a:srgbClr val="171717"/>
                </a:solidFill>
                <a:effectLst/>
                <a:latin typeface="Segoe UI" panose="020B0502040204020203" pitchFamily="34" charset="0"/>
              </a:rPr>
              <a:t>: Help for defining your overall security strategy.</a:t>
            </a:r>
          </a:p>
          <a:p>
            <a:pPr lvl="4"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7"/>
              </a:rPr>
              <a:t>Organize</a:t>
            </a:r>
            <a:r>
              <a:rPr lang="en-US" b="0" i="0" dirty="0">
                <a:solidFill>
                  <a:srgbClr val="171717"/>
                </a:solidFill>
                <a:effectLst/>
                <a:latin typeface="Segoe UI" panose="020B0502040204020203" pitchFamily="34" charset="0"/>
              </a:rPr>
              <a:t>: Outlines the functions needed in the cloud. Also defines ways to organize people and align responsibilities.</a:t>
            </a:r>
          </a:p>
          <a:p>
            <a:pPr algn="l"/>
            <a:endParaRPr lang="en-US" b="0" i="0" dirty="0">
              <a:solidFill>
                <a:srgbClr val="171717"/>
              </a:solidFill>
              <a:effectLst/>
              <a:latin typeface="Segoe UI" panose="020B0502040204020203" pitchFamily="34" charset="0"/>
            </a:endParaRP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652473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Operating models are unique and specific to the business they support, based on their current requirements and constraints. But, this uniqueness shouldn't suggest that operating models are </a:t>
            </a:r>
            <a:r>
              <a:rPr lang="en-US" b="0" i="1" dirty="0">
                <a:solidFill>
                  <a:srgbClr val="171717"/>
                </a:solidFill>
                <a:effectLst/>
                <a:latin typeface="Segoe UI" panose="020B0502040204020203" pitchFamily="34" charset="0"/>
              </a:rPr>
              <a:t>snowflakes</a:t>
            </a:r>
            <a:r>
              <a:rPr lang="en-US" b="0" i="0" dirty="0">
                <a:solidFill>
                  <a:srgbClr val="171717"/>
                </a:solidFill>
                <a:effectLst/>
                <a:latin typeface="Segoe UI" panose="020B0502040204020203" pitchFamily="34" charset="0"/>
              </a:rPr>
              <a:t>. There are a few common patterns of customer operating models. This article outlines the four most common patterns.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This image maps common operating models based on the range of complexity, from least complex (decentralized) to most complex (global operations). </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None/>
            </a:pPr>
            <a:r>
              <a:rPr lang="en-US" b="1" i="0" dirty="0">
                <a:solidFill>
                  <a:srgbClr val="171717"/>
                </a:solidFill>
                <a:effectLst/>
                <a:latin typeface="Segoe UI" panose="020B0502040204020203" pitchFamily="34" charset="0"/>
              </a:rPr>
              <a:t>Strategic priorities or </a:t>
            </a:r>
            <a:r>
              <a:rPr lang="en-US" b="1" i="0" u="none" strike="noStrike" dirty="0">
                <a:solidFill>
                  <a:srgbClr val="171717"/>
                </a:solidFill>
                <a:effectLst/>
                <a:latin typeface="Segoe UI" panose="020B0502040204020203" pitchFamily="34" charset="0"/>
                <a:hlinkClick r:id="rId3"/>
              </a:rPr>
              <a:t>motivations</a:t>
            </a:r>
            <a:r>
              <a:rPr lang="en-US" b="1" i="0" dirty="0">
                <a:solidFill>
                  <a:srgbClr val="171717"/>
                </a:solidFill>
                <a:effectLst/>
                <a:latin typeface="Segoe UI" panose="020B0502040204020203" pitchFamily="34" charset="0"/>
              </a:rPr>
              <a:t>:</a:t>
            </a:r>
            <a:r>
              <a:rPr lang="en-US" b="0" i="0" dirty="0">
                <a:solidFill>
                  <a:srgbClr val="171717"/>
                </a:solidFill>
                <a:effectLst/>
                <a:latin typeface="Segoe UI" panose="020B0502040204020203" pitchFamily="34" charset="0"/>
              </a:rPr>
              <a:t> Each operating model is capable of delivering the typical </a:t>
            </a:r>
            <a:r>
              <a:rPr lang="en-US" b="0" i="0" u="none" strike="noStrike" dirty="0">
                <a:solidFill>
                  <a:srgbClr val="171717"/>
                </a:solidFill>
                <a:effectLst/>
                <a:latin typeface="Segoe UI" panose="020B0502040204020203" pitchFamily="34" charset="0"/>
                <a:hlinkClick r:id="rId3"/>
              </a:rPr>
              <a:t>strategic motivations for cloud adoption</a:t>
            </a:r>
            <a:r>
              <a:rPr lang="en-US" b="0" i="0" dirty="0">
                <a:solidFill>
                  <a:srgbClr val="171717"/>
                </a:solidFill>
                <a:effectLst/>
                <a:latin typeface="Segoe UI" panose="020B0502040204020203" pitchFamily="34" charset="0"/>
              </a:rPr>
              <a:t>. However, some operating models simplify realizing specific motivations.</a:t>
            </a:r>
          </a:p>
          <a:p>
            <a:pPr algn="l">
              <a:buFont typeface="Arial" panose="020B0604020202020204" pitchFamily="34" charset="0"/>
              <a:buNone/>
            </a:pPr>
            <a:r>
              <a:rPr lang="en-US" b="1" i="0" u="none" strike="noStrike" dirty="0">
                <a:solidFill>
                  <a:srgbClr val="171717"/>
                </a:solidFill>
                <a:effectLst/>
                <a:latin typeface="Segoe UI" panose="020B0502040204020203" pitchFamily="34" charset="0"/>
                <a:hlinkClick r:id="rId4"/>
              </a:rPr>
              <a:t>Portfolio scope</a:t>
            </a:r>
            <a:r>
              <a:rPr lang="en-US" b="1" i="0" dirty="0">
                <a:solidFill>
                  <a:srgbClr val="171717"/>
                </a:solidFill>
                <a:effectLst/>
                <a:latin typeface="Segoe UI" panose="020B0502040204020203" pitchFamily="34" charset="0"/>
              </a:rPr>
              <a:t>:</a:t>
            </a:r>
            <a:r>
              <a:rPr lang="en-US" b="0" i="0" dirty="0">
                <a:solidFill>
                  <a:srgbClr val="171717"/>
                </a:solidFill>
                <a:effectLst/>
                <a:latin typeface="Segoe UI" panose="020B0502040204020203" pitchFamily="34" charset="0"/>
              </a:rPr>
              <a:t> The portfolio scope row below identifies the largest scope that a specific operating model is designed to support. For example, centralized operations is designed for a small number of landing zones. But that operating model decision could inject operational risks for an organization that's trying to manage a large, complex portfolio that might require many landing zones or variable complexity in landing zone design.</a:t>
            </a:r>
          </a:p>
          <a:p>
            <a:pPr algn="l"/>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sz="882" b="0" i="0" kern="1200" dirty="0">
                <a:solidFill>
                  <a:srgbClr val="171717"/>
                </a:solidFill>
                <a:effectLst/>
                <a:latin typeface="Segoe UI" panose="020B0502040204020203" pitchFamily="34" charset="0"/>
                <a:ea typeface="+mn-ea"/>
                <a:cs typeface="+mn-cs"/>
              </a:rPr>
              <a:t>Next we will </a:t>
            </a:r>
            <a:r>
              <a:rPr lang="en-US" b="0" i="0" dirty="0">
                <a:solidFill>
                  <a:srgbClr val="171717"/>
                </a:solidFill>
                <a:effectLst/>
                <a:latin typeface="Segoe UI" panose="020B0502040204020203" pitchFamily="34" charset="0"/>
              </a:rPr>
              <a:t>compare these same operating models based on relative value of a few other attributes.</a:t>
            </a:r>
          </a:p>
          <a:p>
            <a:pPr algn="l"/>
            <a:r>
              <a:rPr lang="en-US" dirty="0">
                <a:hlinkClick r:id="rId5"/>
              </a:rPr>
              <a:t>https://docs.microsoft.com/en-us/azure/cloud-adoption-framework/operating-model/compare</a:t>
            </a:r>
            <a:endParaRPr lang="en-US" dirty="0"/>
          </a:p>
          <a:p>
            <a:pPr algn="l"/>
            <a:endParaRPr lang="en-US" sz="1600" b="1" i="0" dirty="0">
              <a:solidFill>
                <a:srgbClr val="E3E3E3"/>
              </a:solidFill>
              <a:effectLst/>
              <a:latin typeface="Segoe UI" panose="020B0502040204020203" pitchFamily="34" charset="0"/>
            </a:endParaRPr>
          </a:p>
          <a:p>
            <a:pPr algn="l"/>
            <a:r>
              <a:rPr lang="en-US" sz="1600" b="1" i="0" dirty="0">
                <a:solidFill>
                  <a:srgbClr val="E3E3E3"/>
                </a:solidFill>
                <a:effectLst/>
                <a:latin typeface="Segoe UI" panose="020B0502040204020203" pitchFamily="34" charset="0"/>
              </a:rPr>
              <a:t>Motivations</a:t>
            </a:r>
          </a:p>
          <a:p>
            <a:pPr algn="l"/>
            <a:r>
              <a:rPr lang="en-US" sz="1600" b="0" i="0" dirty="0">
                <a:solidFill>
                  <a:srgbClr val="E3E3E3"/>
                </a:solidFill>
                <a:effectLst/>
                <a:latin typeface="Segoe UI" panose="020B0502040204020203" pitchFamily="34" charset="0"/>
              </a:rPr>
              <a:t>Business transformations that are supported by cloud adoption can be driven by various motivations. It's likely that several motivations apply at the same time. The goal of the lists in the following table is to help generate ideas about which motivations are relevant. From there, you can prioritize and assess the potential impacts of the motivations. In this article, your cloud adoption team should meet with various executives and business leaders using the list below to understand which of these motivations are affected by the cloud adoption effort.</a:t>
            </a:r>
          </a:p>
          <a:p>
            <a:pPr algn="l"/>
            <a:endParaRPr lang="en-US" sz="1600" b="0" i="0" dirty="0">
              <a:solidFill>
                <a:srgbClr val="E3E3E3"/>
              </a:solidFill>
              <a:effectLst/>
              <a:latin typeface="Segoe UI" panose="020B0502040204020203" pitchFamily="34" charset="0"/>
            </a:endParaRPr>
          </a:p>
          <a:p>
            <a:pPr algn="l"/>
            <a:r>
              <a:rPr lang="en-US" sz="1600" b="1" i="0" dirty="0">
                <a:solidFill>
                  <a:srgbClr val="E3E3E3"/>
                </a:solidFill>
                <a:effectLst/>
                <a:latin typeface="Segoe UI" panose="020B0502040204020203" pitchFamily="34" charset="0"/>
              </a:rPr>
              <a:t>Critical business events</a:t>
            </a:r>
          </a:p>
          <a:p>
            <a:pPr algn="l"/>
            <a:endParaRPr lang="en-US" sz="1600" b="0" i="0" dirty="0">
              <a:solidFill>
                <a:srgbClr val="E3E3E3"/>
              </a:solidFill>
              <a:effectLst/>
              <a:latin typeface="Segoe UI" panose="020B0502040204020203" pitchFamily="34" charset="0"/>
            </a:endParaRPr>
          </a:p>
          <a:p>
            <a:pPr algn="l"/>
            <a:r>
              <a:rPr lang="en-US" sz="1600" b="0" i="0" dirty="0">
                <a:solidFill>
                  <a:srgbClr val="E3E3E3"/>
                </a:solidFill>
                <a:effectLst/>
                <a:latin typeface="Segoe UI" panose="020B0502040204020203" pitchFamily="34" charset="0"/>
              </a:rPr>
              <a:t>Datacenter exit</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Merger, acquisition, or divestiture</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Reduction in capital expenses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End of support for mission-critical technologies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Response to regulatory compliance changes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New data sovereignty requirements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Reduction of disruptions and improvement of IT stability</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Reduce carbon footprint</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1" i="0" dirty="0">
                <a:solidFill>
                  <a:srgbClr val="E3E3E3"/>
                </a:solidFill>
                <a:effectLst/>
                <a:latin typeface="Segoe UI" panose="020B0502040204020203" pitchFamily="34" charset="0"/>
              </a:rPr>
              <a:t>Migration</a:t>
            </a:r>
          </a:p>
          <a:p>
            <a:pPr algn="l"/>
            <a:r>
              <a:rPr lang="en-US" sz="4000" b="0" i="0" dirty="0">
                <a:solidFill>
                  <a:srgbClr val="E3E3E3"/>
                </a:solidFill>
                <a:effectLst/>
                <a:latin typeface="Segoe UI" panose="020B0502040204020203" pitchFamily="34" charset="0"/>
              </a:rPr>
              <a:t>The </a:t>
            </a:r>
            <a:r>
              <a:rPr lang="en-US" sz="4000" b="0" i="1" dirty="0">
                <a:solidFill>
                  <a:srgbClr val="E3E3E3"/>
                </a:solidFill>
                <a:effectLst/>
                <a:latin typeface="Segoe UI" panose="020B0502040204020203" pitchFamily="34" charset="0"/>
              </a:rPr>
              <a:t>migration</a:t>
            </a:r>
            <a:r>
              <a:rPr lang="en-US" sz="4000" b="0" i="0" dirty="0">
                <a:solidFill>
                  <a:srgbClr val="E3E3E3"/>
                </a:solidFill>
                <a:effectLst/>
                <a:latin typeface="Segoe UI" panose="020B0502040204020203" pitchFamily="34" charset="0"/>
              </a:rPr>
              <a:t> motivations listed near the top of the motivations table are the most common, but not necessarily the most significant, reasons for adopting the cloud. These outcomes are important to achieve, but they're most effectively used to transition to other, more useful worldviews. This important first step to cloud adoption is often called a </a:t>
            </a:r>
            <a:r>
              <a:rPr lang="en-US" sz="4000" b="0" i="1" dirty="0">
                <a:solidFill>
                  <a:srgbClr val="E3E3E3"/>
                </a:solidFill>
                <a:effectLst/>
                <a:latin typeface="Segoe UI" panose="020B0502040204020203" pitchFamily="34" charset="0"/>
              </a:rPr>
              <a:t>cloud migration</a:t>
            </a:r>
            <a:r>
              <a:rPr lang="en-US" sz="4000" b="0" i="0" dirty="0">
                <a:solidFill>
                  <a:srgbClr val="E3E3E3"/>
                </a:solidFill>
                <a:effectLst/>
                <a:latin typeface="Segoe UI" panose="020B0502040204020203" pitchFamily="34" charset="0"/>
              </a:rPr>
              <a:t>. The framework refers to the strategy for executing a cloud migration by using the term </a:t>
            </a:r>
            <a:r>
              <a:rPr lang="en-US" sz="4000" b="0" i="0" u="none" strike="noStrike" dirty="0">
                <a:solidFill>
                  <a:srgbClr val="E3E3E3"/>
                </a:solidFill>
                <a:effectLst/>
                <a:latin typeface="Segoe UI" panose="020B0502040204020203" pitchFamily="34" charset="0"/>
                <a:hlinkClick r:id="rId6"/>
              </a:rPr>
              <a:t>migrate</a:t>
            </a:r>
            <a:r>
              <a:rPr lang="en-US" sz="4000" b="0" i="0" dirty="0">
                <a:solidFill>
                  <a:srgbClr val="E3E3E3"/>
                </a:solidFill>
                <a:effectLst/>
                <a:latin typeface="Segoe UI" panose="020B0502040204020203" pitchFamily="34" charset="0"/>
              </a:rPr>
              <a:t>.</a:t>
            </a:r>
          </a:p>
          <a:p>
            <a:pPr algn="l"/>
            <a:r>
              <a:rPr lang="en-US" sz="4000" b="0" i="0" dirty="0">
                <a:solidFill>
                  <a:srgbClr val="E3E3E3"/>
                </a:solidFill>
                <a:effectLst/>
                <a:latin typeface="Segoe UI" panose="020B0502040204020203" pitchFamily="34" charset="0"/>
              </a:rPr>
              <a:t>Some motivations align well with a migrate strategy. The motives at the top of this list will likely have significantly less business impact than those toward the bottom of the list.</a:t>
            </a:r>
          </a:p>
          <a:p>
            <a:pPr algn="l"/>
            <a:endParaRPr lang="en-US" sz="1600" b="1" i="0" dirty="0">
              <a:solidFill>
                <a:srgbClr val="E3E3E3"/>
              </a:solidFill>
              <a:effectLst/>
              <a:latin typeface="Segoe UI" panose="020B0502040204020203" pitchFamily="34" charset="0"/>
            </a:endParaRPr>
          </a:p>
          <a:p>
            <a:pPr algn="l"/>
            <a:r>
              <a:rPr lang="en-US" sz="1600" b="0" i="0" dirty="0">
                <a:solidFill>
                  <a:srgbClr val="E3E3E3"/>
                </a:solidFill>
                <a:effectLst/>
                <a:latin typeface="Segoe UI" panose="020B0502040204020203" pitchFamily="34" charset="0"/>
              </a:rPr>
              <a:t>Cost savings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Reduction in vendor or technical complexity</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Optimization of internal operations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Increase in business agility</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Preparation for new technical capabilities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Scaling to meet market demands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Scaling to meet geographic demands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Integration of a complex it portfolio</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1" i="0" dirty="0">
                <a:solidFill>
                  <a:srgbClr val="E3E3E3"/>
                </a:solidFill>
                <a:effectLst/>
                <a:latin typeface="Segoe UI" panose="020B0502040204020203" pitchFamily="34" charset="0"/>
              </a:rPr>
              <a:t>Innovation</a:t>
            </a:r>
          </a:p>
          <a:p>
            <a:pPr algn="l"/>
            <a:r>
              <a:rPr lang="en-US" sz="4000" b="0" i="0" dirty="0">
                <a:solidFill>
                  <a:srgbClr val="E3E3E3"/>
                </a:solidFill>
                <a:effectLst/>
                <a:latin typeface="Segoe UI" panose="020B0502040204020203" pitchFamily="34" charset="0"/>
              </a:rPr>
              <a:t>Data is the new commodity. Modern applications are the supply chain that drives that data into various experiences. In today's business market, it's hard to find a transformative product or service that isn't built on top of data, insights, and customer experiences. The motivations that appear lower in the </a:t>
            </a:r>
            <a:r>
              <a:rPr lang="en-US" sz="4000" b="0" i="1" dirty="0">
                <a:solidFill>
                  <a:srgbClr val="E3E3E3"/>
                </a:solidFill>
                <a:effectLst/>
                <a:latin typeface="Segoe UI" panose="020B0502040204020203" pitchFamily="34" charset="0"/>
              </a:rPr>
              <a:t>innovation</a:t>
            </a:r>
            <a:r>
              <a:rPr lang="en-US" sz="4000" b="0" i="0" dirty="0">
                <a:solidFill>
                  <a:srgbClr val="E3E3E3"/>
                </a:solidFill>
                <a:effectLst/>
                <a:latin typeface="Segoe UI" panose="020B0502040204020203" pitchFamily="34" charset="0"/>
              </a:rPr>
              <a:t> list align to a technology strategy referred to in this framework as the </a:t>
            </a:r>
            <a:r>
              <a:rPr lang="en-US" sz="4000" b="0" i="0" u="none" strike="noStrike" dirty="0">
                <a:solidFill>
                  <a:srgbClr val="E3E3E3"/>
                </a:solidFill>
                <a:effectLst/>
                <a:latin typeface="Segoe UI" panose="020B0502040204020203" pitchFamily="34" charset="0"/>
                <a:hlinkClick r:id="rId7"/>
              </a:rPr>
              <a:t>Innovate methodology</a:t>
            </a:r>
            <a:r>
              <a:rPr lang="en-US" sz="4000" b="0" i="0" dirty="0">
                <a:solidFill>
                  <a:srgbClr val="E3E3E3"/>
                </a:solidFill>
                <a:effectLst/>
                <a:latin typeface="Segoe UI" panose="020B0502040204020203" pitchFamily="34" charset="0"/>
              </a:rPr>
              <a:t>.</a:t>
            </a:r>
          </a:p>
          <a:p>
            <a:pPr algn="l"/>
            <a:r>
              <a:rPr lang="en-US" sz="4000" b="0" i="0" dirty="0">
                <a:solidFill>
                  <a:srgbClr val="E3E3E3"/>
                </a:solidFill>
                <a:effectLst/>
                <a:latin typeface="Segoe UI" panose="020B0502040204020203" pitchFamily="34" charset="0"/>
              </a:rPr>
              <a:t>The following list includes motivations that cause an IT organization to focus more on an innovate strategy than a migrate strategy.</a:t>
            </a:r>
          </a:p>
          <a:p>
            <a:pPr algn="l">
              <a:buFont typeface="Arial" panose="020B0604020202020204" pitchFamily="34" charset="0"/>
              <a:buChar char="•"/>
            </a:pPr>
            <a:r>
              <a:rPr lang="en-US" sz="4000" b="0" i="0" dirty="0">
                <a:solidFill>
                  <a:srgbClr val="E3E3E3"/>
                </a:solidFill>
                <a:effectLst/>
                <a:latin typeface="Segoe UI" panose="020B0502040204020203" pitchFamily="34" charset="0"/>
              </a:rPr>
              <a:t>Increasing business agility.</a:t>
            </a:r>
          </a:p>
          <a:p>
            <a:pPr algn="l">
              <a:buFont typeface="Arial" panose="020B0604020202020204" pitchFamily="34" charset="0"/>
              <a:buChar char="•"/>
            </a:pPr>
            <a:r>
              <a:rPr lang="en-US" sz="4000" b="0" i="0" dirty="0">
                <a:solidFill>
                  <a:srgbClr val="E3E3E3"/>
                </a:solidFill>
                <a:effectLst/>
                <a:latin typeface="Segoe UI" panose="020B0502040204020203" pitchFamily="34" charset="0"/>
              </a:rPr>
              <a:t>Preparing for new technical capabilities.</a:t>
            </a:r>
          </a:p>
          <a:p>
            <a:pPr algn="l">
              <a:buFont typeface="Arial" panose="020B0604020202020204" pitchFamily="34" charset="0"/>
              <a:buChar char="•"/>
            </a:pPr>
            <a:r>
              <a:rPr lang="en-US" sz="4000" b="0" i="0" dirty="0">
                <a:solidFill>
                  <a:srgbClr val="E3E3E3"/>
                </a:solidFill>
                <a:effectLst/>
                <a:latin typeface="Segoe UI" panose="020B0502040204020203" pitchFamily="34" charset="0"/>
              </a:rPr>
              <a:t>Building new technical capabilities.</a:t>
            </a:r>
          </a:p>
          <a:p>
            <a:pPr algn="l">
              <a:buFont typeface="Arial" panose="020B0604020202020204" pitchFamily="34" charset="0"/>
              <a:buChar char="•"/>
            </a:pPr>
            <a:r>
              <a:rPr lang="en-US" sz="4000" b="0" i="0" dirty="0">
                <a:solidFill>
                  <a:srgbClr val="E3E3E3"/>
                </a:solidFill>
                <a:effectLst/>
                <a:latin typeface="Segoe UI" panose="020B0502040204020203" pitchFamily="34" charset="0"/>
              </a:rPr>
              <a:t>Scaling to meet market demands.</a:t>
            </a:r>
          </a:p>
          <a:p>
            <a:pPr algn="l">
              <a:buFont typeface="Arial" panose="020B0604020202020204" pitchFamily="34" charset="0"/>
              <a:buChar char="•"/>
            </a:pPr>
            <a:r>
              <a:rPr lang="en-US" sz="4000" b="0" i="0" dirty="0">
                <a:solidFill>
                  <a:srgbClr val="E3E3E3"/>
                </a:solidFill>
                <a:effectLst/>
                <a:latin typeface="Segoe UI" panose="020B0502040204020203" pitchFamily="34" charset="0"/>
              </a:rPr>
              <a:t>Scaling to meet geographic demands.</a:t>
            </a:r>
          </a:p>
          <a:p>
            <a:pPr algn="l">
              <a:buFont typeface="Arial" panose="020B0604020202020204" pitchFamily="34" charset="0"/>
              <a:buChar char="•"/>
            </a:pPr>
            <a:r>
              <a:rPr lang="en-US" sz="4000" b="0" i="0" dirty="0">
                <a:solidFill>
                  <a:srgbClr val="E3E3E3"/>
                </a:solidFill>
                <a:effectLst/>
                <a:latin typeface="Segoe UI" panose="020B0502040204020203" pitchFamily="34" charset="0"/>
              </a:rPr>
              <a:t>Improving customer experiences and engagements.</a:t>
            </a:r>
          </a:p>
          <a:p>
            <a:pPr algn="l">
              <a:buFont typeface="Arial" panose="020B0604020202020204" pitchFamily="34" charset="0"/>
              <a:buChar char="•"/>
            </a:pPr>
            <a:r>
              <a:rPr lang="en-US" sz="4000" b="0" i="0" dirty="0">
                <a:solidFill>
                  <a:srgbClr val="E3E3E3"/>
                </a:solidFill>
                <a:effectLst/>
                <a:latin typeface="Segoe UI" panose="020B0502040204020203" pitchFamily="34" charset="0"/>
              </a:rPr>
              <a:t>Transforming products or services.</a:t>
            </a:r>
          </a:p>
          <a:p>
            <a:pPr algn="l"/>
            <a:endParaRPr lang="en-US" sz="1600" b="1" i="0" dirty="0">
              <a:solidFill>
                <a:srgbClr val="E3E3E3"/>
              </a:solidFill>
              <a:effectLst/>
              <a:latin typeface="Segoe UI" panose="020B0502040204020203" pitchFamily="34" charset="0"/>
            </a:endParaRPr>
          </a:p>
          <a:p>
            <a:pPr algn="l"/>
            <a:r>
              <a:rPr lang="en-US" sz="1600" b="0" i="0" dirty="0">
                <a:solidFill>
                  <a:srgbClr val="E3E3E3"/>
                </a:solidFill>
                <a:effectLst/>
                <a:latin typeface="Segoe UI" panose="020B0502040204020203" pitchFamily="34" charset="0"/>
              </a:rPr>
              <a:t>Preparation for new technical capabilities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Building new technical capabilities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Scaling to meet market demands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Scaling to meet geographic demands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Improved customer experiences and engagements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Transformation of products or services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Market disruption with new products or services</a:t>
            </a:r>
            <a:br>
              <a:rPr lang="en-US" sz="1600" b="0" i="0" dirty="0">
                <a:solidFill>
                  <a:srgbClr val="E3E3E3"/>
                </a:solidFill>
                <a:effectLst/>
                <a:latin typeface="Segoe UI" panose="020B0502040204020203" pitchFamily="34" charset="0"/>
              </a:rPr>
            </a:br>
            <a:br>
              <a:rPr lang="en-US" sz="1600" b="0" i="0" dirty="0">
                <a:solidFill>
                  <a:srgbClr val="E3E3E3"/>
                </a:solidFill>
                <a:effectLst/>
                <a:latin typeface="Segoe UI" panose="020B0502040204020203" pitchFamily="34" charset="0"/>
              </a:rPr>
            </a:br>
            <a:r>
              <a:rPr lang="en-US" sz="1600" b="0" i="0" dirty="0">
                <a:solidFill>
                  <a:srgbClr val="E3E3E3"/>
                </a:solidFill>
                <a:effectLst/>
                <a:latin typeface="Segoe UI" panose="020B0502040204020203" pitchFamily="34" charset="0"/>
              </a:rPr>
              <a:t>Democratization and/or self-service environments</a:t>
            </a:r>
          </a:p>
          <a:p>
            <a:pPr algn="l"/>
            <a:endParaRPr lang="en-US" sz="882" b="0" i="0" kern="1200" dirty="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fld id="{F92C41E9-6EEC-44C1-8872-5F827FE24ADA}" type="slidenum">
              <a:rPr lang="en-US" smtClean="0"/>
              <a:t>10</a:t>
            </a:fld>
            <a:endParaRPr lang="en-US"/>
          </a:p>
        </p:txBody>
      </p:sp>
    </p:spTree>
    <p:extLst>
      <p:ext uri="{BB962C8B-B14F-4D97-AF65-F5344CB8AC3E}">
        <p14:creationId xmlns:p14="http://schemas.microsoft.com/office/powerpoint/2010/main" val="38706242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emf"/><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1.png"/><Relationship Id="rId1" Type="http://schemas.openxmlformats.org/officeDocument/2006/relationships/slideMaster" Target="../slideMasters/slideMaster9.xml"/><Relationship Id="rId4" Type="http://schemas.openxmlformats.org/officeDocument/2006/relationships/image" Target="../media/image5.jpe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2.png"/><Relationship Id="rId1" Type="http://schemas.openxmlformats.org/officeDocument/2006/relationships/slideMaster" Target="../slideMasters/slideMaster9.xml"/><Relationship Id="rId4" Type="http://schemas.openxmlformats.org/officeDocument/2006/relationships/image" Target="../media/image5.jpe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5.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6.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7.pn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7.pn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7.pn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7.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7.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6.png"/><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0.xml"/><Relationship Id="rId1" Type="http://schemas.openxmlformats.org/officeDocument/2006/relationships/tags" Target="../tags/tag1.xml"/><Relationship Id="rId4" Type="http://schemas.openxmlformats.org/officeDocument/2006/relationships/image" Target="../media/image58.emf"/></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Master" Target="../slideMasters/slideMaster11.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69.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Master" Target="../slideMasters/slideMaster12.xml"/><Relationship Id="rId4" Type="http://schemas.openxmlformats.org/officeDocument/2006/relationships/image" Target="../media/image72.sv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Master" Target="../slideMasters/slideMaster12.xml"/><Relationship Id="rId4" Type="http://schemas.openxmlformats.org/officeDocument/2006/relationships/image" Target="../media/image72.svg"/></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Master" Target="../slideMasters/slideMaster1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Master" Target="../slideMasters/slideMaster13.xml"/><Relationship Id="rId4" Type="http://schemas.openxmlformats.org/officeDocument/2006/relationships/image" Target="../media/image86.jpe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91.emf"/><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oleObject" Target="../embeddings/oleObject2.bin"/><Relationship Id="rId5" Type="http://schemas.openxmlformats.org/officeDocument/2006/relationships/slideMaster" Target="../slideMasters/slideMaster13.xml"/><Relationship Id="rId4" Type="http://schemas.openxmlformats.org/officeDocument/2006/relationships/tags" Target="../tags/tag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3.xml"/><Relationship Id="rId1" Type="http://schemas.openxmlformats.org/officeDocument/2006/relationships/tags" Target="../tags/tag6.xml"/><Relationship Id="rId4" Type="http://schemas.openxmlformats.org/officeDocument/2006/relationships/image" Target="../media/image92.emf"/></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7.jpeg"/><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8.jpeg"/><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9.jpeg"/><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9.jpeg"/><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Master" Target="../slideMasters/slideMaster14.xml"/><Relationship Id="rId4" Type="http://schemas.openxmlformats.org/officeDocument/2006/relationships/image" Target="../media/image102.jpe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Master" Target="../slideMasters/slideMaster14.xml"/><Relationship Id="rId4" Type="http://schemas.openxmlformats.org/officeDocument/2006/relationships/image" Target="../media/image102.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5.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5.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5.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1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1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436475"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606439" y="625770"/>
            <a:ext cx="1393840" cy="298433"/>
          </a:xfrm>
          <a:prstGeom prst="rect">
            <a:avLst/>
          </a:prstGeom>
        </p:spPr>
      </p:pic>
    </p:spTree>
    <p:extLst>
      <p:ext uri="{BB962C8B-B14F-4D97-AF65-F5344CB8AC3E}">
        <p14:creationId xmlns:p14="http://schemas.microsoft.com/office/powerpoint/2010/main" val="9372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148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2"/>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7" y="0"/>
            <a:ext cx="4629559" cy="4667370"/>
          </a:xfrm>
          <a:prstGeom prst="rect">
            <a:avLst/>
          </a:prstGeom>
        </p:spPr>
      </p:pic>
    </p:spTree>
    <p:extLst>
      <p:ext uri="{BB962C8B-B14F-4D97-AF65-F5344CB8AC3E}">
        <p14:creationId xmlns:p14="http://schemas.microsoft.com/office/powerpoint/2010/main" val="251018640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2"/>
            <a:ext cx="7123254" cy="2909528"/>
          </a:xfrm>
        </p:spPr>
        <p:txBody>
          <a:bodyPr anchor="ctr"/>
          <a:lstStyle>
            <a:lvl1pPr>
              <a:defRPr sz="3672">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7" y="0"/>
            <a:ext cx="4629559" cy="4667370"/>
          </a:xfrm>
          <a:prstGeom prst="rect">
            <a:avLst/>
          </a:prstGeom>
        </p:spPr>
      </p:pic>
    </p:spTree>
    <p:extLst>
      <p:ext uri="{BB962C8B-B14F-4D97-AF65-F5344CB8AC3E}">
        <p14:creationId xmlns:p14="http://schemas.microsoft.com/office/powerpoint/2010/main" val="29927004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2"/>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7" y="0"/>
            <a:ext cx="4629559" cy="4667370"/>
          </a:xfrm>
          <a:prstGeom prst="rect">
            <a:avLst/>
          </a:prstGeom>
        </p:spPr>
      </p:pic>
    </p:spTree>
    <p:extLst>
      <p:ext uri="{BB962C8B-B14F-4D97-AF65-F5344CB8AC3E}">
        <p14:creationId xmlns:p14="http://schemas.microsoft.com/office/powerpoint/2010/main" val="330448630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5731765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2169074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1" y="2042502"/>
            <a:ext cx="7514483" cy="2909528"/>
          </a:xfrm>
        </p:spPr>
        <p:txBody>
          <a:bodyPr anchor="ctr"/>
          <a:lstStyle>
            <a:lvl1pPr>
              <a:defRPr sz="3672">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33594093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1" y="2042502"/>
            <a:ext cx="7514483" cy="2909528"/>
          </a:xfrm>
        </p:spPr>
        <p:txBody>
          <a:bodyPr anchor="ctr"/>
          <a:lstStyle>
            <a:lvl1pPr>
              <a:defRPr sz="3672">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281503422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9" y="3328692"/>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07601215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9" y="3328692"/>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63212689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666" y="2976803"/>
            <a:ext cx="11303378" cy="1040920"/>
          </a:xfrm>
        </p:spPr>
        <p:txBody>
          <a:bodyPr anchor="ctr"/>
          <a:lstStyle>
            <a:lvl1pPr>
              <a:defRPr sz="3264">
                <a:solidFill>
                  <a:schemeClr val="accent3"/>
                </a:solidFill>
              </a:defRPr>
            </a:lvl1pPr>
          </a:lstStyle>
          <a:p>
            <a:r>
              <a:rPr lang="en-US"/>
              <a:t>Click to edit Master title style</a:t>
            </a:r>
          </a:p>
        </p:txBody>
      </p:sp>
    </p:spTree>
    <p:extLst>
      <p:ext uri="{BB962C8B-B14F-4D97-AF65-F5344CB8AC3E}">
        <p14:creationId xmlns:p14="http://schemas.microsoft.com/office/powerpoint/2010/main" val="1475960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2932236"/>
            <a:ext cx="4243948"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50464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9"/>
            <a:ext cx="11303378" cy="2443746"/>
          </a:xfrm>
          <a:prstGeom prst="rect">
            <a:avLst/>
          </a:prstGeom>
        </p:spPr>
        <p:txBody>
          <a:bodyPr/>
          <a:lstStyle>
            <a:lvl1pPr marL="289675" indent="-289675">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852" indent="-280178">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527" indent="-289675">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468" indent="-227942">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410" indent="-227942">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8"/>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8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4526274"/>
      </p:ext>
    </p:extLst>
  </p:cSld>
  <p:clrMapOvr>
    <a:overrideClrMapping bg1="dk1" tx1="lt1" bg2="dk2" tx2="lt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5"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0907226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9"/>
            <a:ext cx="11303378" cy="2443746"/>
          </a:xfrm>
          <a:prstGeom prst="rect">
            <a:avLst/>
          </a:prstGeom>
        </p:spPr>
        <p:txBody>
          <a:bodyPr/>
          <a:lstStyle>
            <a:lvl1pPr marL="289731" indent="-289731">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961" indent="-280232">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692" indent="-289731">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677" indent="-227985">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663" indent="-227985">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8"/>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43523851"/>
      </p:ext>
    </p:extLst>
  </p:cSld>
  <p:clrMapOvr>
    <a:overrideClrMapping bg1="dk1" tx1="lt1" bg2="dk2"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95916" y="597451"/>
            <a:ext cx="1393641" cy="298433"/>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611462" y="2971426"/>
            <a:ext cx="2844867" cy="1436209"/>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589574" y="0"/>
            <a:ext cx="6846903" cy="6994525"/>
          </a:xfrm>
          <a:prstGeom prst="rect">
            <a:avLst/>
          </a:prstGeom>
        </p:spPr>
      </p:pic>
    </p:spTree>
    <p:extLst>
      <p:ext uri="{BB962C8B-B14F-4D97-AF65-F5344CB8AC3E}">
        <p14:creationId xmlns:p14="http://schemas.microsoft.com/office/powerpoint/2010/main" val="986355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577607" y="601344"/>
            <a:ext cx="3264575" cy="313932"/>
          </a:xfrm>
        </p:spPr>
        <p:txBody>
          <a:bodyPr lIns="0" tIns="0" rIns="0" bIns="0"/>
          <a:lstStyle>
            <a:lvl1pPr marL="0" indent="0" algn="r">
              <a:buNone/>
              <a:defRPr sz="2040">
                <a:latin typeface="+mn-lt"/>
              </a:defRPr>
            </a:lvl1pPr>
            <a:lvl2pPr marL="349656" indent="0">
              <a:buNone/>
              <a:defRPr sz="2040"/>
            </a:lvl2pPr>
            <a:lvl3pPr marL="582761" indent="0">
              <a:buNone/>
              <a:defRPr sz="2040"/>
            </a:lvl3pPr>
            <a:lvl4pPr marL="815865" indent="0">
              <a:buNone/>
              <a:defRPr sz="2040"/>
            </a:lvl4pPr>
            <a:lvl5pPr marL="1048969" indent="0">
              <a:buNone/>
              <a:defRPr sz="2040"/>
            </a:lvl5pPr>
          </a:lstStyle>
          <a:p>
            <a:pPr lvl="0"/>
            <a:r>
              <a:rPr lang="en-US"/>
              <a:t>Session code</a:t>
            </a:r>
          </a:p>
        </p:txBody>
      </p:sp>
    </p:spTree>
    <p:extLst>
      <p:ext uri="{BB962C8B-B14F-4D97-AF65-F5344CB8AC3E}">
        <p14:creationId xmlns:p14="http://schemas.microsoft.com/office/powerpoint/2010/main" val="2749809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69403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93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6" y="1463669"/>
            <a:ext cx="531627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704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mn-lt"/>
                <a:cs typeface="Segoe UI" panose="020B0502040204020203" pitchFamily="34" charset="0"/>
              </a:defRPr>
            </a:lvl1pPr>
            <a:lvl2pPr marL="260624" indent="0">
              <a:buFont typeface="Wingdings" panose="05000000000000000000" pitchFamily="2" charset="2"/>
              <a:buNone/>
              <a:defRPr sz="2040" b="0">
                <a:latin typeface="+mn-lt"/>
              </a:defRPr>
            </a:lvl2pPr>
            <a:lvl3pPr marL="459734" indent="0">
              <a:buFont typeface="Wingdings" panose="05000000000000000000" pitchFamily="2" charset="2"/>
              <a:buNone/>
              <a:tabLst/>
              <a:defRPr sz="1632" b="0">
                <a:latin typeface="+mn-lt"/>
              </a:defRPr>
            </a:lvl3pPr>
            <a:lvl4pPr marL="665319" indent="0">
              <a:buFont typeface="Wingdings" panose="05000000000000000000" pitchFamily="2" charset="2"/>
              <a:buNone/>
              <a:defRPr sz="1428" b="0">
                <a:latin typeface="+mn-lt"/>
              </a:defRPr>
            </a:lvl4pPr>
            <a:lvl5pPr marL="87090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mn-lt"/>
                <a:cs typeface="Segoe UI" panose="020B0502040204020203" pitchFamily="34" charset="0"/>
              </a:defRPr>
            </a:lvl1pPr>
            <a:lvl2pPr marL="260624" indent="0">
              <a:buFont typeface="Wingdings" panose="05000000000000000000" pitchFamily="2" charset="2"/>
              <a:buNone/>
              <a:defRPr sz="2040" b="0">
                <a:latin typeface="+mn-lt"/>
              </a:defRPr>
            </a:lvl2pPr>
            <a:lvl3pPr marL="459734" indent="0">
              <a:buFont typeface="Wingdings" panose="05000000000000000000" pitchFamily="2" charset="2"/>
              <a:buNone/>
              <a:tabLst/>
              <a:defRPr sz="1632" b="0">
                <a:latin typeface="+mn-lt"/>
              </a:defRPr>
            </a:lvl3pPr>
            <a:lvl4pPr marL="665319" indent="0">
              <a:buFont typeface="Wingdings" panose="05000000000000000000" pitchFamily="2" charset="2"/>
              <a:buNone/>
              <a:defRPr sz="1428" b="0">
                <a:latin typeface="+mn-lt"/>
              </a:defRPr>
            </a:lvl4pPr>
            <a:lvl5pPr marL="87090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7084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3963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500057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6019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4"/>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04" indent="0">
              <a:buNone/>
              <a:defRPr/>
            </a:lvl2pPr>
            <a:lvl3pPr marL="466209" indent="0">
              <a:buNone/>
              <a:defRPr/>
            </a:lvl3pPr>
            <a:lvl4pPr marL="675032" indent="0">
              <a:buNone/>
              <a:defRPr/>
            </a:lvl4pPr>
            <a:lvl5pPr marL="87252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1" y="5269662"/>
            <a:ext cx="1429455" cy="1434546"/>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6" y="296240"/>
            <a:ext cx="1434749" cy="1434546"/>
          </a:xfrm>
          <a:prstGeom prst="rect">
            <a:avLst/>
          </a:prstGeom>
        </p:spPr>
      </p:pic>
    </p:spTree>
    <p:extLst>
      <p:ext uri="{BB962C8B-B14F-4D97-AF65-F5344CB8AC3E}">
        <p14:creationId xmlns:p14="http://schemas.microsoft.com/office/powerpoint/2010/main" val="17126910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4"/>
            <a:ext cx="4243366"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1" y="5269662"/>
            <a:ext cx="1429455" cy="1434546"/>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6" y="296240"/>
            <a:ext cx="1434749" cy="1434546"/>
          </a:xfrm>
          <a:prstGeom prst="rect">
            <a:avLst/>
          </a:prstGeom>
        </p:spPr>
      </p:pic>
    </p:spTree>
    <p:extLst>
      <p:ext uri="{BB962C8B-B14F-4D97-AF65-F5344CB8AC3E}">
        <p14:creationId xmlns:p14="http://schemas.microsoft.com/office/powerpoint/2010/main" val="28353694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1" y="3056180"/>
            <a:ext cx="4246604"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1" y="5269662"/>
            <a:ext cx="1429455" cy="1434546"/>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6" y="296240"/>
            <a:ext cx="1434749" cy="1434546"/>
          </a:xfrm>
          <a:prstGeom prst="rect">
            <a:avLst/>
          </a:prstGeom>
        </p:spPr>
      </p:pic>
    </p:spTree>
    <p:extLst>
      <p:ext uri="{BB962C8B-B14F-4D97-AF65-F5344CB8AC3E}">
        <p14:creationId xmlns:p14="http://schemas.microsoft.com/office/powerpoint/2010/main" val="18636504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4"/>
            <a:ext cx="4243366"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08227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64206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2372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3339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568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7307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129849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165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81"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26"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14"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706"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37428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660"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11326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891192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23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9474421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71347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976521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2595182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23060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840899"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440958" y="0"/>
            <a:ext cx="6995517" cy="6994525"/>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14159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73176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3101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14867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02489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411224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7572575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94258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9393570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0127646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6886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065747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44942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77992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7381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3102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48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2064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30120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95403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122268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20/05/2021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705885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840900" cy="113018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440958" y="0"/>
            <a:ext cx="6995517" cy="6994525"/>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69516657"/>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8097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29536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45129" y="6559031"/>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34975" y="1000126"/>
            <a:ext cx="11563350" cy="307777"/>
          </a:xfrm>
        </p:spPr>
        <p:txBody>
          <a:bodyPr/>
          <a:lstStyle>
            <a:lvl1pPr>
              <a:defRPr sz="2000">
                <a:latin typeface="+mj-lt"/>
              </a:defRPr>
            </a:lvl1pPr>
          </a:lstStyle>
          <a:p>
            <a:pPr lvl="0"/>
            <a:r>
              <a:rPr lang="en-US"/>
              <a:t>Subtitle</a:t>
            </a:r>
          </a:p>
        </p:txBody>
      </p:sp>
    </p:spTree>
    <p:extLst>
      <p:ext uri="{BB962C8B-B14F-4D97-AF65-F5344CB8AC3E}">
        <p14:creationId xmlns:p14="http://schemas.microsoft.com/office/powerpoint/2010/main" val="340308372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393668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36956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89515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74846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7839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5522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36441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596339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755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20307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767618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5634226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Tree>
    <p:extLst>
      <p:ext uri="{BB962C8B-B14F-4D97-AF65-F5344CB8AC3E}">
        <p14:creationId xmlns:p14="http://schemas.microsoft.com/office/powerpoint/2010/main" val="21449920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1839257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0469663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9058205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Tree>
    <p:extLst>
      <p:ext uri="{BB962C8B-B14F-4D97-AF65-F5344CB8AC3E}">
        <p14:creationId xmlns:p14="http://schemas.microsoft.com/office/powerpoint/2010/main" val="33399929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Tree>
    <p:extLst>
      <p:ext uri="{BB962C8B-B14F-4D97-AF65-F5344CB8AC3E}">
        <p14:creationId xmlns:p14="http://schemas.microsoft.com/office/powerpoint/2010/main" val="1679656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1513621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Tree>
    <p:extLst>
      <p:ext uri="{BB962C8B-B14F-4D97-AF65-F5344CB8AC3E}">
        <p14:creationId xmlns:p14="http://schemas.microsoft.com/office/powerpoint/2010/main" val="112425739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extLst>
                <a:ext uri="{28A0092B-C50C-407E-A947-70E740481C1C}">
                  <a14:useLocalDpi xmlns:a14="http://schemas.microsoft.com/office/drawing/2010/main" val="0"/>
                </a:ext>
              </a:extLst>
            </a:blip>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16243785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668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506132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3909062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Tree>
    <p:extLst>
      <p:ext uri="{BB962C8B-B14F-4D97-AF65-F5344CB8AC3E}">
        <p14:creationId xmlns:p14="http://schemas.microsoft.com/office/powerpoint/2010/main" val="18319168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30770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0254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1575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0925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529162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1313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8040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4152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3627842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425941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C1FBFCA-89EE-4840-9D4F-8BC2A4720D01}"/>
              </a:ext>
            </a:extLst>
          </p:cNvPr>
          <p:cNvSpPr>
            <a:spLocks noGrp="1"/>
          </p:cNvSpPr>
          <p:nvPr>
            <p:ph type="sldNum" sz="quarter" idx="12"/>
          </p:nvPr>
        </p:nvSpPr>
        <p:spPr>
          <a:xfrm>
            <a:off x="11925635" y="6694668"/>
            <a:ext cx="430521" cy="249342"/>
          </a:xfrm>
        </p:spPr>
        <p:txBody>
          <a:bodyPr/>
          <a:lstStyle>
            <a:lvl1pPr algn="ctr">
              <a:defRPr sz="918">
                <a:solidFill>
                  <a:schemeClr val="tx1">
                    <a:lumMod val="65000"/>
                    <a:lumOff val="35000"/>
                  </a:schemeClr>
                </a:solidFill>
                <a:latin typeface="Segoe UI" panose="020B0502040204020203" pitchFamily="34" charset="0"/>
                <a:cs typeface="Segoe UI" panose="020B0502040204020203" pitchFamily="34" charset="0"/>
              </a:defRPr>
            </a:lvl1pPr>
          </a:lstStyle>
          <a:p>
            <a:fld id="{69EB2B9C-AA77-46CD-ABC5-0F5A5581FDE5}" type="slidenum">
              <a:rPr lang="en-US" smtClean="0"/>
              <a:pPr/>
              <a:t>‹#›</a:t>
            </a:fld>
            <a:endParaRPr lang="en-US"/>
          </a:p>
        </p:txBody>
      </p:sp>
      <p:sp>
        <p:nvSpPr>
          <p:cNvPr id="2" name="Rectangle 1">
            <a:extLst>
              <a:ext uri="{FF2B5EF4-FFF2-40B4-BE49-F238E27FC236}">
                <a16:creationId xmlns:a16="http://schemas.microsoft.com/office/drawing/2014/main" id="{57D81039-3E8E-48A0-934D-4AA5B1F7B996}"/>
              </a:ext>
            </a:extLst>
          </p:cNvPr>
          <p:cNvSpPr/>
          <p:nvPr userDrawn="1"/>
        </p:nvSpPr>
        <p:spPr>
          <a:xfrm>
            <a:off x="0" y="0"/>
            <a:ext cx="12436475" cy="94673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559562" rtlCol="0" anchor="ctr"/>
          <a:lstStyle/>
          <a:p>
            <a:endParaRPr lang="he-IL" sz="2856">
              <a:solidFill>
                <a:schemeClr val="bg1"/>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658BE6BA-9C99-4649-81CC-324684E36FA5}"/>
              </a:ext>
            </a:extLst>
          </p:cNvPr>
          <p:cNvSpPr/>
          <p:nvPr userDrawn="1"/>
        </p:nvSpPr>
        <p:spPr>
          <a:xfrm>
            <a:off x="10073545" y="-10363"/>
            <a:ext cx="2362930" cy="957096"/>
          </a:xfrm>
          <a:custGeom>
            <a:avLst/>
            <a:gdLst>
              <a:gd name="connsiteX0" fmla="*/ 0 w 1778000"/>
              <a:gd name="connsiteY0" fmla="*/ 0 h 928255"/>
              <a:gd name="connsiteX1" fmla="*/ 1778000 w 1778000"/>
              <a:gd name="connsiteY1" fmla="*/ 0 h 928255"/>
              <a:gd name="connsiteX2" fmla="*/ 1778000 w 1778000"/>
              <a:gd name="connsiteY2" fmla="*/ 928255 h 928255"/>
              <a:gd name="connsiteX3" fmla="*/ 0 w 1778000"/>
              <a:gd name="connsiteY3" fmla="*/ 928255 h 928255"/>
              <a:gd name="connsiteX4" fmla="*/ 0 w 1778000"/>
              <a:gd name="connsiteY4" fmla="*/ 0 h 928255"/>
              <a:gd name="connsiteX0" fmla="*/ 538480 w 2316480"/>
              <a:gd name="connsiteY0" fmla="*/ 0 h 938415"/>
              <a:gd name="connsiteX1" fmla="*/ 2316480 w 2316480"/>
              <a:gd name="connsiteY1" fmla="*/ 0 h 938415"/>
              <a:gd name="connsiteX2" fmla="*/ 2316480 w 2316480"/>
              <a:gd name="connsiteY2" fmla="*/ 928255 h 938415"/>
              <a:gd name="connsiteX3" fmla="*/ 0 w 2316480"/>
              <a:gd name="connsiteY3" fmla="*/ 938415 h 938415"/>
              <a:gd name="connsiteX4" fmla="*/ 538480 w 2316480"/>
              <a:gd name="connsiteY4" fmla="*/ 0 h 93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480" h="938415">
                <a:moveTo>
                  <a:pt x="538480" y="0"/>
                </a:moveTo>
                <a:lnTo>
                  <a:pt x="2316480" y="0"/>
                </a:lnTo>
                <a:lnTo>
                  <a:pt x="2316480" y="928255"/>
                </a:lnTo>
                <a:lnTo>
                  <a:pt x="0" y="938415"/>
                </a:lnTo>
                <a:lnTo>
                  <a:pt x="53848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559562" rtlCol="0" anchor="ctr"/>
          <a:lstStyle/>
          <a:p>
            <a:endParaRPr lang="he-IL" sz="2856">
              <a:solidFill>
                <a:schemeClr val="bg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B73C22D3-6FFC-457C-9FEA-630BCEE09B9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964826" y="337717"/>
            <a:ext cx="1103524" cy="236357"/>
          </a:xfrm>
          <a:prstGeom prst="rect">
            <a:avLst/>
          </a:prstGeom>
        </p:spPr>
      </p:pic>
      <p:sp>
        <p:nvSpPr>
          <p:cNvPr id="4" name="Isosceles Triangle 3">
            <a:extLst>
              <a:ext uri="{FF2B5EF4-FFF2-40B4-BE49-F238E27FC236}">
                <a16:creationId xmlns:a16="http://schemas.microsoft.com/office/drawing/2014/main" id="{04C34326-F20B-4E7A-9A55-A6DA51BD017E}"/>
              </a:ext>
            </a:extLst>
          </p:cNvPr>
          <p:cNvSpPr/>
          <p:nvPr userDrawn="1"/>
        </p:nvSpPr>
        <p:spPr>
          <a:xfrm rot="16200000">
            <a:off x="11907183" y="6799257"/>
            <a:ext cx="106861" cy="6995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7" name="Isosceles Triangle 6">
            <a:extLst>
              <a:ext uri="{FF2B5EF4-FFF2-40B4-BE49-F238E27FC236}">
                <a16:creationId xmlns:a16="http://schemas.microsoft.com/office/drawing/2014/main" id="{39D95C48-FF32-4BB2-BD68-CDFBB6534505}"/>
              </a:ext>
            </a:extLst>
          </p:cNvPr>
          <p:cNvSpPr/>
          <p:nvPr userDrawn="1"/>
        </p:nvSpPr>
        <p:spPr>
          <a:xfrm rot="5400000">
            <a:off x="12267748" y="6799258"/>
            <a:ext cx="106861" cy="6995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Tree>
    <p:extLst>
      <p:ext uri="{BB962C8B-B14F-4D97-AF65-F5344CB8AC3E}">
        <p14:creationId xmlns:p14="http://schemas.microsoft.com/office/powerpoint/2010/main" val="1018020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apositive de section">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59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2246998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7"/>
            <a:ext cx="11887200" cy="1015663"/>
          </a:xfrm>
          <a:noFill/>
        </p:spPr>
        <p:txBody>
          <a:bodyPr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5266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iapositive Titre et contenu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860424"/>
          </a:xfrm>
        </p:spPr>
        <p:txBody>
          <a:bodyPr/>
          <a:lstStyle>
            <a:lvl1pPr>
              <a:defRPr sz="3199">
                <a:solidFill>
                  <a:schemeClr val="tx1"/>
                </a:solidFill>
              </a:defRPr>
            </a:lvl1pPr>
          </a:lstStyle>
          <a:p>
            <a:r>
              <a:rPr lang="fr-FR" dirty="0"/>
              <a:t>Modifiez le style du titre</a:t>
            </a:r>
            <a:endParaRPr lang="en-US" dirty="0"/>
          </a:p>
        </p:txBody>
      </p:sp>
      <p:sp>
        <p:nvSpPr>
          <p:cNvPr id="6" name="Text Placeholder 5"/>
          <p:cNvSpPr>
            <a:spLocks noGrp="1"/>
          </p:cNvSpPr>
          <p:nvPr>
            <p:ph type="body" sz="quarter" idx="10"/>
          </p:nvPr>
        </p:nvSpPr>
        <p:spPr>
          <a:xfrm>
            <a:off x="274639" y="1212850"/>
            <a:ext cx="11887200" cy="1757404"/>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2000"/>
            </a:lvl2pPr>
            <a:lvl3pPr marL="228557" indent="0">
              <a:buNone/>
              <a:defRPr sz="1800"/>
            </a:lvl3pPr>
            <a:lvl4pPr marL="457112" indent="0">
              <a:buNone/>
              <a:defRPr sz="1599"/>
            </a:lvl4pPr>
            <a:lvl5pPr marL="685669" indent="0">
              <a:buNone/>
              <a:defRPr sz="1599"/>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98336515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iapositive Titre et contenu avec liste à puc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1147"/>
            <a:ext cx="11887200" cy="1729704"/>
          </a:xfrm>
        </p:spPr>
        <p:txBody>
          <a:bodyPr>
            <a:spAutoFit/>
          </a:bodyPr>
          <a:lstStyle>
            <a:lvl1pPr>
              <a:defRPr sz="2400">
                <a:gradFill>
                  <a:gsLst>
                    <a:gs pos="1250">
                      <a:schemeClr val="tx2"/>
                    </a:gs>
                    <a:gs pos="99000">
                      <a:schemeClr val="tx2"/>
                    </a:gs>
                  </a:gsLst>
                  <a:lin ang="5400000" scaled="0"/>
                </a:gradFill>
              </a:defRPr>
            </a:lvl1pPr>
            <a:lvl2pPr>
              <a:defRPr sz="2000"/>
            </a:lvl2pPr>
            <a:lvl3pPr>
              <a:defRPr sz="1800"/>
            </a:lvl3pPr>
            <a:lvl4pPr>
              <a:defRPr sz="1599"/>
            </a:lvl4pPr>
            <a:lvl5pPr>
              <a:defRPr sz="1599"/>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6" name="Title 5"/>
          <p:cNvSpPr>
            <a:spLocks noGrp="1"/>
          </p:cNvSpPr>
          <p:nvPr>
            <p:ph type="title"/>
          </p:nvPr>
        </p:nvSpPr>
        <p:spPr>
          <a:xfrm>
            <a:off x="272274" y="362887"/>
            <a:ext cx="11889564" cy="917575"/>
          </a:xfrm>
        </p:spPr>
        <p:txBody>
          <a:bodyPr/>
          <a:lstStyle/>
          <a:p>
            <a:r>
              <a:rPr lang="fr-FR" dirty="0"/>
              <a:t>Modifiez le style du titre</a:t>
            </a:r>
            <a:endParaRPr lang="en-US" dirty="0"/>
          </a:p>
        </p:txBody>
      </p:sp>
    </p:spTree>
    <p:extLst>
      <p:ext uri="{BB962C8B-B14F-4D97-AF65-F5344CB8AC3E}">
        <p14:creationId xmlns:p14="http://schemas.microsoft.com/office/powerpoint/2010/main" val="5799687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621299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7769304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ux colonnes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85885"/>
            <a:ext cx="11889564" cy="917575"/>
          </a:xfrm>
        </p:spPr>
        <p:txBody>
          <a:bodyPr/>
          <a:lstStyle/>
          <a:p>
            <a:r>
              <a:rPr lang="fr-FR" dirty="0"/>
              <a:t>Modifiez le style du titre</a:t>
            </a:r>
            <a:endParaRPr lang="en-US" dirty="0"/>
          </a:p>
        </p:txBody>
      </p:sp>
      <p:sp>
        <p:nvSpPr>
          <p:cNvPr id="4" name="Text Placeholder 3"/>
          <p:cNvSpPr>
            <a:spLocks noGrp="1"/>
          </p:cNvSpPr>
          <p:nvPr>
            <p:ph type="body" sz="quarter" idx="10"/>
          </p:nvPr>
        </p:nvSpPr>
        <p:spPr>
          <a:xfrm>
            <a:off x="274640" y="1303459"/>
            <a:ext cx="5486399" cy="208980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2000"/>
            </a:lvl2pPr>
            <a:lvl3pPr marL="231730" indent="0">
              <a:buNone/>
              <a:tabLst/>
              <a:defRPr sz="1800"/>
            </a:lvl3pPr>
            <a:lvl4pPr marL="460287" indent="0">
              <a:buNone/>
              <a:defRPr sz="1599"/>
            </a:lvl4pPr>
            <a:lvl5pPr marL="685669" indent="0">
              <a:buNone/>
              <a:tabLst/>
              <a:defRPr sz="1599"/>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Text Placeholder 3"/>
          <p:cNvSpPr>
            <a:spLocks noGrp="1"/>
          </p:cNvSpPr>
          <p:nvPr>
            <p:ph type="body" sz="quarter" idx="11"/>
          </p:nvPr>
        </p:nvSpPr>
        <p:spPr>
          <a:xfrm>
            <a:off x="6675439" y="1303459"/>
            <a:ext cx="5486399" cy="208980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2000"/>
            </a:lvl2pPr>
            <a:lvl3pPr marL="231730" indent="0">
              <a:buNone/>
              <a:tabLst/>
              <a:defRPr sz="1800"/>
            </a:lvl3pPr>
            <a:lvl4pPr marL="460287" indent="0">
              <a:buNone/>
              <a:defRPr sz="1599"/>
            </a:lvl4pPr>
            <a:lvl5pPr marL="685669" indent="0">
              <a:buNone/>
              <a:tabLst/>
              <a:defRPr sz="1599"/>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370495403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iapositive Titre seul">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6"/>
            <a:ext cx="11889564" cy="935037"/>
          </a:xfrm>
        </p:spPr>
        <p:txBody>
          <a:bodyPr/>
          <a:lstStyle/>
          <a:p>
            <a:r>
              <a:rPr lang="fr-FR" dirty="0"/>
              <a:t>Modifiez le style du titre</a:t>
            </a:r>
            <a:endParaRPr lang="en-US" dirty="0"/>
          </a:p>
        </p:txBody>
      </p:sp>
    </p:spTree>
    <p:extLst>
      <p:ext uri="{BB962C8B-B14F-4D97-AF65-F5344CB8AC3E}">
        <p14:creationId xmlns:p14="http://schemas.microsoft.com/office/powerpoint/2010/main" val="36035355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iapositive code développe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79412"/>
            <a:ext cx="11889564" cy="917575"/>
          </a:xfrm>
        </p:spPr>
        <p:txBody>
          <a:bodyPr/>
          <a:lstStyle>
            <a:lvl1pPr>
              <a:defRPr sz="3199" baseline="0"/>
            </a:lvl1pPr>
          </a:lstStyle>
          <a:p>
            <a:r>
              <a:rPr lang="en-US" dirty="0"/>
              <a:t>Slide for Developer Code</a:t>
            </a:r>
          </a:p>
        </p:txBody>
      </p:sp>
      <p:sp>
        <p:nvSpPr>
          <p:cNvPr id="3" name="Rectangle 2"/>
          <p:cNvSpPr/>
          <p:nvPr userDrawn="1"/>
        </p:nvSpPr>
        <p:spPr bwMode="hidden">
          <a:xfrm>
            <a:off x="1" y="1296986"/>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87462"/>
            <a:ext cx="11887199" cy="1729704"/>
          </a:xfrm>
        </p:spPr>
        <p:txBody>
          <a:bodyPr/>
          <a:lstStyle>
            <a:lvl1pPr marL="0" indent="0">
              <a:buNone/>
              <a:defRPr sz="2600">
                <a:solidFill>
                  <a:schemeClr val="tx1"/>
                </a:solidFill>
                <a:latin typeface="Segoe UI Semibold" panose="020B0702040204020203" pitchFamily="34" charset="0"/>
                <a:cs typeface="Segoe UI Semibold" panose="020B0702040204020203" pitchFamily="34" charset="0"/>
              </a:defRPr>
            </a:lvl1pPr>
            <a:lvl2pPr marL="346487" indent="0">
              <a:buNone/>
              <a:defRPr sz="2000">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sz="1800">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sz="1599">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sz="1599">
                <a:gradFill>
                  <a:gsLst>
                    <a:gs pos="1250">
                      <a:srgbClr val="000000"/>
                    </a:gs>
                    <a:gs pos="100000">
                      <a:srgbClr val="000000"/>
                    </a:gs>
                  </a:gsLst>
                  <a:lin ang="5400000" scaled="0"/>
                </a:gradFill>
                <a:latin typeface="Segoe UI" pitchFamily="34" charset="0"/>
                <a:cs typeface="Segoe UI" pitchFamily="34" charset="0"/>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296050565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V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983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0C0"/>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117F375-D42E-44C6-8F82-01B216C19842}"/>
              </a:ext>
            </a:extLst>
          </p:cNvPr>
          <p:cNvSpPr txBox="1">
            <a:spLocks noChangeArrowheads="1"/>
          </p:cNvSpPr>
          <p:nvPr userDrawn="1"/>
        </p:nvSpPr>
        <p:spPr bwMode="blackWhite">
          <a:xfrm>
            <a:off x="273053" y="6233566"/>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2019 Copyright Microsoft France. </a:t>
            </a:r>
            <a:r>
              <a:rPr kumimoji="0" lang="fr-FR" sz="700" b="0" i="0" u="none" strike="noStrike" kern="1200" cap="none" spc="0" normalizeH="0" baseline="0" noProof="0" dirty="0">
                <a:ln>
                  <a:noFill/>
                </a:ln>
                <a:solidFill>
                  <a:srgbClr val="FFFFFF"/>
                </a:solidFill>
                <a:effectLst/>
                <a:uLnTx/>
                <a:uFillTx/>
                <a:latin typeface="Segoe UI"/>
                <a:ea typeface="+mn-ea"/>
                <a:cs typeface="Segoe UI" pitchFamily="34" charset="0"/>
              </a:rPr>
              <a:t>All </a:t>
            </a:r>
            <a:r>
              <a:rPr kumimoji="0" lang="fr-FR" sz="700" b="0" i="0" u="none" strike="noStrike" kern="1200" cap="none" spc="0" normalizeH="0" baseline="0" noProof="0" dirty="0" err="1">
                <a:ln>
                  <a:noFill/>
                </a:ln>
                <a:solidFill>
                  <a:srgbClr val="FFFFFF"/>
                </a:solidFill>
                <a:effectLst/>
                <a:uLnTx/>
                <a:uFillTx/>
                <a:latin typeface="Segoe UI"/>
                <a:ea typeface="+mn-ea"/>
                <a:cs typeface="Segoe UI" pitchFamily="34" charset="0"/>
              </a:rPr>
              <a:t>rights</a:t>
            </a:r>
            <a:r>
              <a:rPr kumimoji="0" lang="fr-FR" sz="700" b="0" i="0" u="none" strike="noStrike" kern="1200" cap="none" spc="0" normalizeH="0" baseline="0" noProof="0" dirty="0">
                <a:ln>
                  <a:noFill/>
                </a:ln>
                <a:solidFill>
                  <a:srgbClr val="FFFFFF"/>
                </a:solidFill>
                <a:effectLst/>
                <a:uLnTx/>
                <a:uFillTx/>
                <a:latin typeface="Segoe UI"/>
                <a:ea typeface="+mn-ea"/>
                <a:cs typeface="Segoe UI" pitchFamily="34" charset="0"/>
              </a:rPr>
              <a:t> </a:t>
            </a:r>
            <a:r>
              <a:rPr kumimoji="0" lang="en-US" sz="700" b="0" i="0" u="none" strike="noStrike" kern="1200" cap="none" spc="0" normalizeH="0" baseline="0" dirty="0" err="1">
                <a:ln>
                  <a:noFill/>
                </a:ln>
                <a:solidFill>
                  <a:srgbClr val="FFFFFF"/>
                </a:solidFill>
                <a:effectLst/>
                <a:uLnTx/>
                <a:uFillTx/>
                <a:latin typeface="Segoe UI"/>
                <a:ea typeface="+mn-ea"/>
                <a:cs typeface="Segoe UI" pitchFamily="34" charset="0"/>
              </a:rPr>
              <a:t>resevred</a:t>
            </a:r>
            <a:r>
              <a:rPr kumimoji="0" lang="fr-FR" sz="700" b="0" i="0" u="none" strike="noStrike" kern="1200" cap="none" spc="0" normalizeH="0" baseline="0" noProof="0" dirty="0">
                <a:ln>
                  <a:noFill/>
                </a:ln>
                <a:solidFill>
                  <a:srgbClr val="FFFFFF"/>
                </a:solidFill>
                <a:effectLst/>
                <a:uLnTx/>
                <a:uFillTx/>
                <a:latin typeface="Segoe UI"/>
                <a:ea typeface="+mn-ea"/>
                <a:cs typeface="Segoe UI" pitchFamily="34" charset="0"/>
              </a:rPr>
              <a:t>. </a:t>
            </a:r>
          </a:p>
        </p:txBody>
      </p:sp>
      <p:grpSp>
        <p:nvGrpSpPr>
          <p:cNvPr id="6" name="Group 5">
            <a:extLst>
              <a:ext uri="{FF2B5EF4-FFF2-40B4-BE49-F238E27FC236}">
                <a16:creationId xmlns:a16="http://schemas.microsoft.com/office/drawing/2014/main" id="{6F074177-4114-4E9B-89A9-4E05871B9B52}"/>
              </a:ext>
            </a:extLst>
          </p:cNvPr>
          <p:cNvGrpSpPr>
            <a:grpSpLocks noChangeAspect="1"/>
          </p:cNvGrpSpPr>
          <p:nvPr userDrawn="1"/>
        </p:nvGrpSpPr>
        <p:grpSpPr bwMode="black">
          <a:xfrm>
            <a:off x="466723" y="492382"/>
            <a:ext cx="1448129" cy="310896"/>
            <a:chOff x="457200" y="1643393"/>
            <a:chExt cx="4492753" cy="964540"/>
          </a:xfrm>
        </p:grpSpPr>
        <p:pic>
          <p:nvPicPr>
            <p:cNvPr id="7" name="Picture 6">
              <a:extLst>
                <a:ext uri="{FF2B5EF4-FFF2-40B4-BE49-F238E27FC236}">
                  <a16:creationId xmlns:a16="http://schemas.microsoft.com/office/drawing/2014/main" id="{5F0E1581-193B-440C-97C4-888626F276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a:extLst>
                <a:ext uri="{FF2B5EF4-FFF2-40B4-BE49-F238E27FC236}">
                  <a16:creationId xmlns:a16="http://schemas.microsoft.com/office/drawing/2014/main" id="{F0400721-3F1F-4D39-9E5D-FC2862BF0A1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90970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5/20/2021</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88115540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81134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3440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C2894E-3294-EC4B-BD00-302BE859F0F1}"/>
              </a:ext>
            </a:extLst>
          </p:cNvPr>
          <p:cNvPicPr>
            <a:picLocks noChangeAspect="1"/>
          </p:cNvPicPr>
          <p:nvPr userDrawn="1"/>
        </p:nvPicPr>
        <p:blipFill>
          <a:blip r:embed="rId2"/>
          <a:stretch>
            <a:fillRect/>
          </a:stretch>
        </p:blipFill>
        <p:spPr>
          <a:xfrm>
            <a:off x="2517" y="0"/>
            <a:ext cx="12431441" cy="6994525"/>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
        <p:nvSpPr>
          <p:cNvPr id="8" name="Title 1">
            <a:extLst>
              <a:ext uri="{FF2B5EF4-FFF2-40B4-BE49-F238E27FC236}">
                <a16:creationId xmlns:a16="http://schemas.microsoft.com/office/drawing/2014/main" id="{BF2C69B2-8FC8-8D40-8EA3-A9B4C8C6E8B8}"/>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latin typeface="+mj-lt"/>
                <a:cs typeface="Segoe UI Semibold" panose="020B0502040204020203" pitchFamily="34" charset="0"/>
              </a:defRPr>
            </a:lvl1pPr>
          </a:lstStyle>
          <a:p>
            <a:r>
              <a:rPr lang="en-US"/>
              <a:t>Event name or presentation title, 42pt</a:t>
            </a:r>
          </a:p>
        </p:txBody>
      </p:sp>
      <p:sp>
        <p:nvSpPr>
          <p:cNvPr id="9" name="Subtitle 2">
            <a:extLst>
              <a:ext uri="{FF2B5EF4-FFF2-40B4-BE49-F238E27FC236}">
                <a16:creationId xmlns:a16="http://schemas.microsoft.com/office/drawing/2014/main" id="{1DBA099B-8E64-4144-A363-FD872DC47FD0}"/>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1"/>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FD385E7-9428-1A44-97CA-90BB589B4E57}"/>
              </a:ext>
            </a:extLst>
          </p:cNvPr>
          <p:cNvSpPr>
            <a:spLocks noGrp="1"/>
          </p:cNvSpPr>
          <p:nvPr>
            <p:ph type="pic" sz="quarter" idx="11" hasCustomPrompt="1"/>
          </p:nvPr>
        </p:nvSpPr>
        <p:spPr bwMode="ltGray">
          <a:xfrm>
            <a:off x="7067266" y="0"/>
            <a:ext cx="5369209" cy="6994525"/>
          </a:xfrm>
          <a:blipFill>
            <a:blip r:embed="rId4"/>
            <a:stretch>
              <a:fillRect l="-15145" r="-15145"/>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0300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840">
          <p15:clr>
            <a:srgbClr val="5ACBF0"/>
          </p15:clr>
        </p15:guide>
        <p15:guide id="5" orient="horz" pos="2160">
          <p15:clr>
            <a:srgbClr val="FBAE40"/>
          </p15:clr>
        </p15:guide>
        <p15:guide id="6" orient="horz" pos="2229">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2">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D9A56-4832-544E-8DD5-6D535DA993C0}"/>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8" name="Title 1">
            <a:extLst>
              <a:ext uri="{FF2B5EF4-FFF2-40B4-BE49-F238E27FC236}">
                <a16:creationId xmlns:a16="http://schemas.microsoft.com/office/drawing/2014/main" id="{BF2C69B2-8FC8-8D40-8EA3-A9B4C8C6E8B8}"/>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solidFill>
                  <a:schemeClr val="bg2"/>
                </a:solidFill>
                <a:latin typeface="+mj-lt"/>
                <a:cs typeface="Segoe UI Semibold" panose="020B0502040204020203" pitchFamily="34" charset="0"/>
              </a:defRPr>
            </a:lvl1pPr>
          </a:lstStyle>
          <a:p>
            <a:r>
              <a:rPr lang="en-US"/>
              <a:t>Event name or presentation title, 42pt</a:t>
            </a:r>
          </a:p>
        </p:txBody>
      </p:sp>
      <p:sp>
        <p:nvSpPr>
          <p:cNvPr id="9" name="Subtitle 2">
            <a:extLst>
              <a:ext uri="{FF2B5EF4-FFF2-40B4-BE49-F238E27FC236}">
                <a16:creationId xmlns:a16="http://schemas.microsoft.com/office/drawing/2014/main" id="{1DBA099B-8E64-4144-A363-FD872DC47FD0}"/>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2"/>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pic>
        <p:nvPicPr>
          <p:cNvPr id="5" name="MS logo gray - EMF" descr="Microsoft logo, gray text version">
            <a:extLst>
              <a:ext uri="{FF2B5EF4-FFF2-40B4-BE49-F238E27FC236}">
                <a16:creationId xmlns:a16="http://schemas.microsoft.com/office/drawing/2014/main" id="{B18025C8-AC24-ED4B-A91F-233C4A0F525B}"/>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13E41D8E-D81A-C54B-A26C-B8B48B94F8F6}"/>
              </a:ext>
            </a:extLst>
          </p:cNvPr>
          <p:cNvSpPr>
            <a:spLocks noGrp="1"/>
          </p:cNvSpPr>
          <p:nvPr>
            <p:ph type="pic" sz="quarter" idx="11" hasCustomPrompt="1"/>
          </p:nvPr>
        </p:nvSpPr>
        <p:spPr bwMode="ltGray">
          <a:xfrm>
            <a:off x="7067266" y="0"/>
            <a:ext cx="5369209" cy="6994525"/>
          </a:xfrm>
          <a:blipFill>
            <a:blip r:embed="rId4"/>
            <a:stretch>
              <a:fillRect l="-15145" r="-15145"/>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5087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840">
          <p15:clr>
            <a:srgbClr val="5ACBF0"/>
          </p15:clr>
        </p15:guide>
        <p15:guide id="5" orient="horz" pos="2160">
          <p15:clr>
            <a:srgbClr val="FBAE40"/>
          </p15:clr>
        </p15:guide>
        <p15:guide id="6" orient="horz" pos="2229">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336456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91881-1461-7840-A665-80AF48428ECB}"/>
              </a:ext>
            </a:extLst>
          </p:cNvPr>
          <p:cNvPicPr>
            <a:picLocks noChangeAspect="1"/>
          </p:cNvPicPr>
          <p:nvPr userDrawn="1"/>
        </p:nvPicPr>
        <p:blipFill>
          <a:blip r:embed="rId2"/>
          <a:stretch>
            <a:fillRect/>
          </a:stretch>
        </p:blipFill>
        <p:spPr>
          <a:xfrm>
            <a:off x="2517" y="0"/>
            <a:ext cx="12431442" cy="6994525"/>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
        <p:nvSpPr>
          <p:cNvPr id="8" name="Title 1">
            <a:extLst>
              <a:ext uri="{FF2B5EF4-FFF2-40B4-BE49-F238E27FC236}">
                <a16:creationId xmlns:a16="http://schemas.microsoft.com/office/drawing/2014/main" id="{1981F2D1-439B-FA42-A122-1E6C7005615F}"/>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latin typeface="+mj-lt"/>
                <a:cs typeface="Segoe UI Semibold" panose="020B0502040204020203" pitchFamily="34" charset="0"/>
              </a:defRPr>
            </a:lvl1pPr>
          </a:lstStyle>
          <a:p>
            <a:r>
              <a:rPr lang="en-US"/>
              <a:t>Event name or presentation title, 42pt</a:t>
            </a:r>
          </a:p>
        </p:txBody>
      </p:sp>
      <p:sp>
        <p:nvSpPr>
          <p:cNvPr id="10" name="Subtitle 2">
            <a:extLst>
              <a:ext uri="{FF2B5EF4-FFF2-40B4-BE49-F238E27FC236}">
                <a16:creationId xmlns:a16="http://schemas.microsoft.com/office/drawing/2014/main" id="{2DAF2A29-320D-894D-B2C1-12A55F965234}"/>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1"/>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Tree>
    <p:extLst>
      <p:ext uri="{BB962C8B-B14F-4D97-AF65-F5344CB8AC3E}">
        <p14:creationId xmlns:p14="http://schemas.microsoft.com/office/powerpoint/2010/main" val="493426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BAA68E7-C193-F640-BEE0-8EE91B572A7A}"/>
              </a:ext>
            </a:extLst>
          </p:cNvPr>
          <p:cNvPicPr>
            <a:picLocks noChangeAspect="1"/>
          </p:cNvPicPr>
          <p:nvPr userDrawn="1"/>
        </p:nvPicPr>
        <p:blipFill>
          <a:blip r:embed="rId2"/>
          <a:stretch>
            <a:fillRect/>
          </a:stretch>
        </p:blipFill>
        <p:spPr>
          <a:xfrm>
            <a:off x="2517" y="0"/>
            <a:ext cx="12431442" cy="6994525"/>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
        <p:nvSpPr>
          <p:cNvPr id="8" name="Title 1">
            <a:extLst>
              <a:ext uri="{FF2B5EF4-FFF2-40B4-BE49-F238E27FC236}">
                <a16:creationId xmlns:a16="http://schemas.microsoft.com/office/drawing/2014/main" id="{1981F2D1-439B-FA42-A122-1E6C7005615F}"/>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latin typeface="+mj-lt"/>
                <a:cs typeface="Segoe UI Semibold" panose="020B0502040204020203" pitchFamily="34" charset="0"/>
              </a:defRPr>
            </a:lvl1pPr>
          </a:lstStyle>
          <a:p>
            <a:r>
              <a:rPr lang="en-US"/>
              <a:t>Event name or presentation title, 42pt</a:t>
            </a:r>
          </a:p>
        </p:txBody>
      </p:sp>
      <p:sp>
        <p:nvSpPr>
          <p:cNvPr id="10" name="Subtitle 2">
            <a:extLst>
              <a:ext uri="{FF2B5EF4-FFF2-40B4-BE49-F238E27FC236}">
                <a16:creationId xmlns:a16="http://schemas.microsoft.com/office/drawing/2014/main" id="{2DAF2A29-320D-894D-B2C1-12A55F965234}"/>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1"/>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Tree>
    <p:extLst>
      <p:ext uri="{BB962C8B-B14F-4D97-AF65-F5344CB8AC3E}">
        <p14:creationId xmlns:p14="http://schemas.microsoft.com/office/powerpoint/2010/main" val="3727554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B86F75-A101-604D-90C0-9874AB4EF467}"/>
              </a:ext>
            </a:extLst>
          </p:cNvPr>
          <p:cNvPicPr>
            <a:picLocks noChangeAspect="1"/>
          </p:cNvPicPr>
          <p:nvPr userDrawn="1"/>
        </p:nvPicPr>
        <p:blipFill>
          <a:blip r:embed="rId2"/>
          <a:stretch>
            <a:fillRect/>
          </a:stretch>
        </p:blipFill>
        <p:spPr>
          <a:xfrm>
            <a:off x="2517" y="0"/>
            <a:ext cx="1243144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8" name="Title 1">
            <a:extLst>
              <a:ext uri="{FF2B5EF4-FFF2-40B4-BE49-F238E27FC236}">
                <a16:creationId xmlns:a16="http://schemas.microsoft.com/office/drawing/2014/main" id="{3C66C2D9-520C-974C-A9A3-6FDDD627C284}"/>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solidFill>
                  <a:schemeClr val="tx2"/>
                </a:solidFill>
                <a:latin typeface="+mj-lt"/>
                <a:cs typeface="Segoe UI Semibold" panose="020B0502040204020203" pitchFamily="34" charset="0"/>
              </a:defRPr>
            </a:lvl1pPr>
          </a:lstStyle>
          <a:p>
            <a:r>
              <a:rPr lang="en-US"/>
              <a:t>Event name or presentation title, 42pt</a:t>
            </a:r>
          </a:p>
        </p:txBody>
      </p:sp>
      <p:sp>
        <p:nvSpPr>
          <p:cNvPr id="10" name="Subtitle 2">
            <a:extLst>
              <a:ext uri="{FF2B5EF4-FFF2-40B4-BE49-F238E27FC236}">
                <a16:creationId xmlns:a16="http://schemas.microsoft.com/office/drawing/2014/main" id="{F8964476-3B38-1D4D-97F2-9ACC0DAE908E}"/>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2"/>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Tree>
    <p:extLst>
      <p:ext uri="{BB962C8B-B14F-4D97-AF65-F5344CB8AC3E}">
        <p14:creationId xmlns:p14="http://schemas.microsoft.com/office/powerpoint/2010/main" val="3308435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8EEF5F-C983-7549-A6EE-07D4D1ADF71A}"/>
              </a:ext>
            </a:extLst>
          </p:cNvPr>
          <p:cNvPicPr>
            <a:picLocks noChangeAspect="1"/>
          </p:cNvPicPr>
          <p:nvPr userDrawn="1"/>
        </p:nvPicPr>
        <p:blipFill>
          <a:blip r:embed="rId2"/>
          <a:stretch>
            <a:fillRect/>
          </a:stretch>
        </p:blipFill>
        <p:spPr>
          <a:xfrm>
            <a:off x="2517" y="0"/>
            <a:ext cx="1243144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8" name="Title 1">
            <a:extLst>
              <a:ext uri="{FF2B5EF4-FFF2-40B4-BE49-F238E27FC236}">
                <a16:creationId xmlns:a16="http://schemas.microsoft.com/office/drawing/2014/main" id="{3C66C2D9-520C-974C-A9A3-6FDDD627C284}"/>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solidFill>
                  <a:schemeClr val="tx2"/>
                </a:solidFill>
                <a:latin typeface="+mj-lt"/>
                <a:cs typeface="Segoe UI Semibold" panose="020B0502040204020203" pitchFamily="34" charset="0"/>
              </a:defRPr>
            </a:lvl1pPr>
          </a:lstStyle>
          <a:p>
            <a:r>
              <a:rPr lang="en-US"/>
              <a:t>Event name or presentation title, 42pt</a:t>
            </a:r>
          </a:p>
        </p:txBody>
      </p:sp>
      <p:sp>
        <p:nvSpPr>
          <p:cNvPr id="10" name="Subtitle 2">
            <a:extLst>
              <a:ext uri="{FF2B5EF4-FFF2-40B4-BE49-F238E27FC236}">
                <a16:creationId xmlns:a16="http://schemas.microsoft.com/office/drawing/2014/main" id="{F8964476-3B38-1D4D-97F2-9ACC0DAE908E}"/>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2"/>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Tree>
    <p:extLst>
      <p:ext uri="{BB962C8B-B14F-4D97-AF65-F5344CB8AC3E}">
        <p14:creationId xmlns:p14="http://schemas.microsoft.com/office/powerpoint/2010/main" val="268634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597450"/>
            <a:ext cx="11239464" cy="439465"/>
          </a:xfrm>
        </p:spPr>
        <p:txBody>
          <a:bodyPr/>
          <a:lstStyle>
            <a:lvl1pPr>
              <a:defRPr sz="2856">
                <a:solidFill>
                  <a:schemeClr val="tx2"/>
                </a:solidFill>
                <a:latin typeface="+mj-lt"/>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2059499"/>
            <a:ext cx="11239789" cy="1701363"/>
          </a:xfrm>
        </p:spPr>
        <p:txBody>
          <a:bodyPr/>
          <a:lstStyle>
            <a:lvl1pPr>
              <a:defRPr sz="2244">
                <a:solidFill>
                  <a:schemeClr val="tx2"/>
                </a:solidFill>
                <a:latin typeface="+mn-lt"/>
              </a:defRPr>
            </a:lvl1pPr>
            <a:lvl2pPr>
              <a:defRPr sz="1836">
                <a:solidFill>
                  <a:schemeClr val="tx2"/>
                </a:solidFill>
                <a:latin typeface="+mn-lt"/>
              </a:defRPr>
            </a:lvl2pPr>
            <a:lvl3pPr>
              <a:defRPr sz="1836">
                <a:solidFill>
                  <a:schemeClr val="tx2"/>
                </a:solidFill>
                <a:latin typeface="+mn-lt"/>
              </a:defRPr>
            </a:lvl3pPr>
            <a:lvl4pPr>
              <a:defRPr sz="1836">
                <a:solidFill>
                  <a:schemeClr val="tx2"/>
                </a:solidFill>
                <a:latin typeface="+mn-lt"/>
              </a:defRPr>
            </a:lvl4pPr>
            <a:lvl5pPr>
              <a:defRPr sz="1836">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chemeClr val="tx2"/>
                </a:solidFill>
              </a:rPr>
              <a:t>ELT layout</a:t>
            </a:r>
          </a:p>
        </p:txBody>
      </p:sp>
    </p:spTree>
    <p:extLst>
      <p:ext uri="{BB962C8B-B14F-4D97-AF65-F5344CB8AC3E}">
        <p14:creationId xmlns:p14="http://schemas.microsoft.com/office/powerpoint/2010/main" val="27941490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EE113DA-54B1-C64F-B73E-F41A4FA39C4C}"/>
              </a:ext>
            </a:extLst>
          </p:cNvPr>
          <p:cNvSpPr>
            <a:spLocks noGrp="1"/>
          </p:cNvSpPr>
          <p:nvPr>
            <p:ph type="title"/>
          </p:nvPr>
        </p:nvSpPr>
        <p:spPr>
          <a:xfrm>
            <a:off x="600059" y="597450"/>
            <a:ext cx="11239464" cy="439465"/>
          </a:xfrm>
        </p:spPr>
        <p:txBody>
          <a:bodyPr/>
          <a:lstStyle>
            <a:lvl1pPr>
              <a:defRPr sz="2856">
                <a:solidFill>
                  <a:schemeClr val="tx2"/>
                </a:solidFill>
              </a:defRPr>
            </a:lvl1pPr>
          </a:lstStyle>
          <a:p>
            <a:r>
              <a:rPr lang="en-US"/>
              <a:t>Click to edit Master title style</a:t>
            </a:r>
          </a:p>
        </p:txBody>
      </p:sp>
      <p:sp>
        <p:nvSpPr>
          <p:cNvPr id="9" name="Content Placeholder 3">
            <a:extLst>
              <a:ext uri="{FF2B5EF4-FFF2-40B4-BE49-F238E27FC236}">
                <a16:creationId xmlns:a16="http://schemas.microsoft.com/office/drawing/2014/main" id="{174053FB-C1EF-E74B-B6B0-F8A0E0D1C115}"/>
              </a:ext>
            </a:extLst>
          </p:cNvPr>
          <p:cNvSpPr>
            <a:spLocks noGrp="1"/>
          </p:cNvSpPr>
          <p:nvPr>
            <p:ph sz="quarter" idx="10"/>
          </p:nvPr>
        </p:nvSpPr>
        <p:spPr>
          <a:xfrm>
            <a:off x="595914" y="2059499"/>
            <a:ext cx="11239789" cy="1701363"/>
          </a:xfrm>
        </p:spPr>
        <p:txBody>
          <a:bodyPr/>
          <a:lstStyle>
            <a:lvl1pPr marL="0" indent="0">
              <a:buFontTx/>
              <a:buNone/>
              <a:defRPr sz="2244">
                <a:solidFill>
                  <a:schemeClr val="tx2"/>
                </a:solidFill>
              </a:defRPr>
            </a:lvl1pPr>
            <a:lvl2pPr marL="233149" indent="0">
              <a:buFontTx/>
              <a:buNone/>
              <a:defRPr sz="1836">
                <a:solidFill>
                  <a:schemeClr val="tx2"/>
                </a:solidFill>
              </a:defRPr>
            </a:lvl2pPr>
            <a:lvl3pPr marL="466298" indent="0">
              <a:buFontTx/>
              <a:buNone/>
              <a:defRPr sz="1836">
                <a:solidFill>
                  <a:schemeClr val="tx2"/>
                </a:solidFill>
              </a:defRPr>
            </a:lvl3pPr>
            <a:lvl4pPr marL="675162" indent="0">
              <a:buFontTx/>
              <a:buNone/>
              <a:defRPr sz="1836">
                <a:solidFill>
                  <a:schemeClr val="tx2"/>
                </a:solidFill>
              </a:defRPr>
            </a:lvl4pPr>
            <a:lvl5pPr marL="872691" indent="0">
              <a:buFontTx/>
              <a:buNone/>
              <a:defRPr sz="1836">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675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7" name="Title 1">
            <a:extLst>
              <a:ext uri="{FF2B5EF4-FFF2-40B4-BE49-F238E27FC236}">
                <a16:creationId xmlns:a16="http://schemas.microsoft.com/office/drawing/2014/main" id="{33FD7BD5-BC94-2C44-BFFC-E7A103F27B2F}"/>
              </a:ext>
            </a:extLst>
          </p:cNvPr>
          <p:cNvSpPr>
            <a:spLocks noGrp="1"/>
          </p:cNvSpPr>
          <p:nvPr>
            <p:ph type="title"/>
          </p:nvPr>
        </p:nvSpPr>
        <p:spPr>
          <a:xfrm>
            <a:off x="600059" y="597450"/>
            <a:ext cx="11239464" cy="439465"/>
          </a:xfrm>
        </p:spPr>
        <p:txBody>
          <a:bodyPr/>
          <a:lstStyle>
            <a:lvl1pPr>
              <a:defRPr sz="2856">
                <a:solidFill>
                  <a:schemeClr val="tx2"/>
                </a:solidFill>
              </a:defRPr>
            </a:lvl1pPr>
          </a:lstStyle>
          <a:p>
            <a:r>
              <a:rPr lang="en-US"/>
              <a:t>Click to edit Master title style</a:t>
            </a:r>
          </a:p>
        </p:txBody>
      </p:sp>
      <p:sp>
        <p:nvSpPr>
          <p:cNvPr id="8" name="Content Placeholder 3">
            <a:extLst>
              <a:ext uri="{FF2B5EF4-FFF2-40B4-BE49-F238E27FC236}">
                <a16:creationId xmlns:a16="http://schemas.microsoft.com/office/drawing/2014/main" id="{AD765DDD-59F3-8246-AF95-2B7445D310DC}"/>
              </a:ext>
            </a:extLst>
          </p:cNvPr>
          <p:cNvSpPr>
            <a:spLocks noGrp="1"/>
          </p:cNvSpPr>
          <p:nvPr>
            <p:ph sz="quarter" idx="10"/>
          </p:nvPr>
        </p:nvSpPr>
        <p:spPr>
          <a:xfrm>
            <a:off x="600058" y="2059499"/>
            <a:ext cx="5326699" cy="1701363"/>
          </a:xfrm>
        </p:spPr>
        <p:txBody>
          <a:bodyPr/>
          <a:lstStyle>
            <a:lvl1pPr>
              <a:defRPr sz="2244">
                <a:solidFill>
                  <a:schemeClr val="tx2"/>
                </a:solidFill>
              </a:defRPr>
            </a:lvl1pPr>
            <a:lvl2pPr>
              <a:defRPr sz="1836">
                <a:solidFill>
                  <a:schemeClr val="tx2"/>
                </a:solidFill>
              </a:defRPr>
            </a:lvl2pPr>
            <a:lvl3pPr>
              <a:defRPr sz="1836">
                <a:solidFill>
                  <a:schemeClr val="tx2"/>
                </a:solidFill>
              </a:defRPr>
            </a:lvl3pPr>
            <a:lvl4pPr>
              <a:defRPr sz="1836">
                <a:solidFill>
                  <a:schemeClr val="tx2"/>
                </a:solidFill>
              </a:defRPr>
            </a:lvl4pPr>
            <a:lvl5pPr>
              <a:defRPr sz="1836">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5B34D14D-5DD6-1C44-809D-BF90BB618FCA}"/>
              </a:ext>
            </a:extLst>
          </p:cNvPr>
          <p:cNvSpPr>
            <a:spLocks noGrp="1"/>
          </p:cNvSpPr>
          <p:nvPr>
            <p:ph sz="quarter" idx="11"/>
          </p:nvPr>
        </p:nvSpPr>
        <p:spPr>
          <a:xfrm>
            <a:off x="6516195" y="2059499"/>
            <a:ext cx="5323328" cy="1701363"/>
          </a:xfrm>
        </p:spPr>
        <p:txBody>
          <a:bodyPr/>
          <a:lstStyle>
            <a:lvl1pPr>
              <a:defRPr sz="2244">
                <a:solidFill>
                  <a:schemeClr val="tx2"/>
                </a:solidFill>
              </a:defRPr>
            </a:lvl1pPr>
            <a:lvl2pPr>
              <a:defRPr sz="1836">
                <a:solidFill>
                  <a:schemeClr val="tx2"/>
                </a:solidFill>
              </a:defRPr>
            </a:lvl2pPr>
            <a:lvl3pPr>
              <a:defRPr sz="1836">
                <a:solidFill>
                  <a:schemeClr val="tx2"/>
                </a:solidFill>
              </a:defRPr>
            </a:lvl3pPr>
            <a:lvl4pPr>
              <a:defRPr sz="1836">
                <a:solidFill>
                  <a:schemeClr val="tx2"/>
                </a:solidFill>
              </a:defRPr>
            </a:lvl4pPr>
            <a:lvl5pPr>
              <a:defRPr sz="1836">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5968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A824D4-831A-AB4C-A03D-71A18569CC9C}"/>
              </a:ext>
            </a:extLst>
          </p:cNvPr>
          <p:cNvSpPr>
            <a:spLocks noGrp="1"/>
          </p:cNvSpPr>
          <p:nvPr>
            <p:ph type="title"/>
          </p:nvPr>
        </p:nvSpPr>
        <p:spPr>
          <a:xfrm>
            <a:off x="600059" y="597450"/>
            <a:ext cx="11239464" cy="439465"/>
          </a:xfrm>
        </p:spPr>
        <p:txBody>
          <a:bodyPr/>
          <a:lstStyle>
            <a:lvl1pPr>
              <a:defRPr sz="2856">
                <a:solidFill>
                  <a:schemeClr val="tx2"/>
                </a:solidFill>
              </a:defRPr>
            </a:lvl1pPr>
          </a:lstStyle>
          <a:p>
            <a:r>
              <a:rPr lang="en-US"/>
              <a:t>Click to edit Master title style</a:t>
            </a:r>
          </a:p>
        </p:txBody>
      </p:sp>
      <p:sp>
        <p:nvSpPr>
          <p:cNvPr id="7" name="Content Placeholder 3">
            <a:extLst>
              <a:ext uri="{FF2B5EF4-FFF2-40B4-BE49-F238E27FC236}">
                <a16:creationId xmlns:a16="http://schemas.microsoft.com/office/drawing/2014/main" id="{AA8D7A5E-8D30-2F4C-ADC6-27F87AE252F7}"/>
              </a:ext>
            </a:extLst>
          </p:cNvPr>
          <p:cNvSpPr>
            <a:spLocks noGrp="1"/>
          </p:cNvSpPr>
          <p:nvPr>
            <p:ph sz="quarter" idx="10"/>
          </p:nvPr>
        </p:nvSpPr>
        <p:spPr>
          <a:xfrm>
            <a:off x="600059" y="2059499"/>
            <a:ext cx="5320222" cy="1701363"/>
          </a:xfrm>
        </p:spPr>
        <p:txBody>
          <a:bodyPr/>
          <a:lstStyle>
            <a:lvl1pPr marL="0" indent="0">
              <a:buFontTx/>
              <a:buNone/>
              <a:defRPr sz="2244">
                <a:solidFill>
                  <a:schemeClr val="tx2"/>
                </a:solidFill>
              </a:defRPr>
            </a:lvl1pPr>
            <a:lvl2pPr marL="233149" indent="0">
              <a:buFontTx/>
              <a:buNone/>
              <a:defRPr sz="1836">
                <a:solidFill>
                  <a:schemeClr val="tx2"/>
                </a:solidFill>
              </a:defRPr>
            </a:lvl2pPr>
            <a:lvl3pPr marL="466298" indent="0">
              <a:buFontTx/>
              <a:buNone/>
              <a:defRPr sz="1836">
                <a:solidFill>
                  <a:schemeClr val="tx2"/>
                </a:solidFill>
              </a:defRPr>
            </a:lvl3pPr>
            <a:lvl4pPr marL="675162" indent="0">
              <a:buFontTx/>
              <a:buNone/>
              <a:defRPr sz="1836">
                <a:solidFill>
                  <a:schemeClr val="tx2"/>
                </a:solidFill>
              </a:defRPr>
            </a:lvl4pPr>
            <a:lvl5pPr marL="872691" indent="0">
              <a:buFontTx/>
              <a:buNone/>
              <a:defRPr sz="1836">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7FF2AEC0-6140-C644-9982-48F511E2EA5E}"/>
              </a:ext>
            </a:extLst>
          </p:cNvPr>
          <p:cNvSpPr>
            <a:spLocks noGrp="1"/>
          </p:cNvSpPr>
          <p:nvPr>
            <p:ph sz="quarter" idx="11"/>
          </p:nvPr>
        </p:nvSpPr>
        <p:spPr>
          <a:xfrm>
            <a:off x="6516195" y="2059499"/>
            <a:ext cx="5323328" cy="1701363"/>
          </a:xfrm>
        </p:spPr>
        <p:txBody>
          <a:bodyPr/>
          <a:lstStyle>
            <a:lvl1pPr marL="0" indent="0">
              <a:buFontTx/>
              <a:buNone/>
              <a:defRPr sz="2244">
                <a:solidFill>
                  <a:schemeClr val="tx2"/>
                </a:solidFill>
              </a:defRPr>
            </a:lvl1pPr>
            <a:lvl2pPr marL="233149" indent="0">
              <a:buFontTx/>
              <a:buNone/>
              <a:defRPr sz="1836">
                <a:solidFill>
                  <a:schemeClr val="tx2"/>
                </a:solidFill>
              </a:defRPr>
            </a:lvl2pPr>
            <a:lvl3pPr marL="466298" indent="0">
              <a:buFontTx/>
              <a:buNone/>
              <a:defRPr sz="1836">
                <a:solidFill>
                  <a:schemeClr val="tx2"/>
                </a:solidFill>
              </a:defRPr>
            </a:lvl3pPr>
            <a:lvl4pPr marL="675162" indent="0">
              <a:buFontTx/>
              <a:buNone/>
              <a:defRPr sz="1836">
                <a:solidFill>
                  <a:schemeClr val="tx2"/>
                </a:solidFill>
              </a:defRPr>
            </a:lvl4pPr>
            <a:lvl5pPr marL="872691" indent="0">
              <a:buFontTx/>
              <a:buNone/>
              <a:defRPr sz="1836">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66860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hree Column Non-bulleted text">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15C60F1A-753D-774D-A4FC-397D4FEC5805}"/>
              </a:ext>
            </a:extLst>
          </p:cNvPr>
          <p:cNvSpPr/>
          <p:nvPr userDrawn="1"/>
        </p:nvSpPr>
        <p:spPr>
          <a:xfrm>
            <a:off x="3300055" y="1"/>
            <a:ext cx="9133181" cy="6994526"/>
          </a:xfrm>
          <a:prstGeom prst="rect">
            <a:avLst/>
          </a:prstGeom>
          <a:solidFill>
            <a:schemeClr val="bg1">
              <a:lumMod val="95000"/>
            </a:schemeClr>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9" name="Rectangle">
            <a:extLst>
              <a:ext uri="{FF2B5EF4-FFF2-40B4-BE49-F238E27FC236}">
                <a16:creationId xmlns:a16="http://schemas.microsoft.com/office/drawing/2014/main" id="{C408438D-8707-4C4B-A3D5-BCB4AAB7AF25}"/>
              </a:ext>
            </a:extLst>
          </p:cNvPr>
          <p:cNvSpPr/>
          <p:nvPr userDrawn="1"/>
        </p:nvSpPr>
        <p:spPr>
          <a:xfrm>
            <a:off x="7866646" y="-1"/>
            <a:ext cx="4566591" cy="6994526"/>
          </a:xfrm>
          <a:prstGeom prst="rect">
            <a:avLst/>
          </a:prstGeom>
          <a:solidFill>
            <a:srgbClr val="2F2F2F"/>
          </a:solidFill>
          <a:ln w="12700">
            <a:miter lim="400000"/>
          </a:ln>
        </p:spPr>
        <p:txBody>
          <a:bodyPr lIns="0" tIns="0" rIns="0" bIns="0" anchor="ctr"/>
          <a:lstStyle/>
          <a:p>
            <a:pPr algn="ctr">
              <a:lnSpc>
                <a:spcPct val="100000"/>
              </a:lnSpc>
              <a:defRPr sz="3200" spc="0">
                <a:solidFill>
                  <a:srgbClr val="274B47"/>
                </a:solidFill>
                <a:latin typeface="Helvetica Neue Medium"/>
                <a:ea typeface="Helvetica Neue Medium"/>
                <a:cs typeface="Helvetica Neue Medium"/>
                <a:sym typeface="Helvetica Neue Medium"/>
              </a:defRPr>
            </a:pPr>
            <a:endParaRPr sz="1632">
              <a:solidFill>
                <a:schemeClr val="tx2"/>
              </a:solidFill>
            </a:endParaRPr>
          </a:p>
        </p:txBody>
      </p:sp>
      <p:sp>
        <p:nvSpPr>
          <p:cNvPr id="10" name="Subtitle 2">
            <a:extLst>
              <a:ext uri="{FF2B5EF4-FFF2-40B4-BE49-F238E27FC236}">
                <a16:creationId xmlns:a16="http://schemas.microsoft.com/office/drawing/2014/main" id="{8725A4A0-F942-2144-82D1-0B7BE73AEEDF}"/>
              </a:ext>
            </a:extLst>
          </p:cNvPr>
          <p:cNvSpPr>
            <a:spLocks noGrp="1"/>
          </p:cNvSpPr>
          <p:nvPr>
            <p:ph type="subTitle" idx="1" hasCustomPrompt="1"/>
          </p:nvPr>
        </p:nvSpPr>
        <p:spPr>
          <a:xfrm>
            <a:off x="3932920" y="593740"/>
            <a:ext cx="3300859" cy="345294"/>
          </a:xfrm>
          <a:prstGeom prst="rect">
            <a:avLst/>
          </a:prstGeom>
        </p:spPr>
        <p:txBody>
          <a:bodyPr lIns="0" tIns="0" rIns="0" bIns="0">
            <a:spAutoFit/>
          </a:bodyPr>
          <a:lstStyle>
            <a:lvl1pPr marL="0" indent="0" algn="l">
              <a:lnSpc>
                <a:spcPct val="100000"/>
              </a:lnSpc>
              <a:spcBef>
                <a:spcPts val="0"/>
              </a:spcBef>
              <a:buNone/>
              <a:defRPr sz="2244" b="0" i="0" spc="0" baseline="0">
                <a:solidFill>
                  <a:schemeClr val="tx2"/>
                </a:solidFill>
                <a:latin typeface="+mj-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Subtitle, 22pt</a:t>
            </a:r>
          </a:p>
        </p:txBody>
      </p:sp>
      <p:sp>
        <p:nvSpPr>
          <p:cNvPr id="11" name="Text Placeholder 9">
            <a:extLst>
              <a:ext uri="{FF2B5EF4-FFF2-40B4-BE49-F238E27FC236}">
                <a16:creationId xmlns:a16="http://schemas.microsoft.com/office/drawing/2014/main" id="{AD41A975-CD4B-684D-978B-7C04D5B88079}"/>
              </a:ext>
            </a:extLst>
          </p:cNvPr>
          <p:cNvSpPr>
            <a:spLocks noGrp="1"/>
          </p:cNvSpPr>
          <p:nvPr>
            <p:ph type="body" sz="quarter" idx="10" hasCustomPrompt="1"/>
          </p:nvPr>
        </p:nvSpPr>
        <p:spPr>
          <a:xfrm>
            <a:off x="3932920" y="1723310"/>
            <a:ext cx="3300859" cy="4688338"/>
          </a:xfrm>
          <a:prstGeom prst="rect">
            <a:avLst/>
          </a:prstGeom>
        </p:spPr>
        <p:txBody>
          <a:bodyPr lIns="0" tIns="0" rIns="0" bIns="0">
            <a:normAutofit/>
          </a:bodyPr>
          <a:lstStyle>
            <a:lvl1pPr marL="0" indent="0">
              <a:lnSpc>
                <a:spcPct val="100000"/>
              </a:lnSpc>
              <a:buNone/>
              <a:defRPr sz="1836" b="0" i="0" spc="0">
                <a:solidFill>
                  <a:schemeClr val="tx2"/>
                </a:solidFill>
                <a:latin typeface="+mn-lt"/>
                <a:cs typeface="Segoe UI" panose="020B0502040204020203" pitchFamily="34" charset="0"/>
              </a:defRPr>
            </a:lvl1pPr>
          </a:lstStyle>
          <a:p>
            <a:pPr lvl="0"/>
            <a:r>
              <a:rPr lang="en-US"/>
              <a:t>Body copy, 18pt</a:t>
            </a:r>
          </a:p>
        </p:txBody>
      </p:sp>
      <p:sp>
        <p:nvSpPr>
          <p:cNvPr id="12" name="Line">
            <a:extLst>
              <a:ext uri="{FF2B5EF4-FFF2-40B4-BE49-F238E27FC236}">
                <a16:creationId xmlns:a16="http://schemas.microsoft.com/office/drawing/2014/main" id="{197059D7-FE72-D842-A0A3-AD1E2D685302}"/>
              </a:ext>
            </a:extLst>
          </p:cNvPr>
          <p:cNvSpPr/>
          <p:nvPr userDrawn="1"/>
        </p:nvSpPr>
        <p:spPr>
          <a:xfrm>
            <a:off x="3932921" y="1331172"/>
            <a:ext cx="3300858"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3" name="Text Placeholder 9">
            <a:extLst>
              <a:ext uri="{FF2B5EF4-FFF2-40B4-BE49-F238E27FC236}">
                <a16:creationId xmlns:a16="http://schemas.microsoft.com/office/drawing/2014/main" id="{B307CBDB-BD48-9C4A-A608-575E743E94ED}"/>
              </a:ext>
            </a:extLst>
          </p:cNvPr>
          <p:cNvSpPr>
            <a:spLocks noGrp="1"/>
          </p:cNvSpPr>
          <p:nvPr>
            <p:ph type="body" sz="quarter" idx="11" hasCustomPrompt="1"/>
          </p:nvPr>
        </p:nvSpPr>
        <p:spPr>
          <a:xfrm>
            <a:off x="8496484" y="1723310"/>
            <a:ext cx="3355413" cy="4688338"/>
          </a:xfrm>
          <a:prstGeom prst="rect">
            <a:avLst/>
          </a:prstGeom>
        </p:spPr>
        <p:txBody>
          <a:bodyPr lIns="0" tIns="0" rIns="0" bIns="0">
            <a:normAutofit/>
          </a:bodyPr>
          <a:lstStyle>
            <a:lvl1pPr marL="0" indent="0">
              <a:lnSpc>
                <a:spcPct val="100000"/>
              </a:lnSpc>
              <a:buNone/>
              <a:defRPr sz="1836" b="0" i="0" spc="0">
                <a:solidFill>
                  <a:schemeClr val="bg1"/>
                </a:solidFill>
                <a:latin typeface="+mn-lt"/>
                <a:cs typeface="Segoe UI" panose="020B0502040204020203" pitchFamily="34" charset="0"/>
              </a:defRPr>
            </a:lvl1pPr>
          </a:lstStyle>
          <a:p>
            <a:pPr lvl="0"/>
            <a:r>
              <a:rPr lang="en-US"/>
              <a:t>Body copy, 18pt</a:t>
            </a:r>
          </a:p>
        </p:txBody>
      </p:sp>
      <p:sp>
        <p:nvSpPr>
          <p:cNvPr id="14" name="Line">
            <a:extLst>
              <a:ext uri="{FF2B5EF4-FFF2-40B4-BE49-F238E27FC236}">
                <a16:creationId xmlns:a16="http://schemas.microsoft.com/office/drawing/2014/main" id="{2C248E4E-0DC2-DF4F-8F1D-342066EAA75C}"/>
              </a:ext>
            </a:extLst>
          </p:cNvPr>
          <p:cNvSpPr/>
          <p:nvPr userDrawn="1"/>
        </p:nvSpPr>
        <p:spPr>
          <a:xfrm>
            <a:off x="8496484" y="1331172"/>
            <a:ext cx="3355413"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5" name="Text Placeholder 9">
            <a:extLst>
              <a:ext uri="{FF2B5EF4-FFF2-40B4-BE49-F238E27FC236}">
                <a16:creationId xmlns:a16="http://schemas.microsoft.com/office/drawing/2014/main" id="{FC5A9DEE-1057-7549-A8B7-D24CAD970A15}"/>
              </a:ext>
            </a:extLst>
          </p:cNvPr>
          <p:cNvSpPr>
            <a:spLocks noGrp="1"/>
          </p:cNvSpPr>
          <p:nvPr>
            <p:ph type="body" sz="quarter" idx="13" hasCustomPrompt="1"/>
          </p:nvPr>
        </p:nvSpPr>
        <p:spPr>
          <a:xfrm>
            <a:off x="8496484" y="593740"/>
            <a:ext cx="3355413" cy="345294"/>
          </a:xfrm>
          <a:prstGeom prst="rect">
            <a:avLst/>
          </a:prstGeom>
        </p:spPr>
        <p:txBody>
          <a:bodyPr wrap="square" lIns="0" tIns="0" rIns="0" bIns="0">
            <a:spAutoFit/>
          </a:bodyPr>
          <a:lstStyle>
            <a:lvl1pPr marL="0" indent="0">
              <a:lnSpc>
                <a:spcPct val="100000"/>
              </a:lnSpc>
              <a:buNone/>
              <a:defRPr sz="2244" b="0" i="0" spc="0">
                <a:solidFill>
                  <a:schemeClr val="bg1"/>
                </a:solidFill>
                <a:latin typeface="+mj-lt"/>
                <a:cs typeface="Segoe UI Semibold" panose="020B0502040204020203" pitchFamily="34" charset="0"/>
              </a:defRPr>
            </a:lvl1pPr>
          </a:lstStyle>
          <a:p>
            <a:pPr lvl="0"/>
            <a:r>
              <a:rPr lang="en-US"/>
              <a:t>Subtitle, 22pt</a:t>
            </a:r>
          </a:p>
        </p:txBody>
      </p:sp>
      <p:sp>
        <p:nvSpPr>
          <p:cNvPr id="16" name="Title 1">
            <a:extLst>
              <a:ext uri="{FF2B5EF4-FFF2-40B4-BE49-F238E27FC236}">
                <a16:creationId xmlns:a16="http://schemas.microsoft.com/office/drawing/2014/main" id="{1D64E58A-8883-BC48-91AE-229A60F3DDEC}"/>
              </a:ext>
            </a:extLst>
          </p:cNvPr>
          <p:cNvSpPr>
            <a:spLocks noGrp="1"/>
          </p:cNvSpPr>
          <p:nvPr>
            <p:ph type="title" hasCustomPrompt="1"/>
          </p:nvPr>
        </p:nvSpPr>
        <p:spPr>
          <a:xfrm>
            <a:off x="600059" y="582877"/>
            <a:ext cx="2350131" cy="878930"/>
          </a:xfrm>
          <a:prstGeom prst="rect">
            <a:avLst/>
          </a:prstGeom>
        </p:spPr>
        <p:txBody>
          <a:bodyPr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
        <p:nvSpPr>
          <p:cNvPr id="17" name="Text Placeholder 9">
            <a:extLst>
              <a:ext uri="{FF2B5EF4-FFF2-40B4-BE49-F238E27FC236}">
                <a16:creationId xmlns:a16="http://schemas.microsoft.com/office/drawing/2014/main" id="{2CA9370D-6651-D149-A602-342860077CC9}"/>
              </a:ext>
            </a:extLst>
          </p:cNvPr>
          <p:cNvSpPr>
            <a:spLocks noGrp="1"/>
          </p:cNvSpPr>
          <p:nvPr>
            <p:ph type="body" sz="quarter" idx="14" hasCustomPrompt="1"/>
          </p:nvPr>
        </p:nvSpPr>
        <p:spPr>
          <a:xfrm>
            <a:off x="585607" y="2400590"/>
            <a:ext cx="2350131" cy="1493114"/>
          </a:xfrm>
          <a:prstGeom prst="rect">
            <a:avLst/>
          </a:prstGeom>
        </p:spPr>
        <p:txBody>
          <a:bodyPr lIns="0" tIns="0" rIns="0" bIns="0">
            <a:normAutofit/>
          </a:bodyPr>
          <a:lstStyle>
            <a:lvl1pPr marL="0" indent="0">
              <a:lnSpc>
                <a:spcPct val="100000"/>
              </a:lnSpc>
              <a:buNone/>
              <a:defRPr sz="2244" b="0" i="0" spc="0">
                <a:solidFill>
                  <a:schemeClr val="tx2"/>
                </a:solidFill>
                <a:latin typeface="+mn-lt"/>
                <a:cs typeface="Segoe UI" panose="020B0502040204020203" pitchFamily="34" charset="0"/>
              </a:defRPr>
            </a:lvl1pPr>
          </a:lstStyle>
          <a:p>
            <a:pPr lvl="0"/>
            <a:r>
              <a:rPr lang="en-US"/>
              <a:t>Body copy, 22pt</a:t>
            </a:r>
          </a:p>
        </p:txBody>
      </p:sp>
    </p:spTree>
    <p:extLst>
      <p:ext uri="{BB962C8B-B14F-4D97-AF65-F5344CB8AC3E}">
        <p14:creationId xmlns:p14="http://schemas.microsoft.com/office/powerpoint/2010/main" val="2868178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A47FFC8-2041-A74E-8F43-702E38B0D61A}"/>
              </a:ext>
            </a:extLst>
          </p:cNvPr>
          <p:cNvSpPr/>
          <p:nvPr userDrawn="1"/>
        </p:nvSpPr>
        <p:spPr bwMode="auto">
          <a:xfrm>
            <a:off x="0" y="-1"/>
            <a:ext cx="3899353" cy="6994526"/>
          </a:xfrm>
          <a:prstGeom prst="rect">
            <a:avLst/>
          </a:prstGeom>
          <a:solidFill>
            <a:srgbClr val="2F2F2F"/>
          </a:solidFill>
          <a:ln w="1079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mn-lt"/>
              <a:ea typeface="+mn-ea"/>
              <a:cs typeface="+mn-cs"/>
            </a:endParaRPr>
          </a:p>
        </p:txBody>
      </p:sp>
      <p:pic>
        <p:nvPicPr>
          <p:cNvPr id="19" name="MS logo white - EMF" descr="Microsoft logo white text version">
            <a:extLst>
              <a:ext uri="{FF2B5EF4-FFF2-40B4-BE49-F238E27FC236}">
                <a16:creationId xmlns:a16="http://schemas.microsoft.com/office/drawing/2014/main" id="{99AD0617-5B28-DE43-A9D1-07B31DDB2E66}"/>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0" name="Text Placeholder 6">
            <a:extLst>
              <a:ext uri="{FF2B5EF4-FFF2-40B4-BE49-F238E27FC236}">
                <a16:creationId xmlns:a16="http://schemas.microsoft.com/office/drawing/2014/main" id="{B89A56BB-DF8F-E148-9FB9-B65B17EAE770}"/>
              </a:ext>
            </a:extLst>
          </p:cNvPr>
          <p:cNvSpPr>
            <a:spLocks noGrp="1"/>
          </p:cNvSpPr>
          <p:nvPr>
            <p:ph type="body" sz="quarter" idx="14" hasCustomPrompt="1"/>
          </p:nvPr>
        </p:nvSpPr>
        <p:spPr>
          <a:xfrm>
            <a:off x="4502126" y="1227120"/>
            <a:ext cx="7340054" cy="282513"/>
          </a:xfrm>
          <a:prstGeom prst="rect">
            <a:avLst/>
          </a:prstGeom>
        </p:spPr>
        <p:txBody>
          <a:bodyPr/>
          <a:lstStyle>
            <a:lvl1pPr marL="0" marR="0" indent="0" algn="l" defTabSz="932597" rtl="0" eaLnBrk="1" fontAlgn="auto" latinLnBrk="0" hangingPunct="1">
              <a:lnSpc>
                <a:spcPct val="100000"/>
              </a:lnSpc>
              <a:spcBef>
                <a:spcPct val="20000"/>
              </a:spcBef>
              <a:spcAft>
                <a:spcPts val="0"/>
              </a:spcAft>
              <a:buClr>
                <a:srgbClr val="737373"/>
              </a:buClr>
              <a:buSzPct val="115000"/>
              <a:buFontTx/>
              <a:buNone/>
              <a:tabLst/>
              <a:defRPr sz="1836" spc="0" baseline="0">
                <a:solidFill>
                  <a:schemeClr val="tx2"/>
                </a:solidFill>
                <a:latin typeface="+mn-lt"/>
                <a:cs typeface="Segoe UI" panose="020B0502040204020203" pitchFamily="34" charset="0"/>
              </a:defRPr>
            </a:lvl1pPr>
          </a:lstStyle>
          <a:p>
            <a:pPr lvl="0"/>
            <a:r>
              <a:rPr lang="en-US"/>
              <a:t>Body copy, 18-22pt</a:t>
            </a:r>
          </a:p>
        </p:txBody>
      </p:sp>
      <p:sp>
        <p:nvSpPr>
          <p:cNvPr id="21" name="Title 1">
            <a:extLst>
              <a:ext uri="{FF2B5EF4-FFF2-40B4-BE49-F238E27FC236}">
                <a16:creationId xmlns:a16="http://schemas.microsoft.com/office/drawing/2014/main" id="{D236B5A4-1037-8249-BAE2-8A773CC8FC7E}"/>
              </a:ext>
            </a:extLst>
          </p:cNvPr>
          <p:cNvSpPr>
            <a:spLocks noGrp="1"/>
          </p:cNvSpPr>
          <p:nvPr>
            <p:ph type="title" hasCustomPrompt="1"/>
          </p:nvPr>
        </p:nvSpPr>
        <p:spPr>
          <a:xfrm>
            <a:off x="4502126" y="582878"/>
            <a:ext cx="7340054" cy="439465"/>
          </a:xfrm>
          <a:prstGeom prst="rect">
            <a:avLst/>
          </a:prstGeom>
        </p:spPr>
        <p:txBody>
          <a:bodyPr wrap="square" lIns="0" tIns="0" rIns="0" bIns="0">
            <a:spAutoFit/>
          </a:bodyPr>
          <a:lstStyle>
            <a:lvl1pPr marL="4662">
              <a:lnSpc>
                <a:spcPct val="100000"/>
              </a:lnSpc>
              <a:defRPr sz="2856" b="0" i="0" cap="none" spc="0" baseline="0">
                <a:solidFill>
                  <a:schemeClr val="tx2"/>
                </a:solidFill>
                <a:latin typeface="+mj-lt"/>
                <a:cs typeface="Segoe UI Semibold" panose="020B0502040204020203" pitchFamily="34" charset="0"/>
              </a:defRPr>
            </a:lvl1pPr>
          </a:lstStyle>
          <a:p>
            <a:r>
              <a:rPr lang="en-US"/>
              <a:t>Section title, 28pt </a:t>
            </a:r>
          </a:p>
        </p:txBody>
      </p:sp>
      <p:sp>
        <p:nvSpPr>
          <p:cNvPr id="22" name="Rectangle 21">
            <a:extLst>
              <a:ext uri="{FF2B5EF4-FFF2-40B4-BE49-F238E27FC236}">
                <a16:creationId xmlns:a16="http://schemas.microsoft.com/office/drawing/2014/main" id="{BFF01EC2-72E8-B24B-AF94-388F690C8163}"/>
              </a:ext>
            </a:extLst>
          </p:cNvPr>
          <p:cNvSpPr/>
          <p:nvPr userDrawn="1"/>
        </p:nvSpPr>
        <p:spPr>
          <a:xfrm>
            <a:off x="4495268" y="6528081"/>
            <a:ext cx="7338625" cy="291930"/>
          </a:xfrm>
          <a:prstGeom prst="rect">
            <a:avLst/>
          </a:prstGeom>
        </p:spPr>
        <p:txBody>
          <a:bodyPr wrap="square" lIns="0" tIns="0" rIns="0" bIns="0">
            <a:spAutoFit/>
          </a:bodyPr>
          <a:lstStyle/>
          <a:p>
            <a:pPr marL="0" marR="0" lvl="0" indent="0" defTabSz="932597" eaLnBrk="1" fontAlgn="auto" latinLnBrk="0" hangingPunct="1">
              <a:lnSpc>
                <a:spcPct val="105000"/>
              </a:lnSpc>
              <a:spcBef>
                <a:spcPts val="204"/>
              </a:spcBef>
              <a:spcAft>
                <a:spcPts val="408"/>
              </a:spcAft>
              <a:buClr>
                <a:srgbClr val="737373"/>
              </a:buClr>
              <a:buSzPct val="115000"/>
              <a:buFontTx/>
              <a:buNone/>
              <a:tabLst/>
              <a:defRPr/>
            </a:pPr>
            <a:r>
              <a:rPr kumimoji="0" lang="en-US" sz="918" b="0" i="0" u="none" strike="noStrike" kern="1200" cap="none" spc="0" normalizeH="0" baseline="0" noProof="0">
                <a:ln>
                  <a:noFill/>
                </a:ln>
                <a:solidFill>
                  <a:srgbClr val="505050"/>
                </a:solidFill>
                <a:effectLst/>
                <a:uLnTx/>
                <a:uFillTx/>
                <a:latin typeface="+mn-lt"/>
              </a:rPr>
              <a:t>Microsoft Confidential, for internal use only</a:t>
            </a:r>
            <a:br>
              <a:rPr kumimoji="0" lang="en-US" sz="918" b="0" i="0" u="none" strike="noStrike" kern="1200" cap="none" spc="0" normalizeH="0" baseline="0" noProof="0">
                <a:ln>
                  <a:noFill/>
                </a:ln>
                <a:solidFill>
                  <a:srgbClr val="505050"/>
                </a:solidFill>
                <a:effectLst/>
                <a:uLnTx/>
                <a:uFillTx/>
                <a:latin typeface="+mn-lt"/>
              </a:rPr>
            </a:br>
            <a:r>
              <a:rPr kumimoji="0" lang="en-US" sz="918" b="0" i="0" u="none" strike="noStrike" kern="1200" cap="none" spc="0" normalizeH="0" baseline="0" noProof="0">
                <a:ln>
                  <a:noFill/>
                </a:ln>
                <a:solidFill>
                  <a:srgbClr val="505050"/>
                </a:solidFill>
                <a:effectLst/>
                <a:uLnTx/>
                <a:uFillTx/>
                <a:latin typeface="+mn-lt"/>
              </a:rPr>
              <a:t>This document is for informational purposes only. MICROSOFT MAKES NO WARRANTIES, EXPRESS OR IMPLIED, IN THIS SUMMARY</a:t>
            </a:r>
            <a:endParaRPr kumimoji="0" lang="en-US" sz="918" b="1" i="0" u="none" strike="noStrike" kern="1200" cap="none" spc="0" normalizeH="0" baseline="0" noProof="0">
              <a:ln>
                <a:noFill/>
              </a:ln>
              <a:solidFill>
                <a:srgbClr val="505050"/>
              </a:solidFill>
              <a:effectLst/>
              <a:uLnTx/>
              <a:uFillTx/>
              <a:latin typeface="+mn-lt"/>
            </a:endParaRPr>
          </a:p>
        </p:txBody>
      </p:sp>
      <p:sp>
        <p:nvSpPr>
          <p:cNvPr id="23" name="Rectangle 22">
            <a:extLst>
              <a:ext uri="{FF2B5EF4-FFF2-40B4-BE49-F238E27FC236}">
                <a16:creationId xmlns:a16="http://schemas.microsoft.com/office/drawing/2014/main" id="{C94388E1-2B58-F648-B460-080CDB3C20B6}"/>
              </a:ext>
            </a:extLst>
          </p:cNvPr>
          <p:cNvSpPr/>
          <p:nvPr userDrawn="1"/>
        </p:nvSpPr>
        <p:spPr>
          <a:xfrm>
            <a:off x="4347062" y="2403721"/>
            <a:ext cx="3714557" cy="1558258"/>
          </a:xfrm>
          <a:prstGeom prst="rect">
            <a:avLst/>
          </a:prstGeom>
          <a:solidFill>
            <a:schemeClr val="bg1"/>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mn-lt"/>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9F8055E9-6E38-0F42-BABA-FC1553EB7F6E}"/>
              </a:ext>
            </a:extLst>
          </p:cNvPr>
          <p:cNvSpPr/>
          <p:nvPr userDrawn="1"/>
        </p:nvSpPr>
        <p:spPr>
          <a:xfrm>
            <a:off x="8282688" y="4166757"/>
            <a:ext cx="3714557" cy="2181791"/>
          </a:xfrm>
          <a:prstGeom prst="rect">
            <a:avLst/>
          </a:prstGeom>
          <a:solidFill>
            <a:schemeClr val="bg1"/>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mn-lt"/>
              <a:ea typeface="Helvetica Neue Medium"/>
              <a:cs typeface="Helvetica Neue Medium"/>
              <a:sym typeface="Helvetica Neue Medium"/>
            </a:endParaRPr>
          </a:p>
        </p:txBody>
      </p:sp>
      <p:sp>
        <p:nvSpPr>
          <p:cNvPr id="25" name="Rectangle 24">
            <a:extLst>
              <a:ext uri="{FF2B5EF4-FFF2-40B4-BE49-F238E27FC236}">
                <a16:creationId xmlns:a16="http://schemas.microsoft.com/office/drawing/2014/main" id="{9D7C9E8F-D9D0-1741-9C7D-FF06ADBDD1EB}"/>
              </a:ext>
            </a:extLst>
          </p:cNvPr>
          <p:cNvSpPr/>
          <p:nvPr userDrawn="1"/>
        </p:nvSpPr>
        <p:spPr>
          <a:xfrm>
            <a:off x="8282687" y="2403721"/>
            <a:ext cx="3699413" cy="1558258"/>
          </a:xfrm>
          <a:prstGeom prst="rect">
            <a:avLst/>
          </a:prstGeom>
          <a:solidFill>
            <a:schemeClr val="bg1"/>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mn-lt"/>
              <a:ea typeface="Helvetica Neue Medium"/>
              <a:cs typeface="Helvetica Neue Medium"/>
              <a:sym typeface="Helvetica Neue Medium"/>
            </a:endParaRPr>
          </a:p>
        </p:txBody>
      </p:sp>
      <p:sp>
        <p:nvSpPr>
          <p:cNvPr id="26" name="Rectangle 25">
            <a:extLst>
              <a:ext uri="{FF2B5EF4-FFF2-40B4-BE49-F238E27FC236}">
                <a16:creationId xmlns:a16="http://schemas.microsoft.com/office/drawing/2014/main" id="{23573F8F-7330-2443-88B9-CF0041BE5A9B}"/>
              </a:ext>
            </a:extLst>
          </p:cNvPr>
          <p:cNvSpPr/>
          <p:nvPr userDrawn="1"/>
        </p:nvSpPr>
        <p:spPr>
          <a:xfrm>
            <a:off x="4347061" y="4166757"/>
            <a:ext cx="3714557" cy="2181791"/>
          </a:xfrm>
          <a:prstGeom prst="rect">
            <a:avLst/>
          </a:prstGeom>
          <a:solidFill>
            <a:schemeClr val="bg2"/>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D2D2D2"/>
              </a:solidFill>
              <a:effectLst/>
              <a:uFillTx/>
              <a:latin typeface="+mn-lt"/>
              <a:ea typeface="Helvetica Neue Medium"/>
              <a:cs typeface="Helvetica Neue Medium"/>
              <a:sym typeface="Helvetica Neue Medium"/>
            </a:endParaRPr>
          </a:p>
        </p:txBody>
      </p:sp>
      <p:sp>
        <p:nvSpPr>
          <p:cNvPr id="29" name="Picture Placeholder 4">
            <a:extLst>
              <a:ext uri="{FF2B5EF4-FFF2-40B4-BE49-F238E27FC236}">
                <a16:creationId xmlns:a16="http://schemas.microsoft.com/office/drawing/2014/main" id="{5B3E72CB-7FDA-AA42-AF08-443DF6102761}"/>
              </a:ext>
            </a:extLst>
          </p:cNvPr>
          <p:cNvSpPr>
            <a:spLocks noGrp="1"/>
          </p:cNvSpPr>
          <p:nvPr>
            <p:ph type="pic" sz="quarter" idx="15" hasCustomPrompt="1"/>
          </p:nvPr>
        </p:nvSpPr>
        <p:spPr>
          <a:xfrm>
            <a:off x="595915" y="3757741"/>
            <a:ext cx="325717" cy="325672"/>
          </a:xfrm>
          <a:prstGeom prst="rect">
            <a:avLst/>
          </a:prstGeom>
        </p:spPr>
        <p:txBody>
          <a:bodyPr wrap="none" lIns="0" tIns="0" rIns="0" bIns="0" anchor="ctr" anchorCtr="0">
            <a:noAutofit/>
          </a:bodyPr>
          <a:lstStyle>
            <a:lvl1pPr marL="0" indent="0" algn="ctr">
              <a:buNone/>
              <a:defRPr sz="1020" spc="0">
                <a:solidFill>
                  <a:schemeClr val="bg1"/>
                </a:solidFill>
                <a:latin typeface="+mn-lt"/>
              </a:defRPr>
            </a:lvl1pPr>
          </a:lstStyle>
          <a:p>
            <a:r>
              <a:rPr lang="en-US"/>
              <a:t>Icon</a:t>
            </a:r>
          </a:p>
        </p:txBody>
      </p:sp>
      <p:sp>
        <p:nvSpPr>
          <p:cNvPr id="30" name="Picture Placeholder 4">
            <a:extLst>
              <a:ext uri="{FF2B5EF4-FFF2-40B4-BE49-F238E27FC236}">
                <a16:creationId xmlns:a16="http://schemas.microsoft.com/office/drawing/2014/main" id="{C2311E75-032B-8A42-8D11-379B84AC4ADA}"/>
              </a:ext>
            </a:extLst>
          </p:cNvPr>
          <p:cNvSpPr>
            <a:spLocks noGrp="1"/>
          </p:cNvSpPr>
          <p:nvPr>
            <p:ph type="pic" sz="quarter" idx="16" hasCustomPrompt="1"/>
          </p:nvPr>
        </p:nvSpPr>
        <p:spPr>
          <a:xfrm>
            <a:off x="595915" y="4576889"/>
            <a:ext cx="325717" cy="325672"/>
          </a:xfrm>
          <a:prstGeom prst="rect">
            <a:avLst/>
          </a:prstGeom>
        </p:spPr>
        <p:txBody>
          <a:bodyPr wrap="none" lIns="0" tIns="0" rIns="0" bIns="0" anchor="ctr" anchorCtr="0">
            <a:noAutofit/>
          </a:bodyPr>
          <a:lstStyle>
            <a:lvl1pPr marL="0" indent="0" algn="ctr">
              <a:buNone/>
              <a:defRPr sz="1020" spc="0">
                <a:solidFill>
                  <a:schemeClr val="bg1"/>
                </a:solidFill>
                <a:latin typeface="+mn-lt"/>
              </a:defRPr>
            </a:lvl1pPr>
          </a:lstStyle>
          <a:p>
            <a:r>
              <a:rPr lang="en-US"/>
              <a:t>Icon</a:t>
            </a:r>
          </a:p>
        </p:txBody>
      </p:sp>
      <p:sp>
        <p:nvSpPr>
          <p:cNvPr id="31" name="Picture Placeholder 4">
            <a:extLst>
              <a:ext uri="{FF2B5EF4-FFF2-40B4-BE49-F238E27FC236}">
                <a16:creationId xmlns:a16="http://schemas.microsoft.com/office/drawing/2014/main" id="{79694832-76A8-F44A-BD9D-1AB93D27532C}"/>
              </a:ext>
            </a:extLst>
          </p:cNvPr>
          <p:cNvSpPr>
            <a:spLocks noGrp="1"/>
          </p:cNvSpPr>
          <p:nvPr>
            <p:ph type="pic" sz="quarter" idx="17" hasCustomPrompt="1"/>
          </p:nvPr>
        </p:nvSpPr>
        <p:spPr>
          <a:xfrm>
            <a:off x="595915" y="5395499"/>
            <a:ext cx="325717" cy="325672"/>
          </a:xfrm>
          <a:prstGeom prst="rect">
            <a:avLst/>
          </a:prstGeom>
        </p:spPr>
        <p:txBody>
          <a:bodyPr wrap="none" lIns="0" tIns="0" rIns="0" bIns="0" anchor="ctr" anchorCtr="0">
            <a:noAutofit/>
          </a:bodyPr>
          <a:lstStyle>
            <a:lvl1pPr marL="0" indent="0" algn="ctr">
              <a:buNone/>
              <a:defRPr sz="1020" spc="0">
                <a:solidFill>
                  <a:schemeClr val="bg1"/>
                </a:solidFill>
                <a:latin typeface="+mn-lt"/>
              </a:defRPr>
            </a:lvl1pPr>
          </a:lstStyle>
          <a:p>
            <a:r>
              <a:rPr lang="en-US"/>
              <a:t>Icon</a:t>
            </a:r>
          </a:p>
        </p:txBody>
      </p:sp>
      <p:sp>
        <p:nvSpPr>
          <p:cNvPr id="32" name="Picture Placeholder 4">
            <a:extLst>
              <a:ext uri="{FF2B5EF4-FFF2-40B4-BE49-F238E27FC236}">
                <a16:creationId xmlns:a16="http://schemas.microsoft.com/office/drawing/2014/main" id="{37012929-A935-7F40-A6F0-71F07132AEE9}"/>
              </a:ext>
            </a:extLst>
          </p:cNvPr>
          <p:cNvSpPr>
            <a:spLocks noGrp="1"/>
          </p:cNvSpPr>
          <p:nvPr>
            <p:ph type="pic" sz="quarter" idx="18" hasCustomPrompt="1"/>
          </p:nvPr>
        </p:nvSpPr>
        <p:spPr>
          <a:xfrm>
            <a:off x="595914" y="1216998"/>
            <a:ext cx="2907532" cy="1777676"/>
          </a:xfrm>
          <a:prstGeom prst="rect">
            <a:avLst/>
          </a:prstGeom>
        </p:spPr>
        <p:txBody>
          <a:bodyPr wrap="none" lIns="0" tIns="0" rIns="0" bIns="0" anchor="ctr" anchorCtr="0">
            <a:noAutofit/>
          </a:bodyPr>
          <a:lstStyle>
            <a:lvl1pPr marL="0" indent="0" algn="ctr">
              <a:buNone/>
              <a:defRPr sz="1020" spc="0">
                <a:solidFill>
                  <a:schemeClr val="bg1"/>
                </a:solidFill>
                <a:latin typeface="+mn-lt"/>
              </a:defRPr>
            </a:lvl1pPr>
          </a:lstStyle>
          <a:p>
            <a:r>
              <a:rPr lang="en-US"/>
              <a:t>Picture</a:t>
            </a:r>
          </a:p>
        </p:txBody>
      </p:sp>
      <p:sp>
        <p:nvSpPr>
          <p:cNvPr id="33" name="Text Placeholder 27">
            <a:extLst>
              <a:ext uri="{FF2B5EF4-FFF2-40B4-BE49-F238E27FC236}">
                <a16:creationId xmlns:a16="http://schemas.microsoft.com/office/drawing/2014/main" id="{FD8DB11D-3BA8-6A43-97D1-D7AA230109BF}"/>
              </a:ext>
            </a:extLst>
          </p:cNvPr>
          <p:cNvSpPr>
            <a:spLocks noGrp="1"/>
          </p:cNvSpPr>
          <p:nvPr>
            <p:ph type="body" sz="quarter" idx="19" hasCustomPrompt="1"/>
          </p:nvPr>
        </p:nvSpPr>
        <p:spPr>
          <a:xfrm>
            <a:off x="4505537" y="2601669"/>
            <a:ext cx="3403767" cy="219733"/>
          </a:xfrm>
          <a:prstGeom prst="rect">
            <a:avLst/>
          </a:prstGeom>
        </p:spPr>
        <p:txBody>
          <a:bodyPr anchor="ctr"/>
          <a:lstStyle>
            <a:lvl1pPr marL="0" indent="0">
              <a:buNone/>
              <a:defRPr sz="1428" b="0" i="0" spc="286" baseline="0">
                <a:solidFill>
                  <a:schemeClr val="accent2"/>
                </a:solidFill>
                <a:latin typeface="+mn-lt"/>
                <a:cs typeface="Segoe UI" panose="020B0502040204020203" pitchFamily="34" charset="0"/>
              </a:defRPr>
            </a:lvl1pPr>
            <a:lvl2pPr marL="323753" indent="0">
              <a:buNone/>
              <a:defRPr sz="1428">
                <a:solidFill>
                  <a:srgbClr val="F16522"/>
                </a:solidFill>
              </a:defRPr>
            </a:lvl2pPr>
            <a:lvl3pPr marL="647507" indent="0">
              <a:buNone/>
              <a:defRPr sz="1428">
                <a:solidFill>
                  <a:srgbClr val="F16522"/>
                </a:solidFill>
              </a:defRPr>
            </a:lvl3pPr>
            <a:lvl4pPr marL="971260" indent="0">
              <a:buNone/>
              <a:defRPr sz="1428">
                <a:solidFill>
                  <a:srgbClr val="F16522"/>
                </a:solidFill>
              </a:defRPr>
            </a:lvl4pPr>
            <a:lvl5pPr marL="1295014" indent="0">
              <a:buNone/>
              <a:defRPr sz="1428">
                <a:solidFill>
                  <a:srgbClr val="F16522"/>
                </a:solidFill>
              </a:defRPr>
            </a:lvl5pPr>
          </a:lstStyle>
          <a:p>
            <a:pPr lvl="0"/>
            <a:r>
              <a:rPr lang="en-US"/>
              <a:t>THE CHALLENGE</a:t>
            </a:r>
          </a:p>
        </p:txBody>
      </p:sp>
      <p:sp>
        <p:nvSpPr>
          <p:cNvPr id="34" name="Text Placeholder 65">
            <a:extLst>
              <a:ext uri="{FF2B5EF4-FFF2-40B4-BE49-F238E27FC236}">
                <a16:creationId xmlns:a16="http://schemas.microsoft.com/office/drawing/2014/main" id="{E792A3DE-8772-2E4D-94E7-4B432A2702FB}"/>
              </a:ext>
            </a:extLst>
          </p:cNvPr>
          <p:cNvSpPr>
            <a:spLocks noGrp="1"/>
          </p:cNvSpPr>
          <p:nvPr>
            <p:ph type="body" sz="quarter" idx="20" hasCustomPrompt="1"/>
          </p:nvPr>
        </p:nvSpPr>
        <p:spPr>
          <a:xfrm>
            <a:off x="4502127" y="2964743"/>
            <a:ext cx="3407177" cy="188385"/>
          </a:xfrm>
          <a:prstGeom prst="rect">
            <a:avLst/>
          </a:prstGeom>
        </p:spPr>
        <p:txBody>
          <a:bodyPr/>
          <a:lstStyle>
            <a:lvl1pPr marL="0" indent="0">
              <a:buFont typeface="Arial" panose="020B0604020202020204" pitchFamily="34" charset="0"/>
              <a:buNone/>
              <a:defRPr sz="1224" b="0" i="0" spc="0">
                <a:solidFill>
                  <a:schemeClr val="tx2"/>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Body copy, 12-16pt</a:t>
            </a:r>
          </a:p>
        </p:txBody>
      </p:sp>
      <p:sp>
        <p:nvSpPr>
          <p:cNvPr id="35" name="Text Placeholder 65">
            <a:extLst>
              <a:ext uri="{FF2B5EF4-FFF2-40B4-BE49-F238E27FC236}">
                <a16:creationId xmlns:a16="http://schemas.microsoft.com/office/drawing/2014/main" id="{A8435977-A450-D44D-B1D5-02CDBC7E867B}"/>
              </a:ext>
            </a:extLst>
          </p:cNvPr>
          <p:cNvSpPr>
            <a:spLocks noGrp="1"/>
          </p:cNvSpPr>
          <p:nvPr>
            <p:ph type="body" sz="quarter" idx="21" hasCustomPrompt="1"/>
          </p:nvPr>
        </p:nvSpPr>
        <p:spPr>
          <a:xfrm>
            <a:off x="1092188" y="3757741"/>
            <a:ext cx="2411259" cy="565027"/>
          </a:xfrm>
          <a:prstGeom prst="rect">
            <a:avLst/>
          </a:prstGeom>
        </p:spPr>
        <p:txBody>
          <a:bodyPr/>
          <a:lstStyle>
            <a:lvl1pPr marL="0" indent="0">
              <a:lnSpc>
                <a:spcPct val="100000"/>
              </a:lnSpc>
              <a:buFont typeface="Arial" panose="020B0604020202020204" pitchFamily="34" charset="0"/>
              <a:buNone/>
              <a:defRPr sz="1224" b="0" i="0" spc="0">
                <a:solidFill>
                  <a:schemeClr val="bg1"/>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porttitor</a:t>
            </a:r>
            <a:r>
              <a:rPr lang="en-US"/>
              <a:t> ac </a:t>
            </a:r>
            <a:r>
              <a:rPr lang="en-US" err="1"/>
              <a:t>leo</a:t>
            </a:r>
            <a:r>
              <a:rPr lang="en-US"/>
              <a:t>.</a:t>
            </a:r>
          </a:p>
        </p:txBody>
      </p:sp>
      <p:sp>
        <p:nvSpPr>
          <p:cNvPr id="36" name="Text Placeholder 65">
            <a:extLst>
              <a:ext uri="{FF2B5EF4-FFF2-40B4-BE49-F238E27FC236}">
                <a16:creationId xmlns:a16="http://schemas.microsoft.com/office/drawing/2014/main" id="{77200A13-D2E0-1A4D-9AB8-353EA0E915DC}"/>
              </a:ext>
            </a:extLst>
          </p:cNvPr>
          <p:cNvSpPr>
            <a:spLocks noGrp="1"/>
          </p:cNvSpPr>
          <p:nvPr>
            <p:ph type="body" sz="quarter" idx="22" hasCustomPrompt="1"/>
          </p:nvPr>
        </p:nvSpPr>
        <p:spPr>
          <a:xfrm>
            <a:off x="1092188" y="4576619"/>
            <a:ext cx="2411259" cy="565027"/>
          </a:xfrm>
          <a:prstGeom prst="rect">
            <a:avLst/>
          </a:prstGeom>
        </p:spPr>
        <p:txBody>
          <a:bodyPr/>
          <a:lstStyle>
            <a:lvl1pPr marL="0" indent="0">
              <a:lnSpc>
                <a:spcPct val="100000"/>
              </a:lnSpc>
              <a:buFont typeface="Arial" panose="020B0604020202020204" pitchFamily="34" charset="0"/>
              <a:buNone/>
              <a:defRPr sz="1224" b="0" i="0" spc="0">
                <a:solidFill>
                  <a:schemeClr val="bg1"/>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porttitor</a:t>
            </a:r>
            <a:r>
              <a:rPr lang="en-US"/>
              <a:t> ac </a:t>
            </a:r>
            <a:r>
              <a:rPr lang="en-US" err="1"/>
              <a:t>leo</a:t>
            </a:r>
            <a:r>
              <a:rPr lang="en-US"/>
              <a:t>.</a:t>
            </a:r>
          </a:p>
        </p:txBody>
      </p:sp>
      <p:sp>
        <p:nvSpPr>
          <p:cNvPr id="37" name="Text Placeholder 65">
            <a:extLst>
              <a:ext uri="{FF2B5EF4-FFF2-40B4-BE49-F238E27FC236}">
                <a16:creationId xmlns:a16="http://schemas.microsoft.com/office/drawing/2014/main" id="{3F93BBF6-DA28-A148-AF9E-50B9259B7736}"/>
              </a:ext>
            </a:extLst>
          </p:cNvPr>
          <p:cNvSpPr>
            <a:spLocks noGrp="1"/>
          </p:cNvSpPr>
          <p:nvPr>
            <p:ph type="body" sz="quarter" idx="23" hasCustomPrompt="1"/>
          </p:nvPr>
        </p:nvSpPr>
        <p:spPr>
          <a:xfrm>
            <a:off x="1092188" y="5395499"/>
            <a:ext cx="2411259" cy="565027"/>
          </a:xfrm>
          <a:prstGeom prst="rect">
            <a:avLst/>
          </a:prstGeom>
        </p:spPr>
        <p:txBody>
          <a:bodyPr/>
          <a:lstStyle>
            <a:lvl1pPr marL="0" indent="0">
              <a:lnSpc>
                <a:spcPct val="100000"/>
              </a:lnSpc>
              <a:buFont typeface="Arial" panose="020B0604020202020204" pitchFamily="34" charset="0"/>
              <a:buNone/>
              <a:defRPr sz="1224" b="0" i="0" spc="0">
                <a:solidFill>
                  <a:schemeClr val="bg1"/>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porttitor</a:t>
            </a:r>
            <a:r>
              <a:rPr lang="en-US"/>
              <a:t> ac </a:t>
            </a:r>
            <a:r>
              <a:rPr lang="en-US" err="1"/>
              <a:t>leo</a:t>
            </a:r>
            <a:r>
              <a:rPr lang="en-US"/>
              <a:t>.</a:t>
            </a:r>
          </a:p>
        </p:txBody>
      </p:sp>
      <p:sp>
        <p:nvSpPr>
          <p:cNvPr id="38" name="Text Placeholder 27">
            <a:extLst>
              <a:ext uri="{FF2B5EF4-FFF2-40B4-BE49-F238E27FC236}">
                <a16:creationId xmlns:a16="http://schemas.microsoft.com/office/drawing/2014/main" id="{DCE6B16C-EB90-9146-A8D0-F67DD70FF8F6}"/>
              </a:ext>
            </a:extLst>
          </p:cNvPr>
          <p:cNvSpPr>
            <a:spLocks noGrp="1"/>
          </p:cNvSpPr>
          <p:nvPr>
            <p:ph type="body" sz="quarter" idx="24" hasCustomPrompt="1"/>
          </p:nvPr>
        </p:nvSpPr>
        <p:spPr>
          <a:xfrm>
            <a:off x="8373528" y="2601669"/>
            <a:ext cx="3403767" cy="219733"/>
          </a:xfrm>
          <a:prstGeom prst="rect">
            <a:avLst/>
          </a:prstGeom>
        </p:spPr>
        <p:txBody>
          <a:bodyPr anchor="ctr"/>
          <a:lstStyle>
            <a:lvl1pPr marL="0" indent="0">
              <a:buNone/>
              <a:defRPr sz="1428" b="0" i="0" spc="286" baseline="0">
                <a:solidFill>
                  <a:schemeClr val="accent2"/>
                </a:solidFill>
                <a:latin typeface="+mn-lt"/>
                <a:cs typeface="Segoe UI" panose="020B0502040204020203" pitchFamily="34" charset="0"/>
              </a:defRPr>
            </a:lvl1pPr>
            <a:lvl2pPr marL="323753" indent="0">
              <a:buNone/>
              <a:defRPr sz="1428">
                <a:solidFill>
                  <a:srgbClr val="F16522"/>
                </a:solidFill>
              </a:defRPr>
            </a:lvl2pPr>
            <a:lvl3pPr marL="647507" indent="0">
              <a:buNone/>
              <a:defRPr sz="1428">
                <a:solidFill>
                  <a:srgbClr val="F16522"/>
                </a:solidFill>
              </a:defRPr>
            </a:lvl3pPr>
            <a:lvl4pPr marL="971260" indent="0">
              <a:buNone/>
              <a:defRPr sz="1428">
                <a:solidFill>
                  <a:srgbClr val="F16522"/>
                </a:solidFill>
              </a:defRPr>
            </a:lvl4pPr>
            <a:lvl5pPr marL="1295014" indent="0">
              <a:buNone/>
              <a:defRPr sz="1428">
                <a:solidFill>
                  <a:srgbClr val="F16522"/>
                </a:solidFill>
              </a:defRPr>
            </a:lvl5pPr>
          </a:lstStyle>
          <a:p>
            <a:pPr lvl="0"/>
            <a:r>
              <a:rPr lang="en-US"/>
              <a:t>THE SOLUTION</a:t>
            </a:r>
          </a:p>
        </p:txBody>
      </p:sp>
      <p:sp>
        <p:nvSpPr>
          <p:cNvPr id="39" name="Text Placeholder 65">
            <a:extLst>
              <a:ext uri="{FF2B5EF4-FFF2-40B4-BE49-F238E27FC236}">
                <a16:creationId xmlns:a16="http://schemas.microsoft.com/office/drawing/2014/main" id="{D1A05F98-E741-8047-918A-BFDED19B1674}"/>
              </a:ext>
            </a:extLst>
          </p:cNvPr>
          <p:cNvSpPr>
            <a:spLocks noGrp="1"/>
          </p:cNvSpPr>
          <p:nvPr>
            <p:ph type="body" sz="quarter" idx="25" hasCustomPrompt="1"/>
          </p:nvPr>
        </p:nvSpPr>
        <p:spPr>
          <a:xfrm>
            <a:off x="8370117" y="2964743"/>
            <a:ext cx="3407177" cy="188385"/>
          </a:xfrm>
          <a:prstGeom prst="rect">
            <a:avLst/>
          </a:prstGeom>
        </p:spPr>
        <p:txBody>
          <a:bodyPr/>
          <a:lstStyle>
            <a:lvl1pPr marL="0" indent="0">
              <a:buFont typeface="Arial" panose="020B0604020202020204" pitchFamily="34" charset="0"/>
              <a:buNone/>
              <a:defRPr sz="1224" b="0" i="0" spc="0">
                <a:solidFill>
                  <a:schemeClr val="tx2"/>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Body copy, 12-16pt</a:t>
            </a:r>
          </a:p>
        </p:txBody>
      </p:sp>
      <p:sp>
        <p:nvSpPr>
          <p:cNvPr id="40" name="Text Placeholder 27">
            <a:extLst>
              <a:ext uri="{FF2B5EF4-FFF2-40B4-BE49-F238E27FC236}">
                <a16:creationId xmlns:a16="http://schemas.microsoft.com/office/drawing/2014/main" id="{7EF84DF8-8AD6-564C-9906-A567D8B34FFA}"/>
              </a:ext>
            </a:extLst>
          </p:cNvPr>
          <p:cNvSpPr>
            <a:spLocks noGrp="1"/>
          </p:cNvSpPr>
          <p:nvPr>
            <p:ph type="body" sz="quarter" idx="26" hasCustomPrompt="1"/>
          </p:nvPr>
        </p:nvSpPr>
        <p:spPr>
          <a:xfrm>
            <a:off x="8373528" y="4373049"/>
            <a:ext cx="3403767" cy="219733"/>
          </a:xfrm>
          <a:prstGeom prst="rect">
            <a:avLst/>
          </a:prstGeom>
        </p:spPr>
        <p:txBody>
          <a:bodyPr anchor="ctr"/>
          <a:lstStyle>
            <a:lvl1pPr marL="0" indent="0">
              <a:buNone/>
              <a:defRPr sz="1428" b="0" i="0" spc="286" baseline="0">
                <a:solidFill>
                  <a:schemeClr val="accent2"/>
                </a:solidFill>
                <a:latin typeface="+mn-lt"/>
                <a:cs typeface="Segoe UI" panose="020B0502040204020203" pitchFamily="34" charset="0"/>
              </a:defRPr>
            </a:lvl1pPr>
            <a:lvl2pPr marL="323753" indent="0">
              <a:buNone/>
              <a:defRPr sz="1428">
                <a:solidFill>
                  <a:srgbClr val="F16522"/>
                </a:solidFill>
              </a:defRPr>
            </a:lvl2pPr>
            <a:lvl3pPr marL="647507" indent="0">
              <a:buNone/>
              <a:defRPr sz="1428">
                <a:solidFill>
                  <a:srgbClr val="F16522"/>
                </a:solidFill>
              </a:defRPr>
            </a:lvl3pPr>
            <a:lvl4pPr marL="971260" indent="0">
              <a:buNone/>
              <a:defRPr sz="1428">
                <a:solidFill>
                  <a:srgbClr val="F16522"/>
                </a:solidFill>
              </a:defRPr>
            </a:lvl4pPr>
            <a:lvl5pPr marL="1295014" indent="0">
              <a:buNone/>
              <a:defRPr sz="1428">
                <a:solidFill>
                  <a:srgbClr val="F16522"/>
                </a:solidFill>
              </a:defRPr>
            </a:lvl5pPr>
          </a:lstStyle>
          <a:p>
            <a:pPr lvl="0"/>
            <a:r>
              <a:rPr lang="en-US"/>
              <a:t>THE RESULTS</a:t>
            </a:r>
          </a:p>
        </p:txBody>
      </p:sp>
      <p:sp>
        <p:nvSpPr>
          <p:cNvPr id="41" name="Text Placeholder 65">
            <a:extLst>
              <a:ext uri="{FF2B5EF4-FFF2-40B4-BE49-F238E27FC236}">
                <a16:creationId xmlns:a16="http://schemas.microsoft.com/office/drawing/2014/main" id="{CDB768E7-B8D1-6A4D-BBEC-295F3C4E43F6}"/>
              </a:ext>
            </a:extLst>
          </p:cNvPr>
          <p:cNvSpPr>
            <a:spLocks noGrp="1"/>
          </p:cNvSpPr>
          <p:nvPr>
            <p:ph type="body" sz="quarter" idx="27" hasCustomPrompt="1"/>
          </p:nvPr>
        </p:nvSpPr>
        <p:spPr>
          <a:xfrm>
            <a:off x="8370117" y="4736123"/>
            <a:ext cx="3407177" cy="188385"/>
          </a:xfrm>
          <a:prstGeom prst="rect">
            <a:avLst/>
          </a:prstGeom>
        </p:spPr>
        <p:txBody>
          <a:bodyPr/>
          <a:lstStyle>
            <a:lvl1pPr marL="0" indent="0">
              <a:buFont typeface="Arial" panose="020B0604020202020204" pitchFamily="34" charset="0"/>
              <a:buNone/>
              <a:defRPr sz="1224" b="0" i="0" spc="0">
                <a:solidFill>
                  <a:schemeClr val="tx2"/>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Body copy, 12-16pt</a:t>
            </a:r>
          </a:p>
        </p:txBody>
      </p:sp>
      <p:sp>
        <p:nvSpPr>
          <p:cNvPr id="42" name="Text Placeholder 65">
            <a:extLst>
              <a:ext uri="{FF2B5EF4-FFF2-40B4-BE49-F238E27FC236}">
                <a16:creationId xmlns:a16="http://schemas.microsoft.com/office/drawing/2014/main" id="{E6885464-8798-8741-AC3B-C80EFE767F31}"/>
              </a:ext>
            </a:extLst>
          </p:cNvPr>
          <p:cNvSpPr>
            <a:spLocks noGrp="1"/>
          </p:cNvSpPr>
          <p:nvPr>
            <p:ph type="body" sz="quarter" idx="28" hasCustomPrompt="1"/>
          </p:nvPr>
        </p:nvSpPr>
        <p:spPr>
          <a:xfrm>
            <a:off x="4502127" y="4340569"/>
            <a:ext cx="3407177" cy="219740"/>
          </a:xfrm>
          <a:prstGeom prst="rect">
            <a:avLst/>
          </a:prstGeom>
        </p:spPr>
        <p:txBody>
          <a:bodyPr/>
          <a:lstStyle>
            <a:lvl1pPr marL="0" indent="0">
              <a:buFont typeface="Arial" panose="020B0604020202020204" pitchFamily="34" charset="0"/>
              <a:buNone/>
              <a:defRPr sz="1428" b="0" i="0" spc="0">
                <a:solidFill>
                  <a:schemeClr val="tx2"/>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Quote, 14-16pt</a:t>
            </a:r>
          </a:p>
        </p:txBody>
      </p:sp>
      <p:sp>
        <p:nvSpPr>
          <p:cNvPr id="43" name="Text Placeholder 27">
            <a:extLst>
              <a:ext uri="{FF2B5EF4-FFF2-40B4-BE49-F238E27FC236}">
                <a16:creationId xmlns:a16="http://schemas.microsoft.com/office/drawing/2014/main" id="{AC4E7FD1-8811-0E43-977E-1351F43BC43C}"/>
              </a:ext>
            </a:extLst>
          </p:cNvPr>
          <p:cNvSpPr>
            <a:spLocks noGrp="1"/>
          </p:cNvSpPr>
          <p:nvPr>
            <p:ph type="body" sz="quarter" idx="29" hasCustomPrompt="1"/>
          </p:nvPr>
        </p:nvSpPr>
        <p:spPr>
          <a:xfrm>
            <a:off x="595914" y="3338222"/>
            <a:ext cx="2907532" cy="219733"/>
          </a:xfrm>
          <a:prstGeom prst="rect">
            <a:avLst/>
          </a:prstGeom>
        </p:spPr>
        <p:txBody>
          <a:bodyPr anchor="ctr"/>
          <a:lstStyle>
            <a:lvl1pPr marL="0" indent="0">
              <a:buNone/>
              <a:defRPr sz="1428" b="0" i="0" spc="286" baseline="0">
                <a:solidFill>
                  <a:schemeClr val="accent1"/>
                </a:solidFill>
                <a:latin typeface="+mn-lt"/>
                <a:cs typeface="Segoe UI" panose="020B0502040204020203" pitchFamily="34" charset="0"/>
              </a:defRPr>
            </a:lvl1pPr>
            <a:lvl2pPr marL="323753" indent="0">
              <a:buNone/>
              <a:defRPr sz="1428">
                <a:solidFill>
                  <a:srgbClr val="F16522"/>
                </a:solidFill>
              </a:defRPr>
            </a:lvl2pPr>
            <a:lvl3pPr marL="647507" indent="0">
              <a:buNone/>
              <a:defRPr sz="1428">
                <a:solidFill>
                  <a:srgbClr val="F16522"/>
                </a:solidFill>
              </a:defRPr>
            </a:lvl3pPr>
            <a:lvl4pPr marL="971260" indent="0">
              <a:buNone/>
              <a:defRPr sz="1428">
                <a:solidFill>
                  <a:srgbClr val="F16522"/>
                </a:solidFill>
              </a:defRPr>
            </a:lvl4pPr>
            <a:lvl5pPr marL="1295014" indent="0">
              <a:buNone/>
              <a:defRPr sz="1428">
                <a:solidFill>
                  <a:srgbClr val="F16522"/>
                </a:solidFill>
              </a:defRPr>
            </a:lvl5pPr>
          </a:lstStyle>
          <a:p>
            <a:pPr lvl="0"/>
            <a:r>
              <a:rPr lang="en-US"/>
              <a:t>HIGHLIGHTS</a:t>
            </a:r>
          </a:p>
        </p:txBody>
      </p:sp>
      <p:sp>
        <p:nvSpPr>
          <p:cNvPr id="44" name="Triangle 43">
            <a:extLst>
              <a:ext uri="{FF2B5EF4-FFF2-40B4-BE49-F238E27FC236}">
                <a16:creationId xmlns:a16="http://schemas.microsoft.com/office/drawing/2014/main" id="{2F23A522-F20C-7742-A56A-47AD12F46A1B}"/>
              </a:ext>
            </a:extLst>
          </p:cNvPr>
          <p:cNvSpPr/>
          <p:nvPr userDrawn="1"/>
        </p:nvSpPr>
        <p:spPr>
          <a:xfrm rot="5400000">
            <a:off x="7980786" y="2164272"/>
            <a:ext cx="304412" cy="1017842"/>
          </a:xfrm>
          <a:prstGeom prst="triangl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5" name="Triangle 44">
            <a:extLst>
              <a:ext uri="{FF2B5EF4-FFF2-40B4-BE49-F238E27FC236}">
                <a16:creationId xmlns:a16="http://schemas.microsoft.com/office/drawing/2014/main" id="{48372CBC-892F-5E4E-8E6D-BEC5C90073D7}"/>
              </a:ext>
            </a:extLst>
          </p:cNvPr>
          <p:cNvSpPr/>
          <p:nvPr userDrawn="1"/>
        </p:nvSpPr>
        <p:spPr>
          <a:xfrm rot="10800000">
            <a:off x="11566602" y="3529632"/>
            <a:ext cx="304455" cy="1017697"/>
          </a:xfrm>
          <a:prstGeom prst="triangl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5515594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3455317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8" name="Text Placeholder 4">
            <a:extLst>
              <a:ext uri="{FF2B5EF4-FFF2-40B4-BE49-F238E27FC236}">
                <a16:creationId xmlns:a16="http://schemas.microsoft.com/office/drawing/2014/main" id="{23AFEDD3-0BCC-C747-84CE-FFFCBE744544}"/>
              </a:ext>
            </a:extLst>
          </p:cNvPr>
          <p:cNvSpPr>
            <a:spLocks noGrp="1"/>
          </p:cNvSpPr>
          <p:nvPr>
            <p:ph type="body" sz="quarter" idx="10" hasCustomPrompt="1"/>
          </p:nvPr>
        </p:nvSpPr>
        <p:spPr>
          <a:xfrm>
            <a:off x="2663225" y="2509148"/>
            <a:ext cx="7106787" cy="1204605"/>
          </a:xfrm>
          <a:prstGeom prst="rect">
            <a:avLst/>
          </a:prstGeom>
        </p:spPr>
        <p:txBody>
          <a:bodyPr/>
          <a:lstStyle>
            <a:lvl1pPr marL="0" indent="0" algn="ctr">
              <a:lnSpc>
                <a:spcPct val="120000"/>
              </a:lnSpc>
              <a:buNone/>
              <a:defRPr sz="2244" b="0" i="0" spc="0" baseline="0">
                <a:solidFill>
                  <a:schemeClr val="tx2"/>
                </a:solidFill>
                <a:latin typeface="+mn-lt"/>
                <a:cs typeface="Segoe UI" panose="020B0502040204020203" pitchFamily="34" charset="0"/>
              </a:defRPr>
            </a:lvl1pPr>
          </a:lstStyle>
          <a:p>
            <a:pPr lvl="0"/>
            <a:r>
              <a:rPr lang="en-US"/>
              <a:t>“Lorem ipsum dolor sit </a:t>
            </a:r>
            <a:r>
              <a:rPr lang="en-US" err="1"/>
              <a:t>amet</a:t>
            </a:r>
            <a:r>
              <a:rPr lang="en-US"/>
              <a:t>,</a:t>
            </a:r>
            <a:br>
              <a:rPr lang="en-US"/>
            </a:b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br>
              <a:rPr lang="en-US"/>
            </a:br>
            <a:r>
              <a:rPr lang="en-US" err="1"/>
              <a:t>incididunt</a:t>
            </a:r>
            <a:r>
              <a:rPr lang="en-US"/>
              <a:t> </a:t>
            </a:r>
            <a:r>
              <a:rPr lang="en-US" err="1"/>
              <a:t>ut</a:t>
            </a:r>
            <a:r>
              <a:rPr lang="en-US"/>
              <a:t> </a:t>
            </a:r>
            <a:r>
              <a:rPr lang="en-US" err="1"/>
              <a:t>labore</a:t>
            </a:r>
            <a:r>
              <a:rPr lang="en-US"/>
              <a:t> et dolore magna </a:t>
            </a:r>
            <a:r>
              <a:rPr lang="en-US" err="1"/>
              <a:t>aliqua</a:t>
            </a:r>
            <a:r>
              <a:rPr lang="en-US"/>
              <a:t>.” 22pt</a:t>
            </a:r>
          </a:p>
        </p:txBody>
      </p:sp>
      <p:sp>
        <p:nvSpPr>
          <p:cNvPr id="46" name="Subtitle 2">
            <a:extLst>
              <a:ext uri="{FF2B5EF4-FFF2-40B4-BE49-F238E27FC236}">
                <a16:creationId xmlns:a16="http://schemas.microsoft.com/office/drawing/2014/main" id="{D0B311F4-0C6D-654B-9883-753A215C9A17}"/>
              </a:ext>
            </a:extLst>
          </p:cNvPr>
          <p:cNvSpPr>
            <a:spLocks noGrp="1"/>
          </p:cNvSpPr>
          <p:nvPr>
            <p:ph type="subTitle" idx="1" hasCustomPrompt="1"/>
          </p:nvPr>
        </p:nvSpPr>
        <p:spPr>
          <a:xfrm>
            <a:off x="2663226" y="4219434"/>
            <a:ext cx="7106785" cy="345294"/>
          </a:xfrm>
          <a:prstGeom prst="rect">
            <a:avLst/>
          </a:prstGeom>
        </p:spPr>
        <p:txBody>
          <a:bodyPr wrap="square">
            <a:spAutoFit/>
          </a:bodyPr>
          <a:lstStyle>
            <a:lvl1pPr marL="0" indent="0" algn="ctr">
              <a:lnSpc>
                <a:spcPct val="100000"/>
              </a:lnSpc>
              <a:buNone/>
              <a:defRPr sz="2244" cap="all" spc="449" baseline="0">
                <a:solidFill>
                  <a:schemeClr val="accent2"/>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Tree>
    <p:extLst>
      <p:ext uri="{BB962C8B-B14F-4D97-AF65-F5344CB8AC3E}">
        <p14:creationId xmlns:p14="http://schemas.microsoft.com/office/powerpoint/2010/main" val="1581354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DBB3C6-5A19-AD46-80B9-6EC1AB3F72A1}"/>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3" name="Title 1">
            <a:extLst>
              <a:ext uri="{FF2B5EF4-FFF2-40B4-BE49-F238E27FC236}">
                <a16:creationId xmlns:a16="http://schemas.microsoft.com/office/drawing/2014/main" id="{B2AB337B-8925-0742-BC46-ED6B80B62C8A}"/>
              </a:ext>
            </a:extLst>
          </p:cNvPr>
          <p:cNvSpPr>
            <a:spLocks noGrp="1"/>
          </p:cNvSpPr>
          <p:nvPr>
            <p:ph type="title"/>
          </p:nvPr>
        </p:nvSpPr>
        <p:spPr>
          <a:xfrm>
            <a:off x="600059" y="597450"/>
            <a:ext cx="11239464" cy="439465"/>
          </a:xfrm>
        </p:spPr>
        <p:txBody>
          <a:bodyPr/>
          <a:lstStyle>
            <a:lvl1pPr>
              <a:defRPr sz="2856">
                <a:solidFill>
                  <a:schemeClr val="tx2"/>
                </a:solidFill>
              </a:defRPr>
            </a:lvl1pPr>
          </a:lstStyle>
          <a:p>
            <a:r>
              <a:rPr lang="en-US"/>
              <a:t>Click to edit Master title style</a:t>
            </a:r>
          </a:p>
        </p:txBody>
      </p:sp>
    </p:spTree>
    <p:extLst>
      <p:ext uri="{BB962C8B-B14F-4D97-AF65-F5344CB8AC3E}">
        <p14:creationId xmlns:p14="http://schemas.microsoft.com/office/powerpoint/2010/main" val="42727195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640036-CB48-4B40-8B7D-B50E5806F76D}"/>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solidFill>
                  <a:schemeClr val="tx2"/>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15704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1BF65D-47F3-3E40-8344-4D4D2F6A81CE}"/>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035252" y="594211"/>
            <a:ext cx="5806928" cy="5806104"/>
          </a:xfrm>
          <a:blipFill>
            <a:blip r:embed="rId3"/>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8" name="Title 1">
            <a:extLst>
              <a:ext uri="{FF2B5EF4-FFF2-40B4-BE49-F238E27FC236}">
                <a16:creationId xmlns:a16="http://schemas.microsoft.com/office/drawing/2014/main" id="{BA667864-BA2E-394B-8210-DD5B1638F4D4}"/>
              </a:ext>
            </a:extLst>
          </p:cNvPr>
          <p:cNvSpPr>
            <a:spLocks noGrp="1"/>
          </p:cNvSpPr>
          <p:nvPr>
            <p:ph type="title" hasCustomPrompt="1"/>
          </p:nvPr>
        </p:nvSpPr>
        <p:spPr>
          <a:xfrm>
            <a:off x="600059" y="582877"/>
            <a:ext cx="2350131" cy="878930"/>
          </a:xfrm>
          <a:prstGeom prst="rect">
            <a:avLst/>
          </a:prstGeom>
        </p:spPr>
        <p:txBody>
          <a:bodyPr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
        <p:nvSpPr>
          <p:cNvPr id="9" name="Text Placeholder 9">
            <a:extLst>
              <a:ext uri="{FF2B5EF4-FFF2-40B4-BE49-F238E27FC236}">
                <a16:creationId xmlns:a16="http://schemas.microsoft.com/office/drawing/2014/main" id="{2C888C47-2C8C-7C40-9A8C-CF91C52FE35B}"/>
              </a:ext>
            </a:extLst>
          </p:cNvPr>
          <p:cNvSpPr>
            <a:spLocks noGrp="1"/>
          </p:cNvSpPr>
          <p:nvPr>
            <p:ph type="body" sz="quarter" idx="14" hasCustomPrompt="1"/>
          </p:nvPr>
        </p:nvSpPr>
        <p:spPr>
          <a:xfrm>
            <a:off x="585607" y="2400590"/>
            <a:ext cx="2350131" cy="1493114"/>
          </a:xfrm>
          <a:prstGeom prst="rect">
            <a:avLst/>
          </a:prstGeom>
        </p:spPr>
        <p:txBody>
          <a:bodyPr lIns="0" tIns="0" rIns="0" bIns="0">
            <a:normAutofit/>
          </a:bodyPr>
          <a:lstStyle>
            <a:lvl1pPr marL="0" indent="0">
              <a:lnSpc>
                <a:spcPct val="100000"/>
              </a:lnSpc>
              <a:buNone/>
              <a:defRPr sz="2244" b="0" i="0" spc="0">
                <a:solidFill>
                  <a:schemeClr val="tx2"/>
                </a:solidFill>
                <a:latin typeface="+mn-lt"/>
                <a:cs typeface="Segoe UI" panose="020B0502040204020203" pitchFamily="34" charset="0"/>
              </a:defRPr>
            </a:lvl1pPr>
          </a:lstStyle>
          <a:p>
            <a:pPr lvl="0"/>
            <a:r>
              <a:rPr lang="en-US"/>
              <a:t>Body copy, 22pt</a:t>
            </a:r>
          </a:p>
        </p:txBody>
      </p:sp>
    </p:spTree>
    <p:extLst>
      <p:ext uri="{BB962C8B-B14F-4D97-AF65-F5344CB8AC3E}">
        <p14:creationId xmlns:p14="http://schemas.microsoft.com/office/powerpoint/2010/main" val="1462198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96D52F7-8FFF-6348-B4CA-55E7C62757B3}"/>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5" name="TextBox 4">
            <a:extLst>
              <a:ext uri="{FF2B5EF4-FFF2-40B4-BE49-F238E27FC236}">
                <a16:creationId xmlns:a16="http://schemas.microsoft.com/office/drawing/2014/main" id="{8A09A47B-FEF5-47F3-B2DD-A73E7C3234A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0935A883-AD56-E243-957F-9ACFE922AD05}"/>
              </a:ext>
            </a:extLst>
          </p:cNvPr>
          <p:cNvSpPr>
            <a:spLocks noGrp="1"/>
          </p:cNvSpPr>
          <p:nvPr>
            <p:ph type="pic" sz="quarter" idx="11" hasCustomPrompt="1"/>
          </p:nvPr>
        </p:nvSpPr>
        <p:spPr bwMode="ltGray">
          <a:xfrm>
            <a:off x="6035252" y="594211"/>
            <a:ext cx="5806928" cy="5806104"/>
          </a:xfrm>
          <a:blipFill>
            <a:blip r:embed="rId3"/>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Box 7">
            <a:extLst>
              <a:ext uri="{FF2B5EF4-FFF2-40B4-BE49-F238E27FC236}">
                <a16:creationId xmlns:a16="http://schemas.microsoft.com/office/drawing/2014/main" id="{ED05C6E8-C720-AD4A-AAA9-9665D53E4C1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11" name="Title 1">
            <a:extLst>
              <a:ext uri="{FF2B5EF4-FFF2-40B4-BE49-F238E27FC236}">
                <a16:creationId xmlns:a16="http://schemas.microsoft.com/office/drawing/2014/main" id="{8A228127-2E1B-2943-9590-79F6D1908FFA}"/>
              </a:ext>
            </a:extLst>
          </p:cNvPr>
          <p:cNvSpPr>
            <a:spLocks noGrp="1"/>
          </p:cNvSpPr>
          <p:nvPr>
            <p:ph type="title" hasCustomPrompt="1"/>
          </p:nvPr>
        </p:nvSpPr>
        <p:spPr>
          <a:xfrm>
            <a:off x="600059" y="3277530"/>
            <a:ext cx="4243366" cy="439465"/>
          </a:xfrm>
          <a:prstGeom prst="rect">
            <a:avLst/>
          </a:prstGeom>
        </p:spPr>
        <p:txBody>
          <a:bodyPr wrap="square"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22649207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516666-9846-7846-BE6A-08739346404D}"/>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4860DC5E-F8D9-F740-AEC9-9DF8263CF3B6}"/>
              </a:ext>
            </a:extLst>
          </p:cNvPr>
          <p:cNvSpPr>
            <a:spLocks noGrp="1"/>
          </p:cNvSpPr>
          <p:nvPr>
            <p:ph type="pic" sz="quarter" idx="11" hasCustomPrompt="1"/>
          </p:nvPr>
        </p:nvSpPr>
        <p:spPr bwMode="ltGray">
          <a:xfrm>
            <a:off x="6035252" y="594211"/>
            <a:ext cx="5806928" cy="5806104"/>
          </a:xfrm>
          <a:blipFill>
            <a:blip r:embed="rId3"/>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151969"/>
            <a:ext cx="4246603" cy="690587"/>
          </a:xfrm>
        </p:spPr>
        <p:txBody>
          <a:bodyPr anchor="t"/>
          <a:lstStyle>
            <a:lvl1pPr>
              <a:defRPr sz="2244">
                <a:solidFill>
                  <a:schemeClr val="tx2"/>
                </a:solidFill>
                <a:latin typeface="+mn-lt"/>
              </a:defRPr>
            </a:lvl1pPr>
          </a:lstStyle>
          <a:p>
            <a:r>
              <a:rPr lang="en-US"/>
              <a:t>Square photo layout </a:t>
            </a:r>
            <a:br>
              <a:rPr lang="en-US"/>
            </a:br>
            <a:r>
              <a:rPr lang="en-US"/>
              <a:t>with smaller text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271731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2160">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856"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598737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856"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0808146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2856"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9111134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D8903F-54C8-2E48-948B-45100B277177}"/>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389306"/>
            <a:ext cx="11239464" cy="439465"/>
          </a:xfrm>
        </p:spPr>
        <p:txBody>
          <a:bodyPr anchor="ctr"/>
          <a:lstStyle>
            <a:lvl1pPr algn="ctr">
              <a:defRPr sz="2856">
                <a:solidFill>
                  <a:schemeClr val="tx2"/>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3"/>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5559010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456555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98F320-34D9-4F45-B018-2A7973CFB8A7}"/>
              </a:ext>
            </a:extLst>
          </p:cNvPr>
          <p:cNvPicPr>
            <a:picLocks noChangeAspect="1"/>
          </p:cNvPicPr>
          <p:nvPr userDrawn="1"/>
        </p:nvPicPr>
        <p:blipFill>
          <a:blip r:embed="rId2"/>
          <a:stretch>
            <a:fillRect/>
          </a:stretch>
        </p:blipFill>
        <p:spPr>
          <a:xfrm rot="10800000">
            <a:off x="2517" y="0"/>
            <a:ext cx="12431442" cy="6994525"/>
          </a:xfrm>
          <a:prstGeom prst="rect">
            <a:avLst/>
          </a:prstGeom>
        </p:spPr>
      </p:pic>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1198110"/>
            <a:ext cx="11239464" cy="439465"/>
          </a:xfrm>
        </p:spPr>
        <p:txBody>
          <a:bodyPr anchor="ctr"/>
          <a:lstStyle>
            <a:lvl1pPr algn="ctr">
              <a:defRPr sz="2856">
                <a:solidFill>
                  <a:schemeClr val="tx2"/>
                </a:solidFill>
                <a:latin typeface="+mj-lt"/>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3"/>
            <a:stretch>
              <a:fillRect/>
            </a:stretch>
          </a:blipFill>
        </p:spPr>
        <p:txBody>
          <a:bodyPr vert="horz" wrap="square" lIns="0" tIns="1097280" rIns="0" bIns="0" rtlCol="0" anchor="t" anchorCtr="0">
            <a:noAutofit/>
          </a:bodyPr>
          <a:lstStyle>
            <a:lvl1pPr marL="0" indent="0" algn="ctr">
              <a:buNone/>
              <a:defRPr lang="en-US" sz="1428" b="1" dirty="0">
                <a:solidFill>
                  <a:schemeClr val="tx2"/>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chemeClr val="tx2"/>
                </a:solidFill>
              </a:rPr>
              <a:t>ELT layout</a:t>
            </a:r>
          </a:p>
        </p:txBody>
      </p:sp>
    </p:spTree>
    <p:extLst>
      <p:ext uri="{BB962C8B-B14F-4D97-AF65-F5344CB8AC3E}">
        <p14:creationId xmlns:p14="http://schemas.microsoft.com/office/powerpoint/2010/main" val="393762834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solidFill>
                  <a:schemeClr val="tx2"/>
                </a:solidFill>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solidFill>
                  <a:schemeClr val="tx2"/>
                </a:solidFill>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8" name="Title 1">
            <a:extLst>
              <a:ext uri="{FF2B5EF4-FFF2-40B4-BE49-F238E27FC236}">
                <a16:creationId xmlns:a16="http://schemas.microsoft.com/office/drawing/2014/main" id="{D1914367-71BF-604D-8345-A265E4DF6C3C}"/>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38641939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solidFill>
                  <a:schemeClr val="tx2"/>
                </a:solidFill>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solidFill>
                  <a:schemeClr val="tx2"/>
                </a:solidFill>
                <a:latin typeface="+mn-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solidFill>
                  <a:schemeClr val="tx2"/>
                </a:solidFill>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26" name="Title 1">
            <a:extLst>
              <a:ext uri="{FF2B5EF4-FFF2-40B4-BE49-F238E27FC236}">
                <a16:creationId xmlns:a16="http://schemas.microsoft.com/office/drawing/2014/main" id="{6D90205E-9FD8-9947-A12F-E67E6B4F6CE5}"/>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22922226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n-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n-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17" name="Title 1">
            <a:extLst>
              <a:ext uri="{FF2B5EF4-FFF2-40B4-BE49-F238E27FC236}">
                <a16:creationId xmlns:a16="http://schemas.microsoft.com/office/drawing/2014/main" id="{321BBE6C-40EA-8B4D-A44D-3193C5210AA5}"/>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37077541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22C708-AC11-634E-A4B5-AA7F205B3724}"/>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7" name="Title 1">
            <a:extLst>
              <a:ext uri="{FF2B5EF4-FFF2-40B4-BE49-F238E27FC236}">
                <a16:creationId xmlns:a16="http://schemas.microsoft.com/office/drawing/2014/main" id="{EA27EDDC-446E-2842-8884-6A1C9FCE2708}"/>
              </a:ext>
            </a:extLst>
          </p:cNvPr>
          <p:cNvSpPr>
            <a:spLocks noGrp="1"/>
          </p:cNvSpPr>
          <p:nvPr>
            <p:ph type="title" hasCustomPrompt="1"/>
          </p:nvPr>
        </p:nvSpPr>
        <p:spPr>
          <a:xfrm>
            <a:off x="600059" y="1723310"/>
            <a:ext cx="2350131" cy="878930"/>
          </a:xfrm>
          <a:prstGeom prst="rect">
            <a:avLst/>
          </a:prstGeom>
        </p:spPr>
        <p:txBody>
          <a:bodyPr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
        <p:nvSpPr>
          <p:cNvPr id="9" name="Text Placeholder 9">
            <a:extLst>
              <a:ext uri="{FF2B5EF4-FFF2-40B4-BE49-F238E27FC236}">
                <a16:creationId xmlns:a16="http://schemas.microsoft.com/office/drawing/2014/main" id="{7BA0EA3F-FEA2-C843-9FC6-665392499497}"/>
              </a:ext>
            </a:extLst>
          </p:cNvPr>
          <p:cNvSpPr>
            <a:spLocks noGrp="1"/>
          </p:cNvSpPr>
          <p:nvPr>
            <p:ph type="body" sz="quarter" idx="15" hasCustomPrompt="1"/>
          </p:nvPr>
        </p:nvSpPr>
        <p:spPr>
          <a:xfrm>
            <a:off x="3932920" y="1723310"/>
            <a:ext cx="7918976" cy="4688338"/>
          </a:xfrm>
          <a:prstGeom prst="rect">
            <a:avLst/>
          </a:prstGeom>
        </p:spPr>
        <p:txBody>
          <a:bodyPr lIns="0" tIns="0" rIns="0" bIns="0">
            <a:normAutofit/>
          </a:bodyPr>
          <a:lstStyle>
            <a:lvl1pPr marL="0" indent="0">
              <a:lnSpc>
                <a:spcPct val="100000"/>
              </a:lnSpc>
              <a:buNone/>
              <a:defRPr sz="1836" b="0" i="0" spc="0">
                <a:solidFill>
                  <a:schemeClr val="tx2"/>
                </a:solidFill>
                <a:latin typeface="+mn-lt"/>
                <a:cs typeface="Segoe UI" panose="020B0502040204020203" pitchFamily="34" charset="0"/>
              </a:defRPr>
            </a:lvl1pPr>
          </a:lstStyle>
          <a:p>
            <a:pPr lvl="0"/>
            <a:r>
              <a:rPr lang="en-US"/>
              <a:t>Body copy, 18-22pt</a:t>
            </a:r>
          </a:p>
        </p:txBody>
      </p:sp>
      <p:sp>
        <p:nvSpPr>
          <p:cNvPr id="10" name="Line">
            <a:extLst>
              <a:ext uri="{FF2B5EF4-FFF2-40B4-BE49-F238E27FC236}">
                <a16:creationId xmlns:a16="http://schemas.microsoft.com/office/drawing/2014/main" id="{C06A6FC4-2222-2C4F-B3E8-3736923D49AA}"/>
              </a:ext>
            </a:extLst>
          </p:cNvPr>
          <p:cNvSpPr/>
          <p:nvPr userDrawn="1"/>
        </p:nvSpPr>
        <p:spPr>
          <a:xfrm>
            <a:off x="3932921" y="1331172"/>
            <a:ext cx="7918976"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1" name="Line">
            <a:extLst>
              <a:ext uri="{FF2B5EF4-FFF2-40B4-BE49-F238E27FC236}">
                <a16:creationId xmlns:a16="http://schemas.microsoft.com/office/drawing/2014/main" id="{98A6DDC4-E9D5-EC48-88E8-EA77DD6FADA0}"/>
              </a:ext>
            </a:extLst>
          </p:cNvPr>
          <p:cNvSpPr/>
          <p:nvPr userDrawn="1"/>
        </p:nvSpPr>
        <p:spPr>
          <a:xfrm>
            <a:off x="581341" y="1331172"/>
            <a:ext cx="2368849"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Tree>
    <p:extLst>
      <p:ext uri="{BB962C8B-B14F-4D97-AF65-F5344CB8AC3E}">
        <p14:creationId xmlns:p14="http://schemas.microsoft.com/office/powerpoint/2010/main" val="40535208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4E4DB3-A12A-A244-8BF2-A498D8D67F38}"/>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13" name="Title 1">
            <a:extLst>
              <a:ext uri="{FF2B5EF4-FFF2-40B4-BE49-F238E27FC236}">
                <a16:creationId xmlns:a16="http://schemas.microsoft.com/office/drawing/2014/main" id="{D58FBBD6-0BE7-4240-B177-D6F56EB9AA64}"/>
              </a:ext>
            </a:extLst>
          </p:cNvPr>
          <p:cNvSpPr>
            <a:spLocks noGrp="1"/>
          </p:cNvSpPr>
          <p:nvPr>
            <p:ph type="title" hasCustomPrompt="1"/>
          </p:nvPr>
        </p:nvSpPr>
        <p:spPr>
          <a:xfrm>
            <a:off x="600059" y="582877"/>
            <a:ext cx="2350131" cy="878930"/>
          </a:xfrm>
          <a:prstGeom prst="rect">
            <a:avLst/>
          </a:prstGeom>
        </p:spPr>
        <p:txBody>
          <a:bodyPr lIns="0" tIns="0" rIns="0" bIns="0">
            <a:spAutoFit/>
          </a:bodyPr>
          <a:lstStyle>
            <a:lvl1pPr marL="4662">
              <a:lnSpc>
                <a:spcPct val="100000"/>
              </a:lnSpc>
              <a:defRPr sz="2856" b="0" i="0" cap="none" baseline="0">
                <a:solidFill>
                  <a:srgbClr val="2F2F2F"/>
                </a:solidFill>
                <a:latin typeface="+mj-lt"/>
                <a:cs typeface="Segoe UI Semibold" panose="020B0502040204020203" pitchFamily="34" charset="0"/>
              </a:defRPr>
            </a:lvl1pPr>
          </a:lstStyle>
          <a:p>
            <a:r>
              <a:rPr lang="en-US"/>
              <a:t>Section title, 28pt </a:t>
            </a:r>
          </a:p>
        </p:txBody>
      </p:sp>
      <p:sp>
        <p:nvSpPr>
          <p:cNvPr id="14" name="Subtitle 2">
            <a:extLst>
              <a:ext uri="{FF2B5EF4-FFF2-40B4-BE49-F238E27FC236}">
                <a16:creationId xmlns:a16="http://schemas.microsoft.com/office/drawing/2014/main" id="{831F4816-07DB-D246-BD27-1B77569EDD5E}"/>
              </a:ext>
            </a:extLst>
          </p:cNvPr>
          <p:cNvSpPr>
            <a:spLocks noGrp="1"/>
          </p:cNvSpPr>
          <p:nvPr>
            <p:ph type="subTitle" idx="1" hasCustomPrompt="1"/>
          </p:nvPr>
        </p:nvSpPr>
        <p:spPr>
          <a:xfrm>
            <a:off x="3932920" y="582877"/>
            <a:ext cx="7918976" cy="356157"/>
          </a:xfrm>
          <a:prstGeom prst="rect">
            <a:avLst/>
          </a:prstGeom>
        </p:spPr>
        <p:txBody>
          <a:bodyPr wrap="square" lIns="0" tIns="0" rIns="0" bIns="0">
            <a:spAutoFit/>
          </a:bodyPr>
          <a:lstStyle>
            <a:lvl1pPr marL="0" indent="0" algn="l">
              <a:lnSpc>
                <a:spcPct val="100000"/>
              </a:lnSpc>
              <a:spcBef>
                <a:spcPts val="0"/>
              </a:spcBef>
              <a:buNone/>
              <a:defRPr sz="2244" b="0" i="0" spc="0" baseline="0">
                <a:solidFill>
                  <a:schemeClr val="tx2"/>
                </a:solidFill>
                <a:latin typeface="+mj-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Subtitle, 22pt</a:t>
            </a:r>
          </a:p>
        </p:txBody>
      </p:sp>
      <p:sp>
        <p:nvSpPr>
          <p:cNvPr id="15" name="Text Placeholder 9">
            <a:extLst>
              <a:ext uri="{FF2B5EF4-FFF2-40B4-BE49-F238E27FC236}">
                <a16:creationId xmlns:a16="http://schemas.microsoft.com/office/drawing/2014/main" id="{C5572031-C46B-324A-A38B-11EDF2040D44}"/>
              </a:ext>
            </a:extLst>
          </p:cNvPr>
          <p:cNvSpPr>
            <a:spLocks noGrp="1"/>
          </p:cNvSpPr>
          <p:nvPr>
            <p:ph type="body" sz="quarter" idx="15" hasCustomPrompt="1"/>
          </p:nvPr>
        </p:nvSpPr>
        <p:spPr>
          <a:xfrm>
            <a:off x="3932920" y="1723310"/>
            <a:ext cx="7918976" cy="4688338"/>
          </a:xfrm>
          <a:prstGeom prst="rect">
            <a:avLst/>
          </a:prstGeom>
        </p:spPr>
        <p:txBody>
          <a:bodyPr lIns="0" tIns="0" rIns="0" bIns="0">
            <a:normAutofit/>
          </a:bodyPr>
          <a:lstStyle>
            <a:lvl1pPr marL="0" indent="0">
              <a:lnSpc>
                <a:spcPct val="100000"/>
              </a:lnSpc>
              <a:buNone/>
              <a:defRPr sz="1836" b="0" i="0" spc="0">
                <a:solidFill>
                  <a:srgbClr val="2F2F2F"/>
                </a:solidFill>
                <a:latin typeface="+mn-lt"/>
                <a:cs typeface="Segoe UI" panose="020B0502040204020203" pitchFamily="34" charset="0"/>
              </a:defRPr>
            </a:lvl1pPr>
          </a:lstStyle>
          <a:p>
            <a:pPr lvl="0"/>
            <a:r>
              <a:rPr lang="en-US"/>
              <a:t>Body copy, 18-22pt</a:t>
            </a:r>
          </a:p>
        </p:txBody>
      </p:sp>
      <p:sp>
        <p:nvSpPr>
          <p:cNvPr id="16" name="Line">
            <a:extLst>
              <a:ext uri="{FF2B5EF4-FFF2-40B4-BE49-F238E27FC236}">
                <a16:creationId xmlns:a16="http://schemas.microsoft.com/office/drawing/2014/main" id="{7BE95A3E-BF96-8149-AF5E-F6C90546C068}"/>
              </a:ext>
            </a:extLst>
          </p:cNvPr>
          <p:cNvSpPr/>
          <p:nvPr userDrawn="1"/>
        </p:nvSpPr>
        <p:spPr>
          <a:xfrm>
            <a:off x="3932921" y="1331172"/>
            <a:ext cx="7918976"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7" name="Text Placeholder 9">
            <a:extLst>
              <a:ext uri="{FF2B5EF4-FFF2-40B4-BE49-F238E27FC236}">
                <a16:creationId xmlns:a16="http://schemas.microsoft.com/office/drawing/2014/main" id="{6EA67B66-5FB8-AD49-85E1-4FF57C29F20A}"/>
              </a:ext>
            </a:extLst>
          </p:cNvPr>
          <p:cNvSpPr>
            <a:spLocks noGrp="1"/>
          </p:cNvSpPr>
          <p:nvPr>
            <p:ph type="body" sz="quarter" idx="14" hasCustomPrompt="1"/>
          </p:nvPr>
        </p:nvSpPr>
        <p:spPr>
          <a:xfrm>
            <a:off x="585607" y="2400590"/>
            <a:ext cx="2350131" cy="1493114"/>
          </a:xfrm>
          <a:prstGeom prst="rect">
            <a:avLst/>
          </a:prstGeom>
        </p:spPr>
        <p:txBody>
          <a:bodyPr lIns="0" tIns="0" rIns="0" bIns="0">
            <a:normAutofit/>
          </a:bodyPr>
          <a:lstStyle>
            <a:lvl1pPr marL="0" indent="0">
              <a:lnSpc>
                <a:spcPct val="100000"/>
              </a:lnSpc>
              <a:buNone/>
              <a:defRPr sz="2244" b="0" i="0" spc="0">
                <a:solidFill>
                  <a:srgbClr val="2F2F2F"/>
                </a:solidFill>
                <a:latin typeface="+mn-lt"/>
                <a:cs typeface="Segoe UI" panose="020B0502040204020203" pitchFamily="34" charset="0"/>
              </a:defRPr>
            </a:lvl1pPr>
          </a:lstStyle>
          <a:p>
            <a:pPr lvl="0"/>
            <a:r>
              <a:rPr lang="en-US"/>
              <a:t>Body copy, 22pt</a:t>
            </a:r>
          </a:p>
        </p:txBody>
      </p:sp>
    </p:spTree>
    <p:extLst>
      <p:ext uri="{BB962C8B-B14F-4D97-AF65-F5344CB8AC3E}">
        <p14:creationId xmlns:p14="http://schemas.microsoft.com/office/powerpoint/2010/main" val="40962373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3D1BE5F-D606-D549-81CE-D029E4843DA5}"/>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75911"/>
            <a:ext cx="3245833" cy="439465"/>
          </a:xfrm>
        </p:spPr>
        <p:txBody>
          <a:bodyPr anchor="ctr"/>
          <a:lstStyle>
            <a:lvl1pPr>
              <a:defRPr sz="2856">
                <a:latin typeface="+mj-lt"/>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322996"/>
            <a:ext cx="6801197" cy="345294"/>
          </a:xfrm>
        </p:spPr>
        <p:txBody>
          <a:bodyPr anchor="ctr"/>
          <a:lstStyle>
            <a:lvl1pPr marL="0" indent="0">
              <a:buNone/>
              <a:defRPr sz="2244"/>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916067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34D8A9-0923-8349-AFA5-591917383ABA}"/>
              </a:ext>
            </a:extLst>
          </p:cNvPr>
          <p:cNvPicPr>
            <a:picLocks noChangeAspect="1"/>
          </p:cNvPicPr>
          <p:nvPr userDrawn="1"/>
        </p:nvPicPr>
        <p:blipFill>
          <a:blip r:embed="rId2"/>
          <a:stretch>
            <a:fillRect/>
          </a:stretch>
        </p:blipFill>
        <p:spPr>
          <a:xfrm flipH="1">
            <a:off x="2517" y="0"/>
            <a:ext cx="12431442" cy="6994525"/>
          </a:xfrm>
          <a:prstGeom prst="rect">
            <a:avLst/>
          </a:prstGeom>
        </p:spPr>
      </p:pic>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11817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62CF0B-0EE3-CF4D-B199-066697B501E9}"/>
              </a:ext>
            </a:extLst>
          </p:cNvPr>
          <p:cNvPicPr>
            <a:picLocks noChangeAspect="1"/>
          </p:cNvPicPr>
          <p:nvPr userDrawn="1"/>
        </p:nvPicPr>
        <p:blipFill>
          <a:blip r:embed="rId2"/>
          <a:stretch>
            <a:fillRect/>
          </a:stretch>
        </p:blipFill>
        <p:spPr>
          <a:xfrm flipH="1">
            <a:off x="2517" y="0"/>
            <a:ext cx="12431442" cy="6994525"/>
          </a:xfrm>
          <a:prstGeom prst="rect">
            <a:avLst/>
          </a:prstGeom>
        </p:spPr>
      </p:pic>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579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586670-E6C6-6240-BAD1-9A4C10076EA2}"/>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15" name="Rounded Rectangle">
            <a:extLst>
              <a:ext uri="{FF2B5EF4-FFF2-40B4-BE49-F238E27FC236}">
                <a16:creationId xmlns:a16="http://schemas.microsoft.com/office/drawing/2014/main" id="{C658BD78-BC9F-6540-ADED-C9960FE219FE}"/>
              </a:ext>
            </a:extLst>
          </p:cNvPr>
          <p:cNvSpPr/>
          <p:nvPr userDrawn="1"/>
        </p:nvSpPr>
        <p:spPr>
          <a:xfrm>
            <a:off x="1437499" y="1103949"/>
            <a:ext cx="9561477" cy="4786627"/>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6" name="Title 1">
            <a:extLst>
              <a:ext uri="{FF2B5EF4-FFF2-40B4-BE49-F238E27FC236}">
                <a16:creationId xmlns:a16="http://schemas.microsoft.com/office/drawing/2014/main" id="{3E4A7B33-DAE2-7B44-8CD4-8BC03C42A807}"/>
              </a:ext>
            </a:extLst>
          </p:cNvPr>
          <p:cNvSpPr>
            <a:spLocks noGrp="1"/>
          </p:cNvSpPr>
          <p:nvPr>
            <p:ph type="title" hasCustomPrompt="1"/>
          </p:nvPr>
        </p:nvSpPr>
        <p:spPr>
          <a:xfrm>
            <a:off x="2596153" y="2719912"/>
            <a:ext cx="7268712" cy="565027"/>
          </a:xfrm>
          <a:prstGeom prst="rect">
            <a:avLst/>
          </a:prstGeom>
        </p:spPr>
        <p:txBody>
          <a:bodyPr wrap="square" lIns="0" tIns="0" rIns="0" bIns="0">
            <a:noAutofit/>
          </a:bodyPr>
          <a:lstStyle>
            <a:lvl1pPr marL="4662">
              <a:lnSpc>
                <a:spcPct val="100000"/>
              </a:lnSpc>
              <a:defRPr sz="3672" b="1" i="0" spc="-51" baseline="0">
                <a:solidFill>
                  <a:srgbClr val="2F2F2F"/>
                </a:solidFill>
                <a:latin typeface="+mj-lt"/>
                <a:cs typeface="Segoe UI Semibold" panose="020B0502040204020203" pitchFamily="34" charset="0"/>
              </a:defRPr>
            </a:lvl1pPr>
          </a:lstStyle>
          <a:p>
            <a:r>
              <a:rPr lang="en-US"/>
              <a:t>Section title, 36pt</a:t>
            </a:r>
          </a:p>
        </p:txBody>
      </p:sp>
      <p:sp>
        <p:nvSpPr>
          <p:cNvPr id="17" name="Subtitle 2">
            <a:extLst>
              <a:ext uri="{FF2B5EF4-FFF2-40B4-BE49-F238E27FC236}">
                <a16:creationId xmlns:a16="http://schemas.microsoft.com/office/drawing/2014/main" id="{3175BF03-56A6-8E47-883C-8AF9493E1D5D}"/>
              </a:ext>
            </a:extLst>
          </p:cNvPr>
          <p:cNvSpPr>
            <a:spLocks noGrp="1"/>
          </p:cNvSpPr>
          <p:nvPr>
            <p:ph type="subTitle" idx="1" hasCustomPrompt="1"/>
          </p:nvPr>
        </p:nvSpPr>
        <p:spPr>
          <a:xfrm>
            <a:off x="2592113" y="2052725"/>
            <a:ext cx="7272752" cy="345294"/>
          </a:xfrm>
          <a:prstGeom prst="rect">
            <a:avLst/>
          </a:prstGeom>
        </p:spPr>
        <p:txBody>
          <a:bodyPr wrap="square" lIns="0" tIns="0" rIns="0" bIns="0">
            <a:spAutoFit/>
          </a:bodyPr>
          <a:lstStyle>
            <a:lvl1pPr marL="0" indent="0" algn="l">
              <a:lnSpc>
                <a:spcPct val="100000"/>
              </a:lnSpc>
              <a:spcBef>
                <a:spcPts val="0"/>
              </a:spcBef>
              <a:buNone/>
              <a:defRPr sz="2244" cap="all" spc="286" baseline="0">
                <a:solidFill>
                  <a:srgbClr val="F16522"/>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
        <p:nvSpPr>
          <p:cNvPr id="18" name="Text Placeholder 9">
            <a:extLst>
              <a:ext uri="{FF2B5EF4-FFF2-40B4-BE49-F238E27FC236}">
                <a16:creationId xmlns:a16="http://schemas.microsoft.com/office/drawing/2014/main" id="{D8B43C8B-87CC-C844-BA22-D17E89457766}"/>
              </a:ext>
            </a:extLst>
          </p:cNvPr>
          <p:cNvSpPr>
            <a:spLocks noGrp="1"/>
          </p:cNvSpPr>
          <p:nvPr>
            <p:ph type="body" sz="quarter" idx="10" hasCustomPrompt="1"/>
          </p:nvPr>
        </p:nvSpPr>
        <p:spPr>
          <a:xfrm>
            <a:off x="2596153" y="3606834"/>
            <a:ext cx="7268711" cy="1482969"/>
          </a:xfrm>
          <a:prstGeom prst="rect">
            <a:avLst/>
          </a:prstGeom>
        </p:spPr>
        <p:txBody>
          <a:bodyPr lIns="0" tIns="0" rIns="0" bIns="0">
            <a:normAutofit/>
          </a:bodyPr>
          <a:lstStyle>
            <a:lvl1pPr marL="0" indent="0">
              <a:buNone/>
              <a:defRPr sz="1836" b="0" i="0" spc="0">
                <a:solidFill>
                  <a:srgbClr val="2F2F2F"/>
                </a:solidFill>
                <a:latin typeface="+mn-lt"/>
                <a:cs typeface="Segoe UI" panose="020B0502040204020203" pitchFamily="34" charset="0"/>
              </a:defRPr>
            </a:lvl1pPr>
          </a:lstStyle>
          <a:p>
            <a:pPr lvl="0"/>
            <a:r>
              <a:rPr lang="en-US"/>
              <a:t>Body copy, 18pt</a:t>
            </a:r>
          </a:p>
        </p:txBody>
      </p:sp>
    </p:spTree>
    <p:extLst>
      <p:ext uri="{BB962C8B-B14F-4D97-AF65-F5344CB8AC3E}">
        <p14:creationId xmlns:p14="http://schemas.microsoft.com/office/powerpoint/2010/main" val="1570637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173623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able">
    <p:bg>
      <p:bgPr>
        <a:solidFill>
          <a:srgbClr val="F2F2F2"/>
        </a:solidFill>
        <a:effectLst/>
      </p:bgPr>
    </p:bg>
    <p:spTree>
      <p:nvGrpSpPr>
        <p:cNvPr id="1" name=""/>
        <p:cNvGrpSpPr/>
        <p:nvPr/>
      </p:nvGrpSpPr>
      <p:grpSpPr>
        <a:xfrm>
          <a:off x="0" y="0"/>
          <a:ext cx="0" cy="0"/>
          <a:chOff x="0" y="0"/>
          <a:chExt cx="0" cy="0"/>
        </a:xfrm>
      </p:grpSpPr>
      <p:sp>
        <p:nvSpPr>
          <p:cNvPr id="7" name="Rounded Rectangle">
            <a:extLst>
              <a:ext uri="{FF2B5EF4-FFF2-40B4-BE49-F238E27FC236}">
                <a16:creationId xmlns:a16="http://schemas.microsoft.com/office/drawing/2014/main" id="{BD29B6AF-B73B-2445-962E-1905855E8109}"/>
              </a:ext>
            </a:extLst>
          </p:cNvPr>
          <p:cNvSpPr/>
          <p:nvPr userDrawn="1"/>
        </p:nvSpPr>
        <p:spPr>
          <a:xfrm>
            <a:off x="582960" y="695500"/>
            <a:ext cx="11270555" cy="5664336"/>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pic>
        <p:nvPicPr>
          <p:cNvPr id="3" name="Picture 2">
            <a:extLst>
              <a:ext uri="{FF2B5EF4-FFF2-40B4-BE49-F238E27FC236}">
                <a16:creationId xmlns:a16="http://schemas.microsoft.com/office/drawing/2014/main" id="{0CDC4A1A-6F8E-A54D-A3D6-D932C4DDE864}"/>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8" name="Table Placeholder 5">
            <a:extLst>
              <a:ext uri="{FF2B5EF4-FFF2-40B4-BE49-F238E27FC236}">
                <a16:creationId xmlns:a16="http://schemas.microsoft.com/office/drawing/2014/main" id="{63D0BA64-791C-4F45-90AE-3E1123A31818}"/>
              </a:ext>
            </a:extLst>
          </p:cNvPr>
          <p:cNvSpPr>
            <a:spLocks noGrp="1"/>
          </p:cNvSpPr>
          <p:nvPr>
            <p:ph type="tbl" sz="quarter" idx="10"/>
          </p:nvPr>
        </p:nvSpPr>
        <p:spPr>
          <a:xfrm>
            <a:off x="1326235" y="1785540"/>
            <a:ext cx="9810430" cy="282513"/>
          </a:xfrm>
          <a:prstGeom prst="rect">
            <a:avLst/>
          </a:prstGeom>
        </p:spPr>
        <p:txBody>
          <a:bodyPr/>
          <a:lstStyle>
            <a:lvl1pPr marL="0" indent="0" algn="ctr">
              <a:buNone/>
              <a:defRPr sz="1836">
                <a:solidFill>
                  <a:srgbClr val="2F2F2F"/>
                </a:solidFill>
                <a:latin typeface="+mn-lt"/>
                <a:cs typeface="Segoe UI" panose="020B0502040204020203" pitchFamily="34" charset="0"/>
              </a:defRPr>
            </a:lvl1pPr>
          </a:lstStyle>
          <a:p>
            <a:r>
              <a:rPr lang="en-US"/>
              <a:t>Click icon to add table</a:t>
            </a:r>
          </a:p>
        </p:txBody>
      </p:sp>
      <p:sp>
        <p:nvSpPr>
          <p:cNvPr id="9" name="Title 1">
            <a:extLst>
              <a:ext uri="{FF2B5EF4-FFF2-40B4-BE49-F238E27FC236}">
                <a16:creationId xmlns:a16="http://schemas.microsoft.com/office/drawing/2014/main" id="{DBC5C568-FBA5-8746-9ACB-6AFBE34A8E56}"/>
              </a:ext>
            </a:extLst>
          </p:cNvPr>
          <p:cNvSpPr>
            <a:spLocks noGrp="1"/>
          </p:cNvSpPr>
          <p:nvPr>
            <p:ph type="title" hasCustomPrompt="1"/>
          </p:nvPr>
        </p:nvSpPr>
        <p:spPr>
          <a:xfrm>
            <a:off x="4077186" y="858094"/>
            <a:ext cx="4278866" cy="439465"/>
          </a:xfrm>
          <a:prstGeom prst="rect">
            <a:avLst/>
          </a:prstGeom>
        </p:spPr>
        <p:txBody>
          <a:bodyPr wrap="square" lIns="0" tIns="0" rIns="0" bIns="0">
            <a:spAutoFit/>
          </a:bodyPr>
          <a:lstStyle>
            <a:lvl1pPr marL="4662" algn="ctr">
              <a:lnSpc>
                <a:spcPct val="100000"/>
              </a:lnSpc>
              <a:defRPr sz="2856" b="0" i="0" cap="none" baseline="0">
                <a:solidFill>
                  <a:srgbClr val="2F2F2F"/>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423635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4199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716B23-E2DA-694E-8AC9-7D3C0BA12B41}"/>
              </a:ext>
            </a:extLst>
          </p:cNvPr>
          <p:cNvPicPr>
            <a:picLocks noChangeAspect="1"/>
          </p:cNvPicPr>
          <p:nvPr userDrawn="1"/>
        </p:nvPicPr>
        <p:blipFill>
          <a:blip r:embed="rId2"/>
          <a:stretch>
            <a:fillRect/>
          </a:stretch>
        </p:blipFill>
        <p:spPr>
          <a:xfrm flipH="1">
            <a:off x="2517" y="0"/>
            <a:ext cx="12431442" cy="6994525"/>
          </a:xfrm>
          <a:prstGeom prst="rect">
            <a:avLst/>
          </a:prstGeom>
        </p:spPr>
      </p:pic>
    </p:spTree>
    <p:extLst>
      <p:ext uri="{BB962C8B-B14F-4D97-AF65-F5344CB8AC3E}">
        <p14:creationId xmlns:p14="http://schemas.microsoft.com/office/powerpoint/2010/main" val="21161873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F2F2F2"/>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059499"/>
            <a:ext cx="11239464" cy="1946238"/>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83466FEB-BD95-0C44-ACDF-93C1B85A50A6}"/>
              </a:ext>
            </a:extLst>
          </p:cNvPr>
          <p:cNvSpPr>
            <a:spLocks noGrp="1"/>
          </p:cNvSpPr>
          <p:nvPr>
            <p:ph type="title" hasCustomPrompt="1"/>
          </p:nvPr>
        </p:nvSpPr>
        <p:spPr>
          <a:xfrm>
            <a:off x="600059" y="597450"/>
            <a:ext cx="11239464" cy="439465"/>
          </a:xfrm>
        </p:spPr>
        <p:txBody>
          <a:bodyPr/>
          <a:lstStyle>
            <a:lvl1pPr>
              <a:defRPr sz="2856">
                <a:solidFill>
                  <a:schemeClr val="tx2"/>
                </a:solidFill>
              </a:defRPr>
            </a:lvl1pPr>
          </a:lstStyle>
          <a:p>
            <a:r>
              <a:rPr lang="en-US"/>
              <a:t>Software Code Slide</a:t>
            </a:r>
          </a:p>
        </p:txBody>
      </p:sp>
    </p:spTree>
    <p:extLst>
      <p:ext uri="{BB962C8B-B14F-4D97-AF65-F5344CB8AC3E}">
        <p14:creationId xmlns:p14="http://schemas.microsoft.com/office/powerpoint/2010/main" val="2903889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9ABC92-3744-FA4D-9BF6-5314E03D08B7}"/>
              </a:ext>
            </a:extLst>
          </p:cNvPr>
          <p:cNvPicPr>
            <a:picLocks noChangeAspect="1"/>
          </p:cNvPicPr>
          <p:nvPr userDrawn="1"/>
        </p:nvPicPr>
        <p:blipFill>
          <a:blip r:embed="rId2"/>
          <a:stretch>
            <a:fillRect/>
          </a:stretch>
        </p:blipFill>
        <p:spPr>
          <a:xfrm flipH="1">
            <a:off x="2517" y="0"/>
            <a:ext cx="12431442" cy="6994525"/>
          </a:xfrm>
          <a:prstGeom prst="rect">
            <a:avLst/>
          </a:prstGeom>
        </p:spPr>
      </p:pic>
      <p:sp>
        <p:nvSpPr>
          <p:cNvPr id="4" name="MICROSOFT CONFIDENTIAL. April 2020">
            <a:extLst>
              <a:ext uri="{FF2B5EF4-FFF2-40B4-BE49-F238E27FC236}">
                <a16:creationId xmlns:a16="http://schemas.microsoft.com/office/drawing/2014/main" id="{B3D939A8-FB90-5C4F-ADD2-F3B0038ADF7F}"/>
              </a:ext>
            </a:extLst>
          </p:cNvPr>
          <p:cNvSpPr txBox="1"/>
          <p:nvPr userDrawn="1"/>
        </p:nvSpPr>
        <p:spPr>
          <a:xfrm>
            <a:off x="5070372" y="5277332"/>
            <a:ext cx="2339881" cy="16439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899" tIns="25899" rIns="25899" bIns="25899" anchor="ctr">
            <a:spAutoFit/>
          </a:bodyPr>
          <a:lstStyle>
            <a:lvl1pPr algn="ctr">
              <a:defRPr sz="1200" cap="all" spc="480">
                <a:solidFill>
                  <a:srgbClr val="929292"/>
                </a:solidFill>
                <a:latin typeface="Segoe UI"/>
                <a:ea typeface="Segoe UI"/>
                <a:cs typeface="Segoe UI"/>
                <a:sym typeface="Segoe UI"/>
              </a:defRPr>
            </a:lvl1p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7" name="logo2.png" descr="logo2.png">
            <a:extLst>
              <a:ext uri="{FF2B5EF4-FFF2-40B4-BE49-F238E27FC236}">
                <a16:creationId xmlns:a16="http://schemas.microsoft.com/office/drawing/2014/main" id="{A8478133-11DF-BF44-B554-1774A74EDB76}"/>
              </a:ext>
            </a:extLst>
          </p:cNvPr>
          <p:cNvPicPr>
            <a:picLocks noChangeAspect="1"/>
          </p:cNvPicPr>
          <p:nvPr userDrawn="1"/>
        </p:nvPicPr>
        <p:blipFill>
          <a:blip r:embed="rId3"/>
          <a:stretch>
            <a:fillRect/>
          </a:stretch>
        </p:blipFill>
        <p:spPr>
          <a:xfrm>
            <a:off x="5297653" y="3304551"/>
            <a:ext cx="1837930" cy="391787"/>
          </a:xfrm>
          <a:prstGeom prst="rect">
            <a:avLst/>
          </a:prstGeom>
          <a:ln w="12700">
            <a:miter lim="400000"/>
          </a:ln>
        </p:spPr>
      </p:pic>
    </p:spTree>
    <p:extLst>
      <p:ext uri="{BB962C8B-B14F-4D97-AF65-F5344CB8AC3E}">
        <p14:creationId xmlns:p14="http://schemas.microsoft.com/office/powerpoint/2010/main" val="2240165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Numbers 1">
    <p:bg>
      <p:bgPr>
        <a:solidFill>
          <a:srgbClr val="F2F2F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6499FB-F581-B440-A192-1254EB0E0168}"/>
              </a:ext>
              <a:ext uri="{C183D7F6-B498-43B3-948B-1728B52AA6E4}">
                <adec:decorative xmlns:adec="http://schemas.microsoft.com/office/drawing/2017/decorative" val="1"/>
              </a:ext>
            </a:extLst>
          </p:cNvPr>
          <p:cNvSpPr/>
          <p:nvPr userDrawn="1"/>
        </p:nvSpPr>
        <p:spPr bwMode="auto">
          <a:xfrm>
            <a:off x="581341" y="2052725"/>
            <a:ext cx="5479822" cy="43605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9" name="Subtitle 2">
            <a:extLst>
              <a:ext uri="{FF2B5EF4-FFF2-40B4-BE49-F238E27FC236}">
                <a16:creationId xmlns:a16="http://schemas.microsoft.com/office/drawing/2014/main" id="{7BEEA4CB-6B69-7E41-845F-686228A67F59}"/>
              </a:ext>
            </a:extLst>
          </p:cNvPr>
          <p:cNvSpPr>
            <a:spLocks noGrp="1"/>
          </p:cNvSpPr>
          <p:nvPr>
            <p:ph type="subTitle" idx="1" hasCustomPrompt="1"/>
          </p:nvPr>
        </p:nvSpPr>
        <p:spPr>
          <a:xfrm>
            <a:off x="826537" y="5368923"/>
            <a:ext cx="4994836" cy="854460"/>
          </a:xfrm>
          <a:prstGeom prst="rect">
            <a:avLst/>
          </a:prstGeom>
        </p:spPr>
        <p:txBody>
          <a:bodyPr wrap="square" lIns="0" tIns="0" rIns="0" bIns="0">
            <a:normAutofit/>
          </a:bodyPr>
          <a:lstStyle>
            <a:lvl1pPr marL="0" indent="0" algn="ctr">
              <a:lnSpc>
                <a:spcPct val="100000"/>
              </a:lnSpc>
              <a:spcBef>
                <a:spcPts val="0"/>
              </a:spcBef>
              <a:buNone/>
              <a:defRPr sz="2244" b="0" i="0" spc="0" baseline="0">
                <a:solidFill>
                  <a:schemeClr val="tx1"/>
                </a:solidFill>
                <a:latin typeface="+mn-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Caption, 22pt</a:t>
            </a:r>
          </a:p>
        </p:txBody>
      </p:sp>
      <p:sp>
        <p:nvSpPr>
          <p:cNvPr id="10" name="Text Placeholder 4">
            <a:extLst>
              <a:ext uri="{FF2B5EF4-FFF2-40B4-BE49-F238E27FC236}">
                <a16:creationId xmlns:a16="http://schemas.microsoft.com/office/drawing/2014/main" id="{AE9B7FC0-F20E-CB44-9464-64C4F8730C82}"/>
              </a:ext>
            </a:extLst>
          </p:cNvPr>
          <p:cNvSpPr>
            <a:spLocks noGrp="1"/>
          </p:cNvSpPr>
          <p:nvPr>
            <p:ph type="body" sz="quarter" idx="12" hasCustomPrompt="1"/>
          </p:nvPr>
        </p:nvSpPr>
        <p:spPr>
          <a:xfrm>
            <a:off x="581341" y="2252594"/>
            <a:ext cx="5468486" cy="3030241"/>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11" name="Text Placeholder 9">
            <a:extLst>
              <a:ext uri="{FF2B5EF4-FFF2-40B4-BE49-F238E27FC236}">
                <a16:creationId xmlns:a16="http://schemas.microsoft.com/office/drawing/2014/main" id="{63C3F283-A107-0645-8859-9F42D2D59BAF}"/>
              </a:ext>
            </a:extLst>
          </p:cNvPr>
          <p:cNvSpPr>
            <a:spLocks noGrp="1"/>
          </p:cNvSpPr>
          <p:nvPr>
            <p:ph type="body" sz="quarter" idx="15" hasCustomPrompt="1"/>
          </p:nvPr>
        </p:nvSpPr>
        <p:spPr>
          <a:xfrm>
            <a:off x="6372075" y="2059498"/>
            <a:ext cx="5479821" cy="4352150"/>
          </a:xfrm>
          <a:prstGeom prst="rect">
            <a:avLst/>
          </a:prstGeom>
        </p:spPr>
        <p:txBody>
          <a:bodyPr lIns="0" tIns="0" rIns="0" bIns="0">
            <a:normAutofit/>
          </a:bodyPr>
          <a:lstStyle>
            <a:lvl1pPr marL="0" indent="0">
              <a:lnSpc>
                <a:spcPct val="100000"/>
              </a:lnSpc>
              <a:buNone/>
              <a:defRPr sz="1836" b="0" i="0" spc="0">
                <a:solidFill>
                  <a:srgbClr val="2F2F2F"/>
                </a:solidFill>
                <a:latin typeface="Segoe UI" panose="020B0502040204020203" pitchFamily="34" charset="0"/>
                <a:cs typeface="Segoe UI" panose="020B0502040204020203" pitchFamily="34" charset="0"/>
              </a:defRPr>
            </a:lvl1pPr>
          </a:lstStyle>
          <a:p>
            <a:pPr lvl="0"/>
            <a:r>
              <a:rPr lang="en-US"/>
              <a:t>Body copy, 18-22pt</a:t>
            </a:r>
          </a:p>
        </p:txBody>
      </p:sp>
      <p:sp>
        <p:nvSpPr>
          <p:cNvPr id="12" name="Title 1">
            <a:extLst>
              <a:ext uri="{FF2B5EF4-FFF2-40B4-BE49-F238E27FC236}">
                <a16:creationId xmlns:a16="http://schemas.microsoft.com/office/drawing/2014/main" id="{74AA8C19-FB07-A64C-856E-CD1EB16BCC87}"/>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bg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216084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Numbers 2">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01186A-1CC2-FD47-ABAB-C4150EB198B8}"/>
              </a:ext>
              <a:ext uri="{C183D7F6-B498-43B3-948B-1728B52AA6E4}">
                <adec:decorative xmlns:adec="http://schemas.microsoft.com/office/drawing/2017/decorative" val="1"/>
              </a:ext>
            </a:extLst>
          </p:cNvPr>
          <p:cNvSpPr/>
          <p:nvPr userDrawn="1"/>
        </p:nvSpPr>
        <p:spPr bwMode="auto">
          <a:xfrm>
            <a:off x="581341" y="2052725"/>
            <a:ext cx="5479822" cy="43605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4" name="Subtitle 2">
            <a:extLst>
              <a:ext uri="{FF2B5EF4-FFF2-40B4-BE49-F238E27FC236}">
                <a16:creationId xmlns:a16="http://schemas.microsoft.com/office/drawing/2014/main" id="{593B9756-D32C-EF49-A3A9-DD87D6940777}"/>
              </a:ext>
            </a:extLst>
          </p:cNvPr>
          <p:cNvSpPr>
            <a:spLocks noGrp="1"/>
          </p:cNvSpPr>
          <p:nvPr>
            <p:ph type="subTitle" idx="1" hasCustomPrompt="1"/>
          </p:nvPr>
        </p:nvSpPr>
        <p:spPr>
          <a:xfrm>
            <a:off x="826537" y="5368923"/>
            <a:ext cx="4994836" cy="854460"/>
          </a:xfrm>
          <a:prstGeom prst="rect">
            <a:avLst/>
          </a:prstGeom>
        </p:spPr>
        <p:txBody>
          <a:bodyPr wrap="square" lIns="0" tIns="0" rIns="0" bIns="0">
            <a:normAutofit/>
          </a:bodyPr>
          <a:lstStyle>
            <a:lvl1pPr marL="0" indent="0" algn="ctr">
              <a:lnSpc>
                <a:spcPct val="100000"/>
              </a:lnSpc>
              <a:spcBef>
                <a:spcPts val="0"/>
              </a:spcBef>
              <a:buNone/>
              <a:defRPr sz="2244" b="0" i="0" spc="0" baseline="0">
                <a:solidFill>
                  <a:srgbClr val="F2F2F2"/>
                </a:solidFill>
                <a:latin typeface="+mn-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Caption, 22pt</a:t>
            </a:r>
          </a:p>
        </p:txBody>
      </p:sp>
      <p:sp>
        <p:nvSpPr>
          <p:cNvPr id="5" name="Text Placeholder 4">
            <a:extLst>
              <a:ext uri="{FF2B5EF4-FFF2-40B4-BE49-F238E27FC236}">
                <a16:creationId xmlns:a16="http://schemas.microsoft.com/office/drawing/2014/main" id="{6302F51F-C17A-6242-BB5B-250FF3255F27}"/>
              </a:ext>
            </a:extLst>
          </p:cNvPr>
          <p:cNvSpPr>
            <a:spLocks noGrp="1"/>
          </p:cNvSpPr>
          <p:nvPr>
            <p:ph type="body" sz="quarter" idx="12" hasCustomPrompt="1"/>
          </p:nvPr>
        </p:nvSpPr>
        <p:spPr>
          <a:xfrm>
            <a:off x="581341" y="2252594"/>
            <a:ext cx="5468486" cy="3030241"/>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6" name="Rectangle 5">
            <a:extLst>
              <a:ext uri="{FF2B5EF4-FFF2-40B4-BE49-F238E27FC236}">
                <a16:creationId xmlns:a16="http://schemas.microsoft.com/office/drawing/2014/main" id="{531F0500-95A7-7245-96D6-B9C62FA0EABA}"/>
              </a:ext>
              <a:ext uri="{C183D7F6-B498-43B3-948B-1728B52AA6E4}">
                <adec:decorative xmlns:adec="http://schemas.microsoft.com/office/drawing/2017/decorative" val="1"/>
              </a:ext>
            </a:extLst>
          </p:cNvPr>
          <p:cNvSpPr/>
          <p:nvPr userDrawn="1"/>
        </p:nvSpPr>
        <p:spPr bwMode="auto">
          <a:xfrm>
            <a:off x="6372075" y="2052725"/>
            <a:ext cx="5479822" cy="4360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75011630-5228-9649-A3A0-71714E16A7D5}"/>
              </a:ext>
            </a:extLst>
          </p:cNvPr>
          <p:cNvSpPr>
            <a:spLocks noGrp="1"/>
          </p:cNvSpPr>
          <p:nvPr>
            <p:ph type="body" sz="quarter" idx="18" hasCustomPrompt="1"/>
          </p:nvPr>
        </p:nvSpPr>
        <p:spPr>
          <a:xfrm>
            <a:off x="6368183" y="2252594"/>
            <a:ext cx="5468486" cy="3030241"/>
          </a:xfrm>
          <a:prstGeom prst="rect">
            <a:avLst/>
          </a:prstGeom>
        </p:spPr>
        <p:txBody>
          <a:bodyPr lIns="0" tIns="0" rIns="0" bIns="0" anchor="ctr" anchorCtr="0">
            <a:normAutofit/>
          </a:bodyPr>
          <a:lstStyle>
            <a:lvl1pPr marL="0" indent="0" algn="ctr">
              <a:buNone/>
              <a:defRPr sz="30597" b="1" i="0" spc="-51" baseline="0">
                <a:solidFill>
                  <a:schemeClr val="bg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8" name="Text Placeholder 4">
            <a:extLst>
              <a:ext uri="{FF2B5EF4-FFF2-40B4-BE49-F238E27FC236}">
                <a16:creationId xmlns:a16="http://schemas.microsoft.com/office/drawing/2014/main" id="{39642469-F541-4341-B50E-9277D5766F61}"/>
              </a:ext>
            </a:extLst>
          </p:cNvPr>
          <p:cNvSpPr>
            <a:spLocks noGrp="1"/>
          </p:cNvSpPr>
          <p:nvPr>
            <p:ph type="body" sz="quarter" idx="19" hasCustomPrompt="1"/>
          </p:nvPr>
        </p:nvSpPr>
        <p:spPr>
          <a:xfrm>
            <a:off x="6603369" y="5368923"/>
            <a:ext cx="5034478" cy="345351"/>
          </a:xfrm>
          <a:prstGeom prst="rect">
            <a:avLst/>
          </a:prstGeom>
        </p:spPr>
        <p:txBody>
          <a:bodyPr/>
          <a:lstStyle>
            <a:lvl1pPr marL="0" indent="0" algn="ctr">
              <a:buNone/>
              <a:defRPr sz="2244" b="0" i="0">
                <a:solidFill>
                  <a:schemeClr val="bg2"/>
                </a:solidFill>
                <a:latin typeface="+mn-lt"/>
                <a:cs typeface="Segoe UI Semibold" panose="020B0502040204020203" pitchFamily="34" charset="0"/>
              </a:defRPr>
            </a:lvl1pPr>
          </a:lstStyle>
          <a:p>
            <a:pPr lvl="0"/>
            <a:r>
              <a:rPr lang="en-US"/>
              <a:t>Caption, 22pt</a:t>
            </a:r>
          </a:p>
        </p:txBody>
      </p:sp>
      <p:sp>
        <p:nvSpPr>
          <p:cNvPr id="9" name="Title 1">
            <a:extLst>
              <a:ext uri="{FF2B5EF4-FFF2-40B4-BE49-F238E27FC236}">
                <a16:creationId xmlns:a16="http://schemas.microsoft.com/office/drawing/2014/main" id="{B3A51FE2-6AD9-904E-8D0C-4A293FB354CD}"/>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bg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3567265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Numbers 3">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CCA1C-D3A2-8C42-8C92-FED422E76F1C}"/>
              </a:ext>
              <a:ext uri="{C183D7F6-B498-43B3-948B-1728B52AA6E4}">
                <adec:decorative xmlns:adec="http://schemas.microsoft.com/office/drawing/2017/decorative" val="1"/>
              </a:ext>
            </a:extLst>
          </p:cNvPr>
          <p:cNvSpPr/>
          <p:nvPr userDrawn="1"/>
        </p:nvSpPr>
        <p:spPr bwMode="auto">
          <a:xfrm>
            <a:off x="581341" y="2059500"/>
            <a:ext cx="3575487" cy="435376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7FA76E0E-BF29-E047-AF14-6CFB10C45CB4}"/>
              </a:ext>
              <a:ext uri="{C183D7F6-B498-43B3-948B-1728B52AA6E4}">
                <adec:decorative xmlns:adec="http://schemas.microsoft.com/office/drawing/2017/decorative" val="1"/>
              </a:ext>
            </a:extLst>
          </p:cNvPr>
          <p:cNvSpPr/>
          <p:nvPr userDrawn="1"/>
        </p:nvSpPr>
        <p:spPr bwMode="auto">
          <a:xfrm>
            <a:off x="4432397" y="2059499"/>
            <a:ext cx="3579371" cy="4360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DCF741D8-33BA-9140-8BA5-DF1CDBB6831A}"/>
              </a:ext>
            </a:extLst>
          </p:cNvPr>
          <p:cNvSpPr>
            <a:spLocks noGrp="1"/>
          </p:cNvSpPr>
          <p:nvPr>
            <p:ph type="body" sz="quarter" idx="12" hasCustomPrompt="1"/>
          </p:nvPr>
        </p:nvSpPr>
        <p:spPr>
          <a:xfrm>
            <a:off x="581342" y="2257302"/>
            <a:ext cx="3568090" cy="3025533"/>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6" name="Text Placeholder 4">
            <a:extLst>
              <a:ext uri="{FF2B5EF4-FFF2-40B4-BE49-F238E27FC236}">
                <a16:creationId xmlns:a16="http://schemas.microsoft.com/office/drawing/2014/main" id="{E1368EEA-4799-2F4B-8DD1-A5FCEC21ECB3}"/>
              </a:ext>
            </a:extLst>
          </p:cNvPr>
          <p:cNvSpPr>
            <a:spLocks noGrp="1"/>
          </p:cNvSpPr>
          <p:nvPr>
            <p:ph type="body" sz="quarter" idx="22" hasCustomPrompt="1"/>
          </p:nvPr>
        </p:nvSpPr>
        <p:spPr>
          <a:xfrm>
            <a:off x="4428876" y="2252594"/>
            <a:ext cx="3571966" cy="3030241"/>
          </a:xfrm>
          <a:prstGeom prst="rect">
            <a:avLst/>
          </a:prstGeom>
        </p:spPr>
        <p:txBody>
          <a:bodyPr lIns="0" tIns="0" rIns="0" bIns="0" anchor="ctr" anchorCtr="0">
            <a:normAutofit/>
          </a:bodyPr>
          <a:lstStyle>
            <a:lvl1pPr marL="0" indent="0" algn="ctr">
              <a:buNone/>
              <a:defRPr sz="30597" b="1" i="0" spc="-51" baseline="0">
                <a:solidFill>
                  <a:schemeClr val="bg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7" name="Rectangle 6">
            <a:extLst>
              <a:ext uri="{FF2B5EF4-FFF2-40B4-BE49-F238E27FC236}">
                <a16:creationId xmlns:a16="http://schemas.microsoft.com/office/drawing/2014/main" id="{117A885E-1DF2-5A46-BEDD-E523DB639A2D}"/>
              </a:ext>
              <a:ext uri="{C183D7F6-B498-43B3-948B-1728B52AA6E4}">
                <adec:decorative xmlns:adec="http://schemas.microsoft.com/office/drawing/2017/decorative" val="1"/>
              </a:ext>
            </a:extLst>
          </p:cNvPr>
          <p:cNvSpPr/>
          <p:nvPr userDrawn="1"/>
        </p:nvSpPr>
        <p:spPr bwMode="auto">
          <a:xfrm>
            <a:off x="8292362" y="2052725"/>
            <a:ext cx="3559534" cy="436054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0D9D302E-C7C4-3A41-99E9-84E5218B94E1}"/>
              </a:ext>
            </a:extLst>
          </p:cNvPr>
          <p:cNvSpPr>
            <a:spLocks noGrp="1"/>
          </p:cNvSpPr>
          <p:nvPr>
            <p:ph type="body" sz="quarter" idx="23" hasCustomPrompt="1"/>
          </p:nvPr>
        </p:nvSpPr>
        <p:spPr>
          <a:xfrm>
            <a:off x="8276411" y="2252594"/>
            <a:ext cx="3552170" cy="3030241"/>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9" name="Text Placeholder 4">
            <a:extLst>
              <a:ext uri="{FF2B5EF4-FFF2-40B4-BE49-F238E27FC236}">
                <a16:creationId xmlns:a16="http://schemas.microsoft.com/office/drawing/2014/main" id="{A0F04C07-0F96-6645-BC62-B9BDC03EEDB3}"/>
              </a:ext>
            </a:extLst>
          </p:cNvPr>
          <p:cNvSpPr>
            <a:spLocks noGrp="1"/>
          </p:cNvSpPr>
          <p:nvPr>
            <p:ph type="body" sz="quarter" idx="19" hasCustomPrompt="1"/>
          </p:nvPr>
        </p:nvSpPr>
        <p:spPr>
          <a:xfrm>
            <a:off x="4555666" y="5368923"/>
            <a:ext cx="3303711" cy="345351"/>
          </a:xfrm>
          <a:prstGeom prst="rect">
            <a:avLst/>
          </a:prstGeom>
        </p:spPr>
        <p:txBody>
          <a:bodyPr/>
          <a:lstStyle>
            <a:lvl1pPr marL="0" indent="0" algn="ctr">
              <a:buNone/>
              <a:defRPr sz="2244" b="0" i="0">
                <a:solidFill>
                  <a:schemeClr val="bg2"/>
                </a:solidFill>
                <a:latin typeface="+mn-lt"/>
                <a:cs typeface="Segoe UI Semibold" panose="020B0502040204020203" pitchFamily="34" charset="0"/>
              </a:defRPr>
            </a:lvl1pPr>
          </a:lstStyle>
          <a:p>
            <a:pPr lvl="0"/>
            <a:r>
              <a:rPr lang="en-US"/>
              <a:t>Caption, 22pt</a:t>
            </a:r>
          </a:p>
        </p:txBody>
      </p:sp>
      <p:sp>
        <p:nvSpPr>
          <p:cNvPr id="10" name="Text Placeholder 4">
            <a:extLst>
              <a:ext uri="{FF2B5EF4-FFF2-40B4-BE49-F238E27FC236}">
                <a16:creationId xmlns:a16="http://schemas.microsoft.com/office/drawing/2014/main" id="{41529808-02E6-4E4E-999F-E3B45D28C5AB}"/>
              </a:ext>
            </a:extLst>
          </p:cNvPr>
          <p:cNvSpPr>
            <a:spLocks noGrp="1"/>
          </p:cNvSpPr>
          <p:nvPr>
            <p:ph type="body" sz="quarter" idx="24" hasCustomPrompt="1"/>
          </p:nvPr>
        </p:nvSpPr>
        <p:spPr>
          <a:xfrm>
            <a:off x="696537" y="5368923"/>
            <a:ext cx="3302876" cy="345351"/>
          </a:xfrm>
          <a:prstGeom prst="rect">
            <a:avLst/>
          </a:prstGeom>
        </p:spPr>
        <p:txBody>
          <a:bodyPr/>
          <a:lstStyle>
            <a:lvl1pPr marL="0" indent="0" algn="ctr">
              <a:buNone/>
              <a:defRPr sz="2244" b="0" i="0">
                <a:solidFill>
                  <a:srgbClr val="F2F2F2"/>
                </a:solidFill>
                <a:latin typeface="+mn-lt"/>
                <a:cs typeface="Segoe UI Semibold" panose="020B0502040204020203" pitchFamily="34" charset="0"/>
              </a:defRPr>
            </a:lvl1pPr>
          </a:lstStyle>
          <a:p>
            <a:pPr lvl="0"/>
            <a:r>
              <a:rPr lang="en-US"/>
              <a:t>Caption, 22pt</a:t>
            </a:r>
          </a:p>
        </p:txBody>
      </p:sp>
      <p:sp>
        <p:nvSpPr>
          <p:cNvPr id="11" name="Text Placeholder 4">
            <a:extLst>
              <a:ext uri="{FF2B5EF4-FFF2-40B4-BE49-F238E27FC236}">
                <a16:creationId xmlns:a16="http://schemas.microsoft.com/office/drawing/2014/main" id="{C48A470B-7097-E544-9A3C-0B5A7BD52783}"/>
              </a:ext>
            </a:extLst>
          </p:cNvPr>
          <p:cNvSpPr>
            <a:spLocks noGrp="1"/>
          </p:cNvSpPr>
          <p:nvPr>
            <p:ph type="body" sz="quarter" idx="25" hasCustomPrompt="1"/>
          </p:nvPr>
        </p:nvSpPr>
        <p:spPr>
          <a:xfrm>
            <a:off x="8434821" y="5368923"/>
            <a:ext cx="3303711" cy="345351"/>
          </a:xfrm>
          <a:prstGeom prst="rect">
            <a:avLst/>
          </a:prstGeom>
        </p:spPr>
        <p:txBody>
          <a:bodyPr/>
          <a:lstStyle>
            <a:lvl1pPr marL="0" indent="0" algn="ctr">
              <a:buNone/>
              <a:defRPr sz="2244" b="0" i="0">
                <a:solidFill>
                  <a:srgbClr val="F2F2F2"/>
                </a:solidFill>
                <a:latin typeface="+mn-lt"/>
                <a:cs typeface="Segoe UI Semibold" panose="020B0502040204020203" pitchFamily="34" charset="0"/>
              </a:defRPr>
            </a:lvl1pPr>
          </a:lstStyle>
          <a:p>
            <a:pPr lvl="0"/>
            <a:r>
              <a:rPr lang="en-US"/>
              <a:t>Caption, 22pt</a:t>
            </a:r>
          </a:p>
        </p:txBody>
      </p:sp>
      <p:sp>
        <p:nvSpPr>
          <p:cNvPr id="13" name="Title 1">
            <a:extLst>
              <a:ext uri="{FF2B5EF4-FFF2-40B4-BE49-F238E27FC236}">
                <a16:creationId xmlns:a16="http://schemas.microsoft.com/office/drawing/2014/main" id="{F2C6B217-BF90-654B-A831-482349B8164D}"/>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bg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971822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Numbers 4">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A151D0-5E2A-DA45-B1FF-5161CBDB154A}"/>
              </a:ext>
              <a:ext uri="{C183D7F6-B498-43B3-948B-1728B52AA6E4}">
                <adec:decorative xmlns:adec="http://schemas.microsoft.com/office/drawing/2017/decorative" val="1"/>
              </a:ext>
            </a:extLst>
          </p:cNvPr>
          <p:cNvSpPr/>
          <p:nvPr userDrawn="1"/>
        </p:nvSpPr>
        <p:spPr bwMode="auto">
          <a:xfrm>
            <a:off x="581341" y="2052725"/>
            <a:ext cx="5479822" cy="43605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3" name="Subtitle 2">
            <a:extLst>
              <a:ext uri="{FF2B5EF4-FFF2-40B4-BE49-F238E27FC236}">
                <a16:creationId xmlns:a16="http://schemas.microsoft.com/office/drawing/2014/main" id="{3B6AB535-D2DB-A346-8068-0C95F19ABF94}"/>
              </a:ext>
            </a:extLst>
          </p:cNvPr>
          <p:cNvSpPr>
            <a:spLocks noGrp="1"/>
          </p:cNvSpPr>
          <p:nvPr>
            <p:ph type="subTitle" idx="1" hasCustomPrompt="1"/>
          </p:nvPr>
        </p:nvSpPr>
        <p:spPr>
          <a:xfrm>
            <a:off x="826537" y="5368923"/>
            <a:ext cx="4994836" cy="854460"/>
          </a:xfrm>
          <a:prstGeom prst="rect">
            <a:avLst/>
          </a:prstGeom>
        </p:spPr>
        <p:txBody>
          <a:bodyPr wrap="square" lIns="0" tIns="0" rIns="0" bIns="0">
            <a:normAutofit/>
          </a:bodyPr>
          <a:lstStyle>
            <a:lvl1pPr marL="0" indent="0" algn="ctr">
              <a:lnSpc>
                <a:spcPct val="100000"/>
              </a:lnSpc>
              <a:spcBef>
                <a:spcPts val="0"/>
              </a:spcBef>
              <a:buNone/>
              <a:defRPr sz="2244" b="0" i="0" spc="0" baseline="0">
                <a:solidFill>
                  <a:srgbClr val="F2F2F2"/>
                </a:solidFill>
                <a:latin typeface="+mn-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Caption, 22pt</a:t>
            </a:r>
          </a:p>
        </p:txBody>
      </p:sp>
      <p:sp>
        <p:nvSpPr>
          <p:cNvPr id="4" name="Text Placeholder 4">
            <a:extLst>
              <a:ext uri="{FF2B5EF4-FFF2-40B4-BE49-F238E27FC236}">
                <a16:creationId xmlns:a16="http://schemas.microsoft.com/office/drawing/2014/main" id="{769A94F3-91B2-834C-B6C2-06CD5DF330C5}"/>
              </a:ext>
            </a:extLst>
          </p:cNvPr>
          <p:cNvSpPr>
            <a:spLocks noGrp="1"/>
          </p:cNvSpPr>
          <p:nvPr>
            <p:ph type="body" sz="quarter" idx="12" hasCustomPrompt="1"/>
          </p:nvPr>
        </p:nvSpPr>
        <p:spPr>
          <a:xfrm>
            <a:off x="581341" y="2252594"/>
            <a:ext cx="5468486" cy="3030241"/>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5" name="Rectangle 4">
            <a:extLst>
              <a:ext uri="{FF2B5EF4-FFF2-40B4-BE49-F238E27FC236}">
                <a16:creationId xmlns:a16="http://schemas.microsoft.com/office/drawing/2014/main" id="{D29CF875-EE90-A940-B333-28757C6FEEBE}"/>
              </a:ext>
              <a:ext uri="{C183D7F6-B498-43B3-948B-1728B52AA6E4}">
                <adec:decorative xmlns:adec="http://schemas.microsoft.com/office/drawing/2017/decorative" val="1"/>
              </a:ext>
            </a:extLst>
          </p:cNvPr>
          <p:cNvSpPr/>
          <p:nvPr userDrawn="1"/>
        </p:nvSpPr>
        <p:spPr bwMode="auto">
          <a:xfrm>
            <a:off x="6373560" y="2052725"/>
            <a:ext cx="2586718" cy="20117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69D7D739-8B45-2540-963B-FA320284E27F}"/>
              </a:ext>
            </a:extLst>
          </p:cNvPr>
          <p:cNvSpPr>
            <a:spLocks noGrp="1"/>
          </p:cNvSpPr>
          <p:nvPr>
            <p:ph type="body" sz="quarter" idx="19" hasCustomPrompt="1"/>
          </p:nvPr>
        </p:nvSpPr>
        <p:spPr>
          <a:xfrm>
            <a:off x="6373560" y="2229869"/>
            <a:ext cx="2586718" cy="1225280"/>
          </a:xfrm>
          <a:prstGeom prst="rect">
            <a:avLst/>
          </a:prstGeom>
        </p:spPr>
        <p:txBody>
          <a:bodyPr lIns="0" tIns="0" rIns="0" bIns="0" anchor="ctr" anchorCtr="0">
            <a:noAutofit/>
          </a:bodyPr>
          <a:lstStyle>
            <a:lvl1pPr marL="0" indent="0" algn="ctr">
              <a:buNone/>
              <a:defRPr sz="10199" b="1" i="0" spc="-51" baseline="0">
                <a:solidFill>
                  <a:schemeClr val="bg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7" name="Text Placeholder 8">
            <a:extLst>
              <a:ext uri="{FF2B5EF4-FFF2-40B4-BE49-F238E27FC236}">
                <a16:creationId xmlns:a16="http://schemas.microsoft.com/office/drawing/2014/main" id="{0E2F6275-8CC2-9F42-AF89-3EE3115D76A7}"/>
              </a:ext>
            </a:extLst>
          </p:cNvPr>
          <p:cNvSpPr>
            <a:spLocks noGrp="1"/>
          </p:cNvSpPr>
          <p:nvPr>
            <p:ph type="body" sz="quarter" idx="20" hasCustomPrompt="1"/>
          </p:nvPr>
        </p:nvSpPr>
        <p:spPr>
          <a:xfrm>
            <a:off x="6482812" y="3497262"/>
            <a:ext cx="2351501" cy="219740"/>
          </a:xfrm>
          <a:prstGeom prst="rect">
            <a:avLst/>
          </a:prstGeom>
        </p:spPr>
        <p:txBody>
          <a:bodyPr lIns="0" tIns="0" rIns="0" bIns="0"/>
          <a:lstStyle>
            <a:lvl1pPr marL="0" indent="0" algn="ctr">
              <a:buNone/>
              <a:defRPr sz="1428" b="0" i="0" u="none">
                <a:solidFill>
                  <a:schemeClr val="bg2"/>
                </a:solidFill>
                <a:latin typeface="+mn-lt"/>
                <a:cs typeface="Segoe UI Semibold" panose="020B0502040204020203" pitchFamily="34" charset="0"/>
              </a:defRPr>
            </a:lvl1pPr>
          </a:lstStyle>
          <a:p>
            <a:pPr lvl="0"/>
            <a:r>
              <a:rPr lang="en-US"/>
              <a:t>Caption, 14pt</a:t>
            </a:r>
          </a:p>
        </p:txBody>
      </p:sp>
      <p:sp>
        <p:nvSpPr>
          <p:cNvPr id="8" name="Rectangle 7">
            <a:extLst>
              <a:ext uri="{FF2B5EF4-FFF2-40B4-BE49-F238E27FC236}">
                <a16:creationId xmlns:a16="http://schemas.microsoft.com/office/drawing/2014/main" id="{BD7B5017-1DA1-4346-BE32-3353EA00219A}"/>
              </a:ext>
              <a:ext uri="{C183D7F6-B498-43B3-948B-1728B52AA6E4}">
                <adec:decorative xmlns:adec="http://schemas.microsoft.com/office/drawing/2017/decorative" val="1"/>
              </a:ext>
            </a:extLst>
          </p:cNvPr>
          <p:cNvSpPr/>
          <p:nvPr userDrawn="1"/>
        </p:nvSpPr>
        <p:spPr bwMode="auto">
          <a:xfrm>
            <a:off x="6373560" y="4399850"/>
            <a:ext cx="2586718" cy="2011798"/>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30E5D0"/>
              </a:solidFill>
              <a:ea typeface="Segoe UI" pitchFamily="34" charset="0"/>
              <a:cs typeface="Segoe UI" pitchFamily="34" charset="0"/>
            </a:endParaRPr>
          </a:p>
        </p:txBody>
      </p:sp>
      <p:sp>
        <p:nvSpPr>
          <p:cNvPr id="9" name="Text Placeholder 4">
            <a:extLst>
              <a:ext uri="{FF2B5EF4-FFF2-40B4-BE49-F238E27FC236}">
                <a16:creationId xmlns:a16="http://schemas.microsoft.com/office/drawing/2014/main" id="{4A3059B0-BBF3-984F-A7ED-3A329EE01B3D}"/>
              </a:ext>
            </a:extLst>
          </p:cNvPr>
          <p:cNvSpPr>
            <a:spLocks noGrp="1"/>
          </p:cNvSpPr>
          <p:nvPr>
            <p:ph type="body" sz="quarter" idx="23" hasCustomPrompt="1"/>
          </p:nvPr>
        </p:nvSpPr>
        <p:spPr>
          <a:xfrm>
            <a:off x="6373560" y="4576995"/>
            <a:ext cx="2586718" cy="1225280"/>
          </a:xfrm>
          <a:prstGeom prst="rect">
            <a:avLst/>
          </a:prstGeom>
        </p:spPr>
        <p:txBody>
          <a:bodyPr lIns="0" tIns="0" rIns="0" bIns="0" anchor="ctr" anchorCtr="0">
            <a:noAutofit/>
          </a:bodyPr>
          <a:lstStyle>
            <a:lvl1pPr marL="0" indent="0" algn="ctr">
              <a:buNone/>
              <a:defRPr sz="10199"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10" name="Text Placeholder 8">
            <a:extLst>
              <a:ext uri="{FF2B5EF4-FFF2-40B4-BE49-F238E27FC236}">
                <a16:creationId xmlns:a16="http://schemas.microsoft.com/office/drawing/2014/main" id="{181F273B-3563-9643-A0CF-2793B7E1E579}"/>
              </a:ext>
            </a:extLst>
          </p:cNvPr>
          <p:cNvSpPr>
            <a:spLocks noGrp="1"/>
          </p:cNvSpPr>
          <p:nvPr>
            <p:ph type="body" sz="quarter" idx="24" hasCustomPrompt="1"/>
          </p:nvPr>
        </p:nvSpPr>
        <p:spPr>
          <a:xfrm>
            <a:off x="6482812" y="5844388"/>
            <a:ext cx="2351501" cy="219740"/>
          </a:xfrm>
          <a:prstGeom prst="rect">
            <a:avLst/>
          </a:prstGeom>
        </p:spPr>
        <p:txBody>
          <a:bodyPr lIns="0" tIns="0" rIns="0" bIns="0"/>
          <a:lstStyle>
            <a:lvl1pPr marL="0" indent="0" algn="ctr">
              <a:buNone/>
              <a:defRPr sz="1428" b="0" i="0" u="none">
                <a:solidFill>
                  <a:srgbClr val="F2F2F2"/>
                </a:solidFill>
                <a:latin typeface="+mn-lt"/>
                <a:cs typeface="Segoe UI Semibold" panose="020B0502040204020203" pitchFamily="34" charset="0"/>
              </a:defRPr>
            </a:lvl1pPr>
          </a:lstStyle>
          <a:p>
            <a:pPr lvl="0"/>
            <a:r>
              <a:rPr lang="en-US"/>
              <a:t>Caption, 14pt</a:t>
            </a:r>
          </a:p>
        </p:txBody>
      </p:sp>
      <p:sp>
        <p:nvSpPr>
          <p:cNvPr id="11" name="Rectangle 10">
            <a:extLst>
              <a:ext uri="{FF2B5EF4-FFF2-40B4-BE49-F238E27FC236}">
                <a16:creationId xmlns:a16="http://schemas.microsoft.com/office/drawing/2014/main" id="{22A06608-633B-9540-8274-4B6953A5A88C}"/>
              </a:ext>
              <a:ext uri="{C183D7F6-B498-43B3-948B-1728B52AA6E4}">
                <adec:decorative xmlns:adec="http://schemas.microsoft.com/office/drawing/2017/decorative" val="1"/>
              </a:ext>
            </a:extLst>
          </p:cNvPr>
          <p:cNvSpPr/>
          <p:nvPr userDrawn="1"/>
        </p:nvSpPr>
        <p:spPr bwMode="auto">
          <a:xfrm>
            <a:off x="9259553" y="4399850"/>
            <a:ext cx="2586718" cy="20117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0E7E8653-2107-C34F-9296-260CA231B8F0}"/>
              </a:ext>
            </a:extLst>
          </p:cNvPr>
          <p:cNvSpPr>
            <a:spLocks noGrp="1"/>
          </p:cNvSpPr>
          <p:nvPr>
            <p:ph type="body" sz="quarter" idx="25" hasCustomPrompt="1"/>
          </p:nvPr>
        </p:nvSpPr>
        <p:spPr>
          <a:xfrm>
            <a:off x="9259553" y="4576995"/>
            <a:ext cx="2586718" cy="1225280"/>
          </a:xfrm>
          <a:prstGeom prst="rect">
            <a:avLst/>
          </a:prstGeom>
        </p:spPr>
        <p:txBody>
          <a:bodyPr lIns="0" tIns="0" rIns="0" bIns="0" anchor="ctr" anchorCtr="0">
            <a:noAutofit/>
          </a:bodyPr>
          <a:lstStyle>
            <a:lvl1pPr marL="0" indent="0" algn="ctr">
              <a:buNone/>
              <a:defRPr sz="10199" b="1" i="0" spc="-51" baseline="0">
                <a:solidFill>
                  <a:schemeClr val="bg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13" name="Text Placeholder 8">
            <a:extLst>
              <a:ext uri="{FF2B5EF4-FFF2-40B4-BE49-F238E27FC236}">
                <a16:creationId xmlns:a16="http://schemas.microsoft.com/office/drawing/2014/main" id="{419FE9F9-DA8A-3840-BAED-6A46621DABE9}"/>
              </a:ext>
            </a:extLst>
          </p:cNvPr>
          <p:cNvSpPr>
            <a:spLocks noGrp="1"/>
          </p:cNvSpPr>
          <p:nvPr>
            <p:ph type="body" sz="quarter" idx="26" hasCustomPrompt="1"/>
          </p:nvPr>
        </p:nvSpPr>
        <p:spPr>
          <a:xfrm>
            <a:off x="9368805" y="5844388"/>
            <a:ext cx="2351501" cy="219740"/>
          </a:xfrm>
          <a:prstGeom prst="rect">
            <a:avLst/>
          </a:prstGeom>
        </p:spPr>
        <p:txBody>
          <a:bodyPr lIns="0" tIns="0" rIns="0" bIns="0"/>
          <a:lstStyle>
            <a:lvl1pPr marL="0" indent="0" algn="ctr">
              <a:buNone/>
              <a:defRPr sz="1428" b="0" i="0" u="none">
                <a:solidFill>
                  <a:schemeClr val="bg2"/>
                </a:solidFill>
                <a:latin typeface="+mn-lt"/>
                <a:cs typeface="Segoe UI Semibold" panose="020B0502040204020203" pitchFamily="34" charset="0"/>
              </a:defRPr>
            </a:lvl1pPr>
          </a:lstStyle>
          <a:p>
            <a:pPr lvl="0"/>
            <a:r>
              <a:rPr lang="en-US"/>
              <a:t>Caption, 14pt</a:t>
            </a:r>
          </a:p>
        </p:txBody>
      </p:sp>
      <p:sp>
        <p:nvSpPr>
          <p:cNvPr id="14" name="Rectangle 13">
            <a:extLst>
              <a:ext uri="{FF2B5EF4-FFF2-40B4-BE49-F238E27FC236}">
                <a16:creationId xmlns:a16="http://schemas.microsoft.com/office/drawing/2014/main" id="{FCE7180A-1FFD-EF4C-B65C-7474DABE26F2}"/>
              </a:ext>
              <a:ext uri="{C183D7F6-B498-43B3-948B-1728B52AA6E4}">
                <adec:decorative xmlns:adec="http://schemas.microsoft.com/office/drawing/2017/decorative" val="1"/>
              </a:ext>
            </a:extLst>
          </p:cNvPr>
          <p:cNvSpPr/>
          <p:nvPr userDrawn="1"/>
        </p:nvSpPr>
        <p:spPr bwMode="auto">
          <a:xfrm>
            <a:off x="9259553" y="2052725"/>
            <a:ext cx="2586718" cy="201179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chemeClr val="tx2"/>
              </a:solidFill>
              <a:ea typeface="Segoe UI" pitchFamily="34" charset="0"/>
              <a:cs typeface="Segoe UI" pitchFamily="34" charset="0"/>
            </a:endParaRPr>
          </a:p>
        </p:txBody>
      </p:sp>
      <p:sp>
        <p:nvSpPr>
          <p:cNvPr id="15" name="Text Placeholder 4">
            <a:extLst>
              <a:ext uri="{FF2B5EF4-FFF2-40B4-BE49-F238E27FC236}">
                <a16:creationId xmlns:a16="http://schemas.microsoft.com/office/drawing/2014/main" id="{21250F2F-FB0F-4843-8442-F676C45817D5}"/>
              </a:ext>
            </a:extLst>
          </p:cNvPr>
          <p:cNvSpPr>
            <a:spLocks noGrp="1"/>
          </p:cNvSpPr>
          <p:nvPr>
            <p:ph type="body" sz="quarter" idx="27" hasCustomPrompt="1"/>
          </p:nvPr>
        </p:nvSpPr>
        <p:spPr>
          <a:xfrm>
            <a:off x="9259553" y="2229869"/>
            <a:ext cx="2586718" cy="1225280"/>
          </a:xfrm>
          <a:prstGeom prst="rect">
            <a:avLst/>
          </a:prstGeom>
        </p:spPr>
        <p:txBody>
          <a:bodyPr lIns="0" tIns="0" rIns="0" bIns="0" anchor="ctr" anchorCtr="0">
            <a:noAutofit/>
          </a:bodyPr>
          <a:lstStyle>
            <a:lvl1pPr marL="0" indent="0" algn="ctr">
              <a:buNone/>
              <a:defRPr sz="10199"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16" name="Text Placeholder 8">
            <a:extLst>
              <a:ext uri="{FF2B5EF4-FFF2-40B4-BE49-F238E27FC236}">
                <a16:creationId xmlns:a16="http://schemas.microsoft.com/office/drawing/2014/main" id="{B2DC8F8F-0316-FB4C-A372-D010540D45B7}"/>
              </a:ext>
            </a:extLst>
          </p:cNvPr>
          <p:cNvSpPr>
            <a:spLocks noGrp="1"/>
          </p:cNvSpPr>
          <p:nvPr>
            <p:ph type="body" sz="quarter" idx="28" hasCustomPrompt="1"/>
          </p:nvPr>
        </p:nvSpPr>
        <p:spPr>
          <a:xfrm>
            <a:off x="9368805" y="3497262"/>
            <a:ext cx="2351501" cy="219740"/>
          </a:xfrm>
          <a:prstGeom prst="rect">
            <a:avLst/>
          </a:prstGeom>
        </p:spPr>
        <p:txBody>
          <a:bodyPr lIns="0" tIns="0" rIns="0" bIns="0"/>
          <a:lstStyle>
            <a:lvl1pPr marL="0" indent="0" algn="ctr">
              <a:buNone/>
              <a:defRPr sz="1428" b="0" i="0" u="none">
                <a:solidFill>
                  <a:srgbClr val="F2F2F2"/>
                </a:solidFill>
                <a:latin typeface="+mn-lt"/>
                <a:cs typeface="Segoe UI Semibold" panose="020B0502040204020203" pitchFamily="34" charset="0"/>
              </a:defRPr>
            </a:lvl1pPr>
          </a:lstStyle>
          <a:p>
            <a:pPr lvl="0"/>
            <a:r>
              <a:rPr lang="en-US"/>
              <a:t>Caption, 14pt</a:t>
            </a:r>
          </a:p>
        </p:txBody>
      </p:sp>
      <p:sp>
        <p:nvSpPr>
          <p:cNvPr id="19" name="Title 1">
            <a:extLst>
              <a:ext uri="{FF2B5EF4-FFF2-40B4-BE49-F238E27FC236}">
                <a16:creationId xmlns:a16="http://schemas.microsoft.com/office/drawing/2014/main" id="{731C03C1-FA33-7145-8A06-233150C0F092}"/>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bg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277108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95C0683-4E2E-4840-8396-ED50CB6354CC}"/>
              </a:ext>
            </a:extLst>
          </p:cNvPr>
          <p:cNvSpPr>
            <a:spLocks noGrp="1"/>
          </p:cNvSpPr>
          <p:nvPr>
            <p:ph type="dt" sz="half" idx="10"/>
          </p:nvPr>
        </p:nvSpPr>
        <p:spPr/>
        <p:txBody>
          <a:bodyPr/>
          <a:lstStyle/>
          <a:p>
            <a:fld id="{DEC7FC51-6F2F-498B-B8CB-0AA46570E1A2}" type="datetimeFigureOut">
              <a:rPr lang="en-US" smtClean="0"/>
              <a:t>5/20/2021</a:t>
            </a:fld>
            <a:endParaRPr lang="en-US"/>
          </a:p>
        </p:txBody>
      </p:sp>
      <p:sp>
        <p:nvSpPr>
          <p:cNvPr id="4" name="Footer Placeholder 3">
            <a:extLst>
              <a:ext uri="{FF2B5EF4-FFF2-40B4-BE49-F238E27FC236}">
                <a16:creationId xmlns:a16="http://schemas.microsoft.com/office/drawing/2014/main" id="{67170321-767B-475C-9D61-12621AD239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1530DA-7564-4083-BA3C-53C4AA99E1A6}"/>
              </a:ext>
            </a:extLst>
          </p:cNvPr>
          <p:cNvSpPr>
            <a:spLocks noGrp="1"/>
          </p:cNvSpPr>
          <p:nvPr>
            <p:ph type="sldNum" sz="quarter" idx="12"/>
          </p:nvPr>
        </p:nvSpPr>
        <p:spPr/>
        <p:txBody>
          <a:bodyPr/>
          <a:lstStyle/>
          <a:p>
            <a:fld id="{CE79FFA2-880B-43E5-8710-088C04929116}" type="slidenum">
              <a:rPr lang="en-US" smtClean="0"/>
              <a:t>‹#›</a:t>
            </a:fld>
            <a:endParaRPr lang="en-US"/>
          </a:p>
        </p:txBody>
      </p:sp>
    </p:spTree>
    <p:extLst>
      <p:ext uri="{BB962C8B-B14F-4D97-AF65-F5344CB8AC3E}">
        <p14:creationId xmlns:p14="http://schemas.microsoft.com/office/powerpoint/2010/main" val="27488151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51520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94651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31970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28078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58129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3163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48991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74" indent="0">
              <a:buFont typeface="Wingdings" panose="05000000000000000000" pitchFamily="2" charset="2"/>
              <a:buNone/>
              <a:defRPr sz="2040" b="0">
                <a:latin typeface="+mn-lt"/>
              </a:defRPr>
            </a:lvl2pPr>
            <a:lvl3pPr marL="459822" indent="0">
              <a:buFont typeface="Wingdings" panose="05000000000000000000" pitchFamily="2" charset="2"/>
              <a:buNone/>
              <a:tabLst/>
              <a:defRPr sz="1632" b="0">
                <a:latin typeface="+mn-lt"/>
              </a:defRPr>
            </a:lvl3pPr>
            <a:lvl4pPr marL="665446" indent="0">
              <a:buFont typeface="Wingdings" panose="05000000000000000000" pitchFamily="2" charset="2"/>
              <a:buNone/>
              <a:defRPr sz="1428" b="0">
                <a:latin typeface="+mn-lt"/>
              </a:defRPr>
            </a:lvl4pPr>
            <a:lvl5pPr marL="871071"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74" indent="0">
              <a:buFont typeface="Wingdings" panose="05000000000000000000" pitchFamily="2" charset="2"/>
              <a:buNone/>
              <a:defRPr sz="2040" b="0">
                <a:latin typeface="+mn-lt"/>
              </a:defRPr>
            </a:lvl2pPr>
            <a:lvl3pPr marL="459822" indent="0">
              <a:buFont typeface="Wingdings" panose="05000000000000000000" pitchFamily="2" charset="2"/>
              <a:buNone/>
              <a:tabLst/>
              <a:defRPr sz="1632" b="0">
                <a:latin typeface="+mn-lt"/>
              </a:defRPr>
            </a:lvl3pPr>
            <a:lvl4pPr marL="665446" indent="0">
              <a:buFont typeface="Wingdings" panose="05000000000000000000" pitchFamily="2" charset="2"/>
              <a:buNone/>
              <a:defRPr sz="1428" b="0">
                <a:latin typeface="+mn-lt"/>
              </a:defRPr>
            </a:lvl4pPr>
            <a:lvl5pPr marL="871071"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3189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981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p>
            <a:r>
              <a:rPr lang="en-US"/>
              <a:t>Click to edit Master title style</a:t>
            </a:r>
          </a:p>
        </p:txBody>
      </p:sp>
    </p:spTree>
    <p:extLst>
      <p:ext uri="{BB962C8B-B14F-4D97-AF65-F5344CB8AC3E}">
        <p14:creationId xmlns:p14="http://schemas.microsoft.com/office/powerpoint/2010/main" val="35679668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26265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933659"/>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20927" y="2434647"/>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91855" y="5083978"/>
            <a:ext cx="2583678" cy="753411"/>
          </a:xfrm>
        </p:spPr>
        <p:txBody>
          <a:bodyPr/>
          <a:lstStyle>
            <a:lvl1pPr marL="0" indent="0" algn="ctr">
              <a:spcBef>
                <a:spcPts val="0"/>
              </a:spcBef>
              <a:buNone/>
              <a:defRPr sz="2448">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55471" y="2431893"/>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26399" y="5083980"/>
            <a:ext cx="2583678" cy="753411"/>
          </a:xfrm>
        </p:spPr>
        <p:txBody>
          <a:bodyPr/>
          <a:lstStyle>
            <a:lvl1pPr marL="0" indent="0" algn="ctr">
              <a:spcBef>
                <a:spcPts val="0"/>
              </a:spcBef>
              <a:buNone/>
              <a:defRPr sz="2448">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290014" y="2434647"/>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060942" y="5083979"/>
            <a:ext cx="2583678" cy="753411"/>
          </a:xfrm>
        </p:spPr>
        <p:txBody>
          <a:bodyPr/>
          <a:lstStyle>
            <a:lvl1pPr marL="0" indent="0" algn="ctr">
              <a:spcBef>
                <a:spcPts val="0"/>
              </a:spcBef>
              <a:buNone/>
              <a:defRPr sz="2448">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3038516"/>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294"/>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78602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3214749"/>
            <a:ext cx="4245437" cy="565027"/>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83137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62680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600059" y="5546257"/>
            <a:ext cx="11239464" cy="56502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3341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600059" y="883241"/>
            <a:ext cx="11239464" cy="56502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29839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6"/>
            <a:ext cx="5475158" cy="313904"/>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6"/>
            <a:ext cx="5475158" cy="313904"/>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277431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6"/>
            <a:ext cx="3544719" cy="313904"/>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6"/>
            <a:ext cx="3544719" cy="313904"/>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6"/>
            <a:ext cx="3544719" cy="313904"/>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868651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7"/>
            <a:ext cx="2583678" cy="313904"/>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7"/>
            <a:ext cx="2583678" cy="313904"/>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7"/>
            <a:ext cx="2583678" cy="313904"/>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7"/>
            <a:ext cx="2583678" cy="313904"/>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06664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82294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1437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92758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44905" y="2434647"/>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4294" y="5083979"/>
            <a:ext cx="2583678" cy="753411"/>
          </a:xfrm>
        </p:spPr>
        <p:txBody>
          <a:bodyPr/>
          <a:lstStyle>
            <a:lvl1pPr marL="0" indent="0" algn="ctr">
              <a:spcBef>
                <a:spcPts val="0"/>
              </a:spcBef>
              <a:buNone/>
              <a:defRPr sz="2448">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719353" y="2434647"/>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96723" y="5083980"/>
            <a:ext cx="2583678" cy="753411"/>
          </a:xfrm>
        </p:spPr>
        <p:txBody>
          <a:bodyPr/>
          <a:lstStyle>
            <a:lvl1pPr marL="0" indent="0" algn="ctr">
              <a:spcBef>
                <a:spcPts val="0"/>
              </a:spcBef>
              <a:buNone/>
              <a:defRPr sz="2448">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91590" y="2434647"/>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77613" y="5083979"/>
            <a:ext cx="2583678" cy="753411"/>
          </a:xfrm>
        </p:spPr>
        <p:txBody>
          <a:bodyPr/>
          <a:lstStyle>
            <a:lvl1pPr marL="0" indent="0" algn="ctr">
              <a:spcBef>
                <a:spcPts val="0"/>
              </a:spcBef>
              <a:buNone/>
              <a:defRPr sz="2448">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87575" y="2434647"/>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58503" y="5083979"/>
            <a:ext cx="2583678" cy="753411"/>
          </a:xfrm>
        </p:spPr>
        <p:txBody>
          <a:bodyPr/>
          <a:lstStyle>
            <a:lvl1pPr marL="0" indent="0" algn="ctr">
              <a:spcBef>
                <a:spcPts val="0"/>
              </a:spcBef>
              <a:buNone/>
              <a:defRPr sz="2448">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05085193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3794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933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5120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3363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46472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52563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8293147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40" y="1960862"/>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60" indent="0">
              <a:buNone/>
              <a:defRPr/>
            </a:lvl2pPr>
            <a:lvl3pPr marL="457117" indent="0">
              <a:buNone/>
              <a:defRPr/>
            </a:lvl3pPr>
            <a:lvl4pPr marL="685677" indent="0">
              <a:buNone/>
              <a:defRPr/>
            </a:lvl4pPr>
            <a:lvl5pPr marL="914235"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4"/>
            <a:ext cx="3690937"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8" marR="0" indent="-285698" algn="l" defTabSz="93257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7" indent="0">
              <a:buNone/>
              <a:defRPr/>
            </a:lvl3pPr>
            <a:lvl4pPr marL="685677" indent="0">
              <a:buNone/>
              <a:defRPr/>
            </a:lvl4pPr>
            <a:lvl5pPr marL="914235" indent="0">
              <a:buNone/>
              <a:defRPr/>
            </a:lvl5pPr>
          </a:lstStyle>
          <a:p>
            <a:pPr lvl="0"/>
            <a:r>
              <a:rPr lang="en-US"/>
              <a:t>Paragraph title Segoe UI </a:t>
            </a:r>
            <a:r>
              <a:rPr lang="en-US" err="1"/>
              <a:t>Semibold</a:t>
            </a:r>
            <a:r>
              <a:rPr lang="en-US"/>
              <a:t> 14/18</a:t>
            </a:r>
          </a:p>
          <a:p>
            <a:pPr marL="285698" marR="0" lvl="1" indent="-285698" algn="l" defTabSz="932574"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8" marR="0" lvl="1" indent="-285698" algn="l" defTabSz="932574"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8" marR="0" indent="-285698" algn="l" defTabSz="93257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7" indent="0">
              <a:buNone/>
              <a:defRPr/>
            </a:lvl3pPr>
            <a:lvl4pPr marL="685677" indent="0">
              <a:buNone/>
              <a:defRPr/>
            </a:lvl4pPr>
            <a:lvl5pPr marL="914235" indent="0">
              <a:buNone/>
              <a:defRPr/>
            </a:lvl5pPr>
          </a:lstStyle>
          <a:p>
            <a:pPr lvl="0"/>
            <a:r>
              <a:rPr lang="en-US"/>
              <a:t>Paragraph title Segoe UI </a:t>
            </a:r>
            <a:r>
              <a:rPr lang="en-US" err="1"/>
              <a:t>Semibold</a:t>
            </a:r>
            <a:r>
              <a:rPr lang="en-US"/>
              <a:t> 14/18</a:t>
            </a:r>
          </a:p>
          <a:p>
            <a:pPr marL="285698" marR="0" lvl="1" indent="-285698" algn="l" defTabSz="932574"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8" marR="0" lvl="1" indent="-285698" algn="l" defTabSz="932574"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8" marR="0" indent="-285698" algn="l" defTabSz="93257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7" indent="0">
              <a:buNone/>
              <a:defRPr/>
            </a:lvl3pPr>
            <a:lvl4pPr marL="685677" indent="0">
              <a:buNone/>
              <a:defRPr/>
            </a:lvl4pPr>
            <a:lvl5pPr marL="914235" indent="0">
              <a:buNone/>
              <a:defRPr/>
            </a:lvl5pPr>
          </a:lstStyle>
          <a:p>
            <a:pPr lvl="0"/>
            <a:r>
              <a:rPr lang="en-US"/>
              <a:t>Paragraph title Segoe UI </a:t>
            </a:r>
            <a:r>
              <a:rPr lang="en-US" err="1"/>
              <a:t>Semibold</a:t>
            </a:r>
            <a:r>
              <a:rPr lang="en-US"/>
              <a:t> 14/18</a:t>
            </a:r>
          </a:p>
          <a:p>
            <a:pPr marL="285698" marR="0" lvl="1" indent="-285698" algn="l" defTabSz="932574"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8" marR="0" lvl="1" indent="-285698" algn="l" defTabSz="932574"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79297924"/>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5/20/2021</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377869188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6131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65"/>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2710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7002728" y="0"/>
            <a:ext cx="5433747" cy="493731"/>
          </a:xfrm>
        </p:spPr>
        <p:txBody>
          <a:bodyPr vert="horz" wrap="square" lIns="127337" tIns="79586" rIns="127337" bIns="79586" rtlCol="0" anchor="t">
            <a:noAutofit/>
          </a:bodyPr>
          <a:lstStyle>
            <a:lvl1pPr marL="0" indent="0" algn="r" defTabSz="749773">
              <a:buFontTx/>
              <a:buNone/>
              <a:defRPr lang="en-US" sz="1260" b="0" cap="none" baseline="0" dirty="0">
                <a:ln w="3175">
                  <a:noFill/>
                </a:ln>
                <a:solidFill>
                  <a:schemeClr val="tx1"/>
                </a:solidFill>
                <a:effectLst/>
                <a:latin typeface="+mn-lt"/>
                <a:cs typeface="Segoe UI" pitchFamily="34" charset="0"/>
              </a:defRPr>
            </a:lvl1pPr>
          </a:lstStyle>
          <a:p>
            <a:pPr algn="r" defTabSz="735144"/>
            <a:r>
              <a:rPr lang="en-GB" sz="1080">
                <a:latin typeface="Segoe UI Light"/>
              </a:rPr>
              <a:t>Presenter: Insert Name / OneNote page:  / Slide 1 of X</a:t>
            </a:r>
            <a:endParaRPr lang="en-US" sz="1080">
              <a:latin typeface="Segoe UI Light"/>
            </a:endParaRPr>
          </a:p>
        </p:txBody>
      </p:sp>
      <p:sp>
        <p:nvSpPr>
          <p:cNvPr id="9" name="Title 1"/>
          <p:cNvSpPr>
            <a:spLocks noGrp="1"/>
          </p:cNvSpPr>
          <p:nvPr>
            <p:ph type="title"/>
          </p:nvPr>
        </p:nvSpPr>
        <p:spPr>
          <a:xfrm>
            <a:off x="222081" y="367053"/>
            <a:ext cx="7550717" cy="332399"/>
          </a:xfrm>
        </p:spPr>
        <p:txBody>
          <a:bodyPr lIns="45720" rIns="0" anchor="b"/>
          <a:lstStyle>
            <a:lvl1pPr>
              <a:defRPr sz="2160">
                <a:solidFill>
                  <a:schemeClr val="tx1"/>
                </a:solidFill>
              </a:defRPr>
            </a:lvl1pPr>
          </a:lstStyle>
          <a:p>
            <a:r>
              <a:rPr lang="en-US"/>
              <a:t>Click to edit Master title style</a:t>
            </a:r>
          </a:p>
        </p:txBody>
      </p:sp>
    </p:spTree>
    <p:extLst>
      <p:ext uri="{BB962C8B-B14F-4D97-AF65-F5344CB8AC3E}">
        <p14:creationId xmlns:p14="http://schemas.microsoft.com/office/powerpoint/2010/main" val="133333129"/>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2887202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C1FBFCA-89EE-4840-9D4F-8BC2A4720D01}"/>
              </a:ext>
            </a:extLst>
          </p:cNvPr>
          <p:cNvSpPr>
            <a:spLocks noGrp="1"/>
          </p:cNvSpPr>
          <p:nvPr>
            <p:ph type="sldNum" sz="quarter" idx="12"/>
          </p:nvPr>
        </p:nvSpPr>
        <p:spPr>
          <a:xfrm>
            <a:off x="11925635" y="6694668"/>
            <a:ext cx="430521" cy="249342"/>
          </a:xfrm>
        </p:spPr>
        <p:txBody>
          <a:bodyPr/>
          <a:lstStyle>
            <a:lvl1pPr algn="ctr">
              <a:defRPr sz="900">
                <a:solidFill>
                  <a:schemeClr val="tx1">
                    <a:lumMod val="65000"/>
                    <a:lumOff val="35000"/>
                  </a:schemeClr>
                </a:solidFill>
                <a:latin typeface="Segoe UI" panose="020B0502040204020203" pitchFamily="34" charset="0"/>
                <a:cs typeface="Segoe UI" panose="020B0502040204020203" pitchFamily="34" charset="0"/>
              </a:defRPr>
            </a:lvl1pPr>
          </a:lstStyle>
          <a:p>
            <a:fld id="{69EB2B9C-AA77-46CD-ABC5-0F5A5581FDE5}" type="slidenum">
              <a:rPr lang="en-US" smtClean="0"/>
              <a:pPr/>
              <a:t>‹#›</a:t>
            </a:fld>
            <a:endParaRPr lang="en-US"/>
          </a:p>
        </p:txBody>
      </p:sp>
      <p:sp>
        <p:nvSpPr>
          <p:cNvPr id="4" name="Isosceles Triangle 3">
            <a:extLst>
              <a:ext uri="{FF2B5EF4-FFF2-40B4-BE49-F238E27FC236}">
                <a16:creationId xmlns:a16="http://schemas.microsoft.com/office/drawing/2014/main" id="{04C34326-F20B-4E7A-9A55-A6DA51BD017E}"/>
              </a:ext>
            </a:extLst>
          </p:cNvPr>
          <p:cNvSpPr/>
          <p:nvPr userDrawn="1"/>
        </p:nvSpPr>
        <p:spPr>
          <a:xfrm rot="16200000">
            <a:off x="11907183" y="6799257"/>
            <a:ext cx="106861" cy="6995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Isosceles Triangle 6">
            <a:extLst>
              <a:ext uri="{FF2B5EF4-FFF2-40B4-BE49-F238E27FC236}">
                <a16:creationId xmlns:a16="http://schemas.microsoft.com/office/drawing/2014/main" id="{39D95C48-FF32-4BB2-BD68-CDFBB6534505}"/>
              </a:ext>
            </a:extLst>
          </p:cNvPr>
          <p:cNvSpPr/>
          <p:nvPr userDrawn="1"/>
        </p:nvSpPr>
        <p:spPr>
          <a:xfrm rot="5400000">
            <a:off x="12267748" y="6799258"/>
            <a:ext cx="106861" cy="6995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160525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D93AE3-779E-4D14-B4B5-7BE1F0CEA5E7}"/>
              </a:ext>
            </a:extLst>
          </p:cNvPr>
          <p:cNvSpPr/>
          <p:nvPr userDrawn="1"/>
        </p:nvSpPr>
        <p:spPr>
          <a:xfrm>
            <a:off x="0" y="2921523"/>
            <a:ext cx="12436475" cy="1494068"/>
          </a:xfrm>
          <a:prstGeom prst="rect">
            <a:avLst/>
          </a:prstGeom>
          <a:gradFill>
            <a:gsLst>
              <a:gs pos="0">
                <a:schemeClr val="bg1">
                  <a:alpha val="8000"/>
                </a:schemeClr>
              </a:gs>
              <a:gs pos="70000">
                <a:schemeClr val="bg1">
                  <a:alpha val="90000"/>
                </a:schemeClr>
              </a:gs>
              <a:gs pos="86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animal&#10;&#10;Description automatically generated">
            <a:extLst>
              <a:ext uri="{FF2B5EF4-FFF2-40B4-BE49-F238E27FC236}">
                <a16:creationId xmlns:a16="http://schemas.microsoft.com/office/drawing/2014/main" id="{8E962C65-3D0B-4C6B-A212-6858376E7DE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6475" cy="6994525"/>
          </a:xfrm>
          <a:prstGeom prst="rect">
            <a:avLst/>
          </a:prstGeom>
        </p:spPr>
      </p:pic>
      <p:sp>
        <p:nvSpPr>
          <p:cNvPr id="4" name="Rectangle 3">
            <a:extLst>
              <a:ext uri="{FF2B5EF4-FFF2-40B4-BE49-F238E27FC236}">
                <a16:creationId xmlns:a16="http://schemas.microsoft.com/office/drawing/2014/main" id="{E457646C-0AB7-42C9-A577-4394A2B408BD}"/>
              </a:ext>
            </a:extLst>
          </p:cNvPr>
          <p:cNvSpPr/>
          <p:nvPr userDrawn="1"/>
        </p:nvSpPr>
        <p:spPr>
          <a:xfrm>
            <a:off x="0" y="0"/>
            <a:ext cx="12436475" cy="6994525"/>
          </a:xfrm>
          <a:prstGeom prst="rect">
            <a:avLst/>
          </a:prstGeom>
          <a:gradFill>
            <a:gsLst>
              <a:gs pos="0">
                <a:srgbClr val="1655A4"/>
              </a:gs>
              <a:gs pos="38000">
                <a:srgbClr val="006EA6">
                  <a:alpha val="56000"/>
                </a:srgbClr>
              </a:gs>
              <a:gs pos="71000">
                <a:srgbClr val="1655A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6640921"/>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C1FBFCA-89EE-4840-9D4F-8BC2A4720D01}"/>
              </a:ext>
            </a:extLst>
          </p:cNvPr>
          <p:cNvSpPr>
            <a:spLocks noGrp="1"/>
          </p:cNvSpPr>
          <p:nvPr>
            <p:ph type="sldNum" sz="quarter" idx="12"/>
          </p:nvPr>
        </p:nvSpPr>
        <p:spPr>
          <a:xfrm>
            <a:off x="11925635" y="6694668"/>
            <a:ext cx="430521" cy="249342"/>
          </a:xfrm>
          <a:prstGeom prst="rect">
            <a:avLst/>
          </a:prstGeom>
        </p:spPr>
        <p:txBody>
          <a:bodyPr/>
          <a:lstStyle>
            <a:lvl1pPr algn="ctr">
              <a:defRPr sz="900">
                <a:solidFill>
                  <a:schemeClr val="tx1">
                    <a:lumMod val="65000"/>
                    <a:lumOff val="35000"/>
                  </a:schemeClr>
                </a:solidFill>
                <a:latin typeface="Segoe UI" panose="020B0502040204020203" pitchFamily="34" charset="0"/>
                <a:cs typeface="Segoe UI" panose="020B0502040204020203" pitchFamily="34" charset="0"/>
              </a:defRPr>
            </a:lvl1pPr>
          </a:lstStyle>
          <a:p>
            <a:fld id="{69EB2B9C-AA77-46CD-ABC5-0F5A5581FDE5}" type="slidenum">
              <a:rPr lang="en-US" smtClean="0"/>
              <a:pPr/>
              <a:t>‹#›</a:t>
            </a:fld>
            <a:endParaRPr lang="en-US"/>
          </a:p>
        </p:txBody>
      </p:sp>
      <p:sp>
        <p:nvSpPr>
          <p:cNvPr id="2" name="Rectangle 1">
            <a:extLst>
              <a:ext uri="{FF2B5EF4-FFF2-40B4-BE49-F238E27FC236}">
                <a16:creationId xmlns:a16="http://schemas.microsoft.com/office/drawing/2014/main" id="{57D81039-3E8E-48A0-934D-4AA5B1F7B996}"/>
              </a:ext>
            </a:extLst>
          </p:cNvPr>
          <p:cNvSpPr/>
          <p:nvPr userDrawn="1"/>
        </p:nvSpPr>
        <p:spPr>
          <a:xfrm>
            <a:off x="0" y="0"/>
            <a:ext cx="12436475" cy="94673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559562" rtlCol="0" anchor="ctr"/>
          <a:lstStyle/>
          <a:p>
            <a:endParaRPr lang="he-IL" sz="2900">
              <a:solidFill>
                <a:schemeClr val="bg1"/>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658BE6BA-9C99-4649-81CC-324684E36FA5}"/>
              </a:ext>
            </a:extLst>
          </p:cNvPr>
          <p:cNvSpPr/>
          <p:nvPr userDrawn="1"/>
        </p:nvSpPr>
        <p:spPr>
          <a:xfrm>
            <a:off x="10073545" y="-10363"/>
            <a:ext cx="2362930" cy="957096"/>
          </a:xfrm>
          <a:custGeom>
            <a:avLst/>
            <a:gdLst>
              <a:gd name="connsiteX0" fmla="*/ 0 w 1778000"/>
              <a:gd name="connsiteY0" fmla="*/ 0 h 928255"/>
              <a:gd name="connsiteX1" fmla="*/ 1778000 w 1778000"/>
              <a:gd name="connsiteY1" fmla="*/ 0 h 928255"/>
              <a:gd name="connsiteX2" fmla="*/ 1778000 w 1778000"/>
              <a:gd name="connsiteY2" fmla="*/ 928255 h 928255"/>
              <a:gd name="connsiteX3" fmla="*/ 0 w 1778000"/>
              <a:gd name="connsiteY3" fmla="*/ 928255 h 928255"/>
              <a:gd name="connsiteX4" fmla="*/ 0 w 1778000"/>
              <a:gd name="connsiteY4" fmla="*/ 0 h 928255"/>
              <a:gd name="connsiteX0" fmla="*/ 538480 w 2316480"/>
              <a:gd name="connsiteY0" fmla="*/ 0 h 938415"/>
              <a:gd name="connsiteX1" fmla="*/ 2316480 w 2316480"/>
              <a:gd name="connsiteY1" fmla="*/ 0 h 938415"/>
              <a:gd name="connsiteX2" fmla="*/ 2316480 w 2316480"/>
              <a:gd name="connsiteY2" fmla="*/ 928255 h 938415"/>
              <a:gd name="connsiteX3" fmla="*/ 0 w 2316480"/>
              <a:gd name="connsiteY3" fmla="*/ 938415 h 938415"/>
              <a:gd name="connsiteX4" fmla="*/ 538480 w 2316480"/>
              <a:gd name="connsiteY4" fmla="*/ 0 h 93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480" h="938415">
                <a:moveTo>
                  <a:pt x="538480" y="0"/>
                </a:moveTo>
                <a:lnTo>
                  <a:pt x="2316480" y="0"/>
                </a:lnTo>
                <a:lnTo>
                  <a:pt x="2316480" y="928255"/>
                </a:lnTo>
                <a:lnTo>
                  <a:pt x="0" y="938415"/>
                </a:lnTo>
                <a:lnTo>
                  <a:pt x="53848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559562" rtlCol="0" anchor="ctr"/>
          <a:lstStyle/>
          <a:p>
            <a:endParaRPr lang="he-IL" sz="2900">
              <a:solidFill>
                <a:schemeClr val="bg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B73C22D3-6FFC-457C-9FEA-630BCEE09B9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964826" y="337717"/>
            <a:ext cx="1103524" cy="236357"/>
          </a:xfrm>
          <a:prstGeom prst="rect">
            <a:avLst/>
          </a:prstGeom>
        </p:spPr>
      </p:pic>
      <p:sp>
        <p:nvSpPr>
          <p:cNvPr id="4" name="Isosceles Triangle 3">
            <a:extLst>
              <a:ext uri="{FF2B5EF4-FFF2-40B4-BE49-F238E27FC236}">
                <a16:creationId xmlns:a16="http://schemas.microsoft.com/office/drawing/2014/main" id="{04C34326-F20B-4E7A-9A55-A6DA51BD017E}"/>
              </a:ext>
            </a:extLst>
          </p:cNvPr>
          <p:cNvSpPr/>
          <p:nvPr userDrawn="1"/>
        </p:nvSpPr>
        <p:spPr>
          <a:xfrm rot="16200000">
            <a:off x="11907183" y="6799257"/>
            <a:ext cx="106861" cy="6995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Isosceles Triangle 6">
            <a:extLst>
              <a:ext uri="{FF2B5EF4-FFF2-40B4-BE49-F238E27FC236}">
                <a16:creationId xmlns:a16="http://schemas.microsoft.com/office/drawing/2014/main" id="{39D95C48-FF32-4BB2-BD68-CDFBB6534505}"/>
              </a:ext>
            </a:extLst>
          </p:cNvPr>
          <p:cNvSpPr/>
          <p:nvPr userDrawn="1"/>
        </p:nvSpPr>
        <p:spPr>
          <a:xfrm rot="5400000">
            <a:off x="12267748" y="6799258"/>
            <a:ext cx="106861" cy="6995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26725943"/>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A close up of a lush green field&#10;&#10;Description automatically generated">
            <a:extLst>
              <a:ext uri="{FF2B5EF4-FFF2-40B4-BE49-F238E27FC236}">
                <a16:creationId xmlns:a16="http://schemas.microsoft.com/office/drawing/2014/main" id="{426D6EBB-43E2-4A89-8051-53AAA2540A5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10" name="Rectangle 9">
            <a:extLst>
              <a:ext uri="{FF2B5EF4-FFF2-40B4-BE49-F238E27FC236}">
                <a16:creationId xmlns:a16="http://schemas.microsoft.com/office/drawing/2014/main" id="{B73936F7-BAE0-4F46-AF71-199FB0DDAB0F}"/>
              </a:ext>
            </a:extLst>
          </p:cNvPr>
          <p:cNvSpPr/>
          <p:nvPr userDrawn="1"/>
        </p:nvSpPr>
        <p:spPr>
          <a:xfrm>
            <a:off x="0" y="0"/>
            <a:ext cx="12436475" cy="6994525"/>
          </a:xfrm>
          <a:prstGeom prst="rect">
            <a:avLst/>
          </a:prstGeom>
          <a:gradFill>
            <a:gsLst>
              <a:gs pos="0">
                <a:schemeClr val="bg1"/>
              </a:gs>
              <a:gs pos="80000">
                <a:schemeClr val="bg1">
                  <a:alpha val="41000"/>
                </a:schemeClr>
              </a:gs>
              <a:gs pos="100000">
                <a:schemeClr val="bg1">
                  <a:alpha val="4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43862544"/>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2_Title &amp; content and photo">
    <p:spTree>
      <p:nvGrpSpPr>
        <p:cNvPr id="1" name=""/>
        <p:cNvGrpSpPr/>
        <p:nvPr/>
      </p:nvGrpSpPr>
      <p:grpSpPr>
        <a:xfrm>
          <a:off x="0" y="0"/>
          <a:ext cx="0" cy="0"/>
          <a:chOff x="0" y="0"/>
          <a:chExt cx="0" cy="0"/>
        </a:xfrm>
      </p:grpSpPr>
      <p:grpSp>
        <p:nvGrpSpPr>
          <p:cNvPr id="480" name="Group 479">
            <a:extLst>
              <a:ext uri="{FF2B5EF4-FFF2-40B4-BE49-F238E27FC236}">
                <a16:creationId xmlns:a16="http://schemas.microsoft.com/office/drawing/2014/main" id="{012BDD1D-64E0-4235-BD58-522562565876}"/>
              </a:ext>
            </a:extLst>
          </p:cNvPr>
          <p:cNvGrpSpPr/>
          <p:nvPr userDrawn="1"/>
        </p:nvGrpSpPr>
        <p:grpSpPr>
          <a:xfrm>
            <a:off x="0" y="0"/>
            <a:ext cx="12370572" cy="790644"/>
            <a:chOff x="-1" y="0"/>
            <a:chExt cx="12192001" cy="1033616"/>
          </a:xfrm>
        </p:grpSpPr>
        <p:sp>
          <p:nvSpPr>
            <p:cNvPr id="481" name="Rectangle 480">
              <a:extLst>
                <a:ext uri="{FF2B5EF4-FFF2-40B4-BE49-F238E27FC236}">
                  <a16:creationId xmlns:a16="http://schemas.microsoft.com/office/drawing/2014/main" id="{8D3C1743-3E51-4DF5-B7C5-33E267B0ED87}"/>
                </a:ext>
              </a:extLst>
            </p:cNvPr>
            <p:cNvSpPr/>
            <p:nvPr userDrawn="1"/>
          </p:nvSpPr>
          <p:spPr bwMode="auto">
            <a:xfrm>
              <a:off x="-1" y="0"/>
              <a:ext cx="10630761" cy="989447"/>
            </a:xfrm>
            <a:prstGeom prst="rect">
              <a:avLst/>
            </a:prstGeom>
            <a:gradFill flip="none" rotWithShape="1">
              <a:gsLst>
                <a:gs pos="3000">
                  <a:srgbClr val="FFFFFF">
                    <a:alpha val="0"/>
                  </a:srgbClr>
                </a:gs>
                <a:gs pos="38000">
                  <a:srgbClr val="00188F">
                    <a:alpha val="87000"/>
                  </a:srgbClr>
                </a:gs>
                <a:gs pos="83000">
                  <a:srgbClr val="002050"/>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13254" eaLnBrk="1" fontAlgn="base" latinLnBrk="0" hangingPunct="1">
                <a:lnSpc>
                  <a:spcPct val="90000"/>
                </a:lnSpc>
                <a:spcBef>
                  <a:spcPct val="0"/>
                </a:spcBef>
                <a:spcAft>
                  <a:spcPct val="0"/>
                </a:spcAft>
                <a:buClrTx/>
                <a:buSzTx/>
                <a:buFontTx/>
                <a:buNone/>
                <a:tabLst/>
                <a:defRPr/>
              </a:pPr>
              <a:endParaRPr kumimoji="0" lang="en-GB" sz="1500" b="1" i="0" u="none" strike="noStrike" kern="0" cap="none" spc="0" normalizeH="0" baseline="0" noProof="0">
                <a:ln>
                  <a:noFill/>
                </a:ln>
                <a:solidFill>
                  <a:srgbClr val="FF0000"/>
                </a:solidFill>
                <a:effectLst/>
                <a:uLnTx/>
                <a:uFillTx/>
                <a:latin typeface="Segoe UI"/>
                <a:ea typeface="Segoe UI" pitchFamily="34" charset="0"/>
                <a:cs typeface="Segoe UI" pitchFamily="34" charset="0"/>
              </a:endParaRPr>
            </a:p>
          </p:txBody>
        </p:sp>
        <p:pic>
          <p:nvPicPr>
            <p:cNvPr id="482" name="Picture 481">
              <a:extLst>
                <a:ext uri="{FF2B5EF4-FFF2-40B4-BE49-F238E27FC236}">
                  <a16:creationId xmlns:a16="http://schemas.microsoft.com/office/drawing/2014/main" id="{A05F47E1-36AA-488D-B71D-C59EEE5D13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10899" y="558342"/>
              <a:ext cx="1293733" cy="475274"/>
            </a:xfrm>
            <a:prstGeom prst="rect">
              <a:avLst/>
            </a:prstGeom>
          </p:spPr>
        </p:pic>
        <p:grpSp>
          <p:nvGrpSpPr>
            <p:cNvPr id="483" name="Group 482">
              <a:extLst>
                <a:ext uri="{FF2B5EF4-FFF2-40B4-BE49-F238E27FC236}">
                  <a16:creationId xmlns:a16="http://schemas.microsoft.com/office/drawing/2014/main" id="{BE560199-C777-4164-9E7C-DBE7C9346105}"/>
                </a:ext>
              </a:extLst>
            </p:cNvPr>
            <p:cNvGrpSpPr/>
            <p:nvPr userDrawn="1"/>
          </p:nvGrpSpPr>
          <p:grpSpPr>
            <a:xfrm>
              <a:off x="7043233" y="95257"/>
              <a:ext cx="3296242" cy="880788"/>
              <a:chOff x="4369014" y="75448"/>
              <a:chExt cx="3073140" cy="821173"/>
            </a:xfrm>
          </p:grpSpPr>
          <p:grpSp>
            <p:nvGrpSpPr>
              <p:cNvPr id="485" name="Group 484">
                <a:extLst>
                  <a:ext uri="{FF2B5EF4-FFF2-40B4-BE49-F238E27FC236}">
                    <a16:creationId xmlns:a16="http://schemas.microsoft.com/office/drawing/2014/main" id="{16722DD8-9A84-4245-8FAA-72E1158E7972}"/>
                  </a:ext>
                </a:extLst>
              </p:cNvPr>
              <p:cNvGrpSpPr/>
              <p:nvPr userDrawn="1"/>
            </p:nvGrpSpPr>
            <p:grpSpPr>
              <a:xfrm>
                <a:off x="4369014" y="234107"/>
                <a:ext cx="3073140" cy="662514"/>
                <a:chOff x="4369014" y="234107"/>
                <a:chExt cx="3073140" cy="662514"/>
              </a:xfrm>
            </p:grpSpPr>
            <p:sp>
              <p:nvSpPr>
                <p:cNvPr id="533" name="Freeform 6">
                  <a:extLst>
                    <a:ext uri="{FF2B5EF4-FFF2-40B4-BE49-F238E27FC236}">
                      <a16:creationId xmlns:a16="http://schemas.microsoft.com/office/drawing/2014/main" id="{4FA7E53B-99B9-4738-887F-521CD1E48798}"/>
                    </a:ext>
                  </a:extLst>
                </p:cNvPr>
                <p:cNvSpPr>
                  <a:spLocks/>
                </p:cNvSpPr>
                <p:nvPr userDrawn="1"/>
              </p:nvSpPr>
              <p:spPr bwMode="auto">
                <a:xfrm>
                  <a:off x="7103685" y="675940"/>
                  <a:ext cx="255753" cy="11539"/>
                </a:xfrm>
                <a:custGeom>
                  <a:avLst/>
                  <a:gdLst>
                    <a:gd name="T0" fmla="*/ 592 w 599"/>
                    <a:gd name="T1" fmla="*/ 12 h 12"/>
                    <a:gd name="T2" fmla="*/ 7 w 599"/>
                    <a:gd name="T3" fmla="*/ 12 h 12"/>
                    <a:gd name="T4" fmla="*/ 7 w 599"/>
                    <a:gd name="T5" fmla="*/ 12 h 12"/>
                    <a:gd name="T6" fmla="*/ 0 w 599"/>
                    <a:gd name="T7" fmla="*/ 9 h 12"/>
                    <a:gd name="T8" fmla="*/ 0 w 599"/>
                    <a:gd name="T9" fmla="*/ 6 h 12"/>
                    <a:gd name="T10" fmla="*/ 0 w 599"/>
                    <a:gd name="T11" fmla="*/ 6 h 12"/>
                    <a:gd name="T12" fmla="*/ 0 w 599"/>
                    <a:gd name="T13" fmla="*/ 3 h 12"/>
                    <a:gd name="T14" fmla="*/ 7 w 599"/>
                    <a:gd name="T15" fmla="*/ 0 h 12"/>
                    <a:gd name="T16" fmla="*/ 592 w 599"/>
                    <a:gd name="T17" fmla="*/ 0 h 12"/>
                    <a:gd name="T18" fmla="*/ 592 w 599"/>
                    <a:gd name="T19" fmla="*/ 0 h 12"/>
                    <a:gd name="T20" fmla="*/ 596 w 599"/>
                    <a:gd name="T21" fmla="*/ 3 h 12"/>
                    <a:gd name="T22" fmla="*/ 599 w 599"/>
                    <a:gd name="T23" fmla="*/ 6 h 12"/>
                    <a:gd name="T24" fmla="*/ 599 w 599"/>
                    <a:gd name="T25" fmla="*/ 6 h 12"/>
                    <a:gd name="T26" fmla="*/ 596 w 599"/>
                    <a:gd name="T27" fmla="*/ 9 h 12"/>
                    <a:gd name="T28" fmla="*/ 592 w 599"/>
                    <a:gd name="T29" fmla="*/ 12 h 12"/>
                    <a:gd name="T30" fmla="*/ 592 w 599"/>
                    <a:gd name="T3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9" h="12">
                      <a:moveTo>
                        <a:pt x="592" y="12"/>
                      </a:moveTo>
                      <a:lnTo>
                        <a:pt x="7" y="12"/>
                      </a:lnTo>
                      <a:lnTo>
                        <a:pt x="7" y="12"/>
                      </a:lnTo>
                      <a:lnTo>
                        <a:pt x="0" y="9"/>
                      </a:lnTo>
                      <a:lnTo>
                        <a:pt x="0" y="6"/>
                      </a:lnTo>
                      <a:lnTo>
                        <a:pt x="0" y="6"/>
                      </a:lnTo>
                      <a:lnTo>
                        <a:pt x="0" y="3"/>
                      </a:lnTo>
                      <a:lnTo>
                        <a:pt x="7" y="0"/>
                      </a:lnTo>
                      <a:lnTo>
                        <a:pt x="592" y="0"/>
                      </a:lnTo>
                      <a:lnTo>
                        <a:pt x="592" y="0"/>
                      </a:lnTo>
                      <a:lnTo>
                        <a:pt x="596" y="3"/>
                      </a:lnTo>
                      <a:lnTo>
                        <a:pt x="599" y="6"/>
                      </a:lnTo>
                      <a:lnTo>
                        <a:pt x="599" y="6"/>
                      </a:lnTo>
                      <a:lnTo>
                        <a:pt x="596" y="9"/>
                      </a:lnTo>
                      <a:lnTo>
                        <a:pt x="592" y="12"/>
                      </a:lnTo>
                      <a:lnTo>
                        <a:pt x="59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34" name="Freeform 9">
                  <a:extLst>
                    <a:ext uri="{FF2B5EF4-FFF2-40B4-BE49-F238E27FC236}">
                      <a16:creationId xmlns:a16="http://schemas.microsoft.com/office/drawing/2014/main" id="{AB062E4C-D4DC-418B-91AD-BABE5BA4174E}"/>
                    </a:ext>
                  </a:extLst>
                </p:cNvPr>
                <p:cNvSpPr>
                  <a:spLocks/>
                </p:cNvSpPr>
                <p:nvPr userDrawn="1"/>
              </p:nvSpPr>
              <p:spPr bwMode="auto">
                <a:xfrm>
                  <a:off x="5290187" y="373533"/>
                  <a:ext cx="118272" cy="517319"/>
                </a:xfrm>
                <a:custGeom>
                  <a:avLst/>
                  <a:gdLst>
                    <a:gd name="T0" fmla="*/ 123 w 123"/>
                    <a:gd name="T1" fmla="*/ 0 h 538"/>
                    <a:gd name="T2" fmla="*/ 0 w 123"/>
                    <a:gd name="T3" fmla="*/ 49 h 538"/>
                    <a:gd name="T4" fmla="*/ 0 w 123"/>
                    <a:gd name="T5" fmla="*/ 538 h 538"/>
                    <a:gd name="T6" fmla="*/ 123 w 123"/>
                    <a:gd name="T7" fmla="*/ 538 h 538"/>
                    <a:gd name="T8" fmla="*/ 123 w 123"/>
                    <a:gd name="T9" fmla="*/ 0 h 538"/>
                  </a:gdLst>
                  <a:ahLst/>
                  <a:cxnLst>
                    <a:cxn ang="0">
                      <a:pos x="T0" y="T1"/>
                    </a:cxn>
                    <a:cxn ang="0">
                      <a:pos x="T2" y="T3"/>
                    </a:cxn>
                    <a:cxn ang="0">
                      <a:pos x="T4" y="T5"/>
                    </a:cxn>
                    <a:cxn ang="0">
                      <a:pos x="T6" y="T7"/>
                    </a:cxn>
                    <a:cxn ang="0">
                      <a:pos x="T8" y="T9"/>
                    </a:cxn>
                  </a:cxnLst>
                  <a:rect l="0" t="0" r="r" b="b"/>
                  <a:pathLst>
                    <a:path w="123" h="538">
                      <a:moveTo>
                        <a:pt x="123" y="0"/>
                      </a:moveTo>
                      <a:lnTo>
                        <a:pt x="0" y="49"/>
                      </a:lnTo>
                      <a:lnTo>
                        <a:pt x="0" y="538"/>
                      </a:lnTo>
                      <a:lnTo>
                        <a:pt x="123" y="538"/>
                      </a:lnTo>
                      <a:lnTo>
                        <a:pt x="123"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35" name="Freeform 10">
                  <a:extLst>
                    <a:ext uri="{FF2B5EF4-FFF2-40B4-BE49-F238E27FC236}">
                      <a16:creationId xmlns:a16="http://schemas.microsoft.com/office/drawing/2014/main" id="{2B4E8B8C-C50E-4F8E-B5C8-A4EC6DF63442}"/>
                    </a:ext>
                  </a:extLst>
                </p:cNvPr>
                <p:cNvSpPr>
                  <a:spLocks/>
                </p:cNvSpPr>
                <p:nvPr userDrawn="1"/>
              </p:nvSpPr>
              <p:spPr bwMode="auto">
                <a:xfrm>
                  <a:off x="5454613" y="327378"/>
                  <a:ext cx="118272" cy="139426"/>
                </a:xfrm>
                <a:custGeom>
                  <a:avLst/>
                  <a:gdLst>
                    <a:gd name="T0" fmla="*/ 71 w 123"/>
                    <a:gd name="T1" fmla="*/ 97 h 145"/>
                    <a:gd name="T2" fmla="*/ 71 w 123"/>
                    <a:gd name="T3" fmla="*/ 97 h 145"/>
                    <a:gd name="T4" fmla="*/ 62 w 123"/>
                    <a:gd name="T5" fmla="*/ 94 h 145"/>
                    <a:gd name="T6" fmla="*/ 55 w 123"/>
                    <a:gd name="T7" fmla="*/ 90 h 145"/>
                    <a:gd name="T8" fmla="*/ 49 w 123"/>
                    <a:gd name="T9" fmla="*/ 81 h 145"/>
                    <a:gd name="T10" fmla="*/ 49 w 123"/>
                    <a:gd name="T11" fmla="*/ 71 h 145"/>
                    <a:gd name="T12" fmla="*/ 49 w 123"/>
                    <a:gd name="T13" fmla="*/ 71 h 145"/>
                    <a:gd name="T14" fmla="*/ 49 w 123"/>
                    <a:gd name="T15" fmla="*/ 61 h 145"/>
                    <a:gd name="T16" fmla="*/ 55 w 123"/>
                    <a:gd name="T17" fmla="*/ 55 h 145"/>
                    <a:gd name="T18" fmla="*/ 62 w 123"/>
                    <a:gd name="T19" fmla="*/ 48 h 145"/>
                    <a:gd name="T20" fmla="*/ 71 w 123"/>
                    <a:gd name="T21" fmla="*/ 48 h 145"/>
                    <a:gd name="T22" fmla="*/ 71 w 123"/>
                    <a:gd name="T23" fmla="*/ 0 h 145"/>
                    <a:gd name="T24" fmla="*/ 71 w 123"/>
                    <a:gd name="T25" fmla="*/ 0 h 145"/>
                    <a:gd name="T26" fmla="*/ 58 w 123"/>
                    <a:gd name="T27" fmla="*/ 0 h 145"/>
                    <a:gd name="T28" fmla="*/ 45 w 123"/>
                    <a:gd name="T29" fmla="*/ 6 h 145"/>
                    <a:gd name="T30" fmla="*/ 32 w 123"/>
                    <a:gd name="T31" fmla="*/ 13 h 145"/>
                    <a:gd name="T32" fmla="*/ 20 w 123"/>
                    <a:gd name="T33" fmla="*/ 22 h 145"/>
                    <a:gd name="T34" fmla="*/ 13 w 123"/>
                    <a:gd name="T35" fmla="*/ 32 h 145"/>
                    <a:gd name="T36" fmla="*/ 7 w 123"/>
                    <a:gd name="T37" fmla="*/ 45 h 145"/>
                    <a:gd name="T38" fmla="*/ 0 w 123"/>
                    <a:gd name="T39" fmla="*/ 58 h 145"/>
                    <a:gd name="T40" fmla="*/ 0 w 123"/>
                    <a:gd name="T41" fmla="*/ 74 h 145"/>
                    <a:gd name="T42" fmla="*/ 0 w 123"/>
                    <a:gd name="T43" fmla="*/ 74 h 145"/>
                    <a:gd name="T44" fmla="*/ 0 w 123"/>
                    <a:gd name="T45" fmla="*/ 87 h 145"/>
                    <a:gd name="T46" fmla="*/ 7 w 123"/>
                    <a:gd name="T47" fmla="*/ 100 h 145"/>
                    <a:gd name="T48" fmla="*/ 13 w 123"/>
                    <a:gd name="T49" fmla="*/ 113 h 145"/>
                    <a:gd name="T50" fmla="*/ 20 w 123"/>
                    <a:gd name="T51" fmla="*/ 126 h 145"/>
                    <a:gd name="T52" fmla="*/ 32 w 123"/>
                    <a:gd name="T53" fmla="*/ 132 h 145"/>
                    <a:gd name="T54" fmla="*/ 45 w 123"/>
                    <a:gd name="T55" fmla="*/ 139 h 145"/>
                    <a:gd name="T56" fmla="*/ 58 w 123"/>
                    <a:gd name="T57" fmla="*/ 145 h 145"/>
                    <a:gd name="T58" fmla="*/ 71 w 123"/>
                    <a:gd name="T59" fmla="*/ 145 h 145"/>
                    <a:gd name="T60" fmla="*/ 71 w 123"/>
                    <a:gd name="T61" fmla="*/ 145 h 145"/>
                    <a:gd name="T62" fmla="*/ 87 w 123"/>
                    <a:gd name="T63" fmla="*/ 145 h 145"/>
                    <a:gd name="T64" fmla="*/ 100 w 123"/>
                    <a:gd name="T65" fmla="*/ 139 h 145"/>
                    <a:gd name="T66" fmla="*/ 113 w 123"/>
                    <a:gd name="T67" fmla="*/ 132 h 145"/>
                    <a:gd name="T68" fmla="*/ 123 w 123"/>
                    <a:gd name="T69" fmla="*/ 126 h 145"/>
                    <a:gd name="T70" fmla="*/ 91 w 123"/>
                    <a:gd name="T71" fmla="*/ 90 h 145"/>
                    <a:gd name="T72" fmla="*/ 91 w 123"/>
                    <a:gd name="T73" fmla="*/ 90 h 145"/>
                    <a:gd name="T74" fmla="*/ 81 w 123"/>
                    <a:gd name="T75" fmla="*/ 94 h 145"/>
                    <a:gd name="T76" fmla="*/ 71 w 123"/>
                    <a:gd name="T77" fmla="*/ 97 h 145"/>
                    <a:gd name="T78" fmla="*/ 71 w 123"/>
                    <a:gd name="T79"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 h="145">
                      <a:moveTo>
                        <a:pt x="71" y="97"/>
                      </a:moveTo>
                      <a:lnTo>
                        <a:pt x="71" y="97"/>
                      </a:lnTo>
                      <a:lnTo>
                        <a:pt x="62" y="94"/>
                      </a:lnTo>
                      <a:lnTo>
                        <a:pt x="55" y="90"/>
                      </a:lnTo>
                      <a:lnTo>
                        <a:pt x="49" y="81"/>
                      </a:lnTo>
                      <a:lnTo>
                        <a:pt x="49" y="71"/>
                      </a:lnTo>
                      <a:lnTo>
                        <a:pt x="49" y="71"/>
                      </a:lnTo>
                      <a:lnTo>
                        <a:pt x="49" y="61"/>
                      </a:lnTo>
                      <a:lnTo>
                        <a:pt x="55" y="55"/>
                      </a:lnTo>
                      <a:lnTo>
                        <a:pt x="62" y="48"/>
                      </a:lnTo>
                      <a:lnTo>
                        <a:pt x="71" y="48"/>
                      </a:lnTo>
                      <a:lnTo>
                        <a:pt x="71" y="0"/>
                      </a:lnTo>
                      <a:lnTo>
                        <a:pt x="71" y="0"/>
                      </a:lnTo>
                      <a:lnTo>
                        <a:pt x="58" y="0"/>
                      </a:lnTo>
                      <a:lnTo>
                        <a:pt x="45" y="6"/>
                      </a:lnTo>
                      <a:lnTo>
                        <a:pt x="32" y="13"/>
                      </a:lnTo>
                      <a:lnTo>
                        <a:pt x="20" y="22"/>
                      </a:lnTo>
                      <a:lnTo>
                        <a:pt x="13" y="32"/>
                      </a:lnTo>
                      <a:lnTo>
                        <a:pt x="7" y="45"/>
                      </a:lnTo>
                      <a:lnTo>
                        <a:pt x="0" y="58"/>
                      </a:lnTo>
                      <a:lnTo>
                        <a:pt x="0" y="74"/>
                      </a:lnTo>
                      <a:lnTo>
                        <a:pt x="0" y="74"/>
                      </a:lnTo>
                      <a:lnTo>
                        <a:pt x="0" y="87"/>
                      </a:lnTo>
                      <a:lnTo>
                        <a:pt x="7" y="100"/>
                      </a:lnTo>
                      <a:lnTo>
                        <a:pt x="13" y="113"/>
                      </a:lnTo>
                      <a:lnTo>
                        <a:pt x="20" y="126"/>
                      </a:lnTo>
                      <a:lnTo>
                        <a:pt x="32" y="132"/>
                      </a:lnTo>
                      <a:lnTo>
                        <a:pt x="45" y="139"/>
                      </a:lnTo>
                      <a:lnTo>
                        <a:pt x="58" y="145"/>
                      </a:lnTo>
                      <a:lnTo>
                        <a:pt x="71" y="145"/>
                      </a:lnTo>
                      <a:lnTo>
                        <a:pt x="71" y="145"/>
                      </a:lnTo>
                      <a:lnTo>
                        <a:pt x="87" y="145"/>
                      </a:lnTo>
                      <a:lnTo>
                        <a:pt x="100" y="139"/>
                      </a:lnTo>
                      <a:lnTo>
                        <a:pt x="113" y="132"/>
                      </a:lnTo>
                      <a:lnTo>
                        <a:pt x="123" y="126"/>
                      </a:lnTo>
                      <a:lnTo>
                        <a:pt x="91" y="90"/>
                      </a:lnTo>
                      <a:lnTo>
                        <a:pt x="91" y="90"/>
                      </a:lnTo>
                      <a:lnTo>
                        <a:pt x="81" y="94"/>
                      </a:lnTo>
                      <a:lnTo>
                        <a:pt x="71" y="97"/>
                      </a:lnTo>
                      <a:lnTo>
                        <a:pt x="71" y="97"/>
                      </a:lnTo>
                      <a:close/>
                    </a:path>
                  </a:pathLst>
                </a:custGeom>
                <a:solidFill>
                  <a:srgbClr val="35C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36" name="Freeform 11">
                  <a:extLst>
                    <a:ext uri="{FF2B5EF4-FFF2-40B4-BE49-F238E27FC236}">
                      <a16:creationId xmlns:a16="http://schemas.microsoft.com/office/drawing/2014/main" id="{17E29D55-84C0-42A6-8704-8AB60B253416}"/>
                    </a:ext>
                  </a:extLst>
                </p:cNvPr>
                <p:cNvSpPr>
                  <a:spLocks/>
                </p:cNvSpPr>
                <p:nvPr userDrawn="1"/>
              </p:nvSpPr>
              <p:spPr bwMode="auto">
                <a:xfrm>
                  <a:off x="5522884" y="327378"/>
                  <a:ext cx="50001" cy="52886"/>
                </a:xfrm>
                <a:custGeom>
                  <a:avLst/>
                  <a:gdLst>
                    <a:gd name="T0" fmla="*/ 20 w 52"/>
                    <a:gd name="T1" fmla="*/ 55 h 55"/>
                    <a:gd name="T2" fmla="*/ 52 w 52"/>
                    <a:gd name="T3" fmla="*/ 22 h 55"/>
                    <a:gd name="T4" fmla="*/ 52 w 52"/>
                    <a:gd name="T5" fmla="*/ 22 h 55"/>
                    <a:gd name="T6" fmla="*/ 42 w 52"/>
                    <a:gd name="T7" fmla="*/ 13 h 55"/>
                    <a:gd name="T8" fmla="*/ 29 w 52"/>
                    <a:gd name="T9" fmla="*/ 6 h 55"/>
                    <a:gd name="T10" fmla="*/ 16 w 52"/>
                    <a:gd name="T11" fmla="*/ 0 h 55"/>
                    <a:gd name="T12" fmla="*/ 0 w 52"/>
                    <a:gd name="T13" fmla="*/ 0 h 55"/>
                    <a:gd name="T14" fmla="*/ 0 w 52"/>
                    <a:gd name="T15" fmla="*/ 48 h 55"/>
                    <a:gd name="T16" fmla="*/ 0 w 52"/>
                    <a:gd name="T17" fmla="*/ 48 h 55"/>
                    <a:gd name="T18" fmla="*/ 10 w 52"/>
                    <a:gd name="T19" fmla="*/ 48 h 55"/>
                    <a:gd name="T20" fmla="*/ 20 w 52"/>
                    <a:gd name="T21" fmla="*/ 55 h 55"/>
                    <a:gd name="T22" fmla="*/ 20 w 52"/>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5">
                      <a:moveTo>
                        <a:pt x="20" y="55"/>
                      </a:moveTo>
                      <a:lnTo>
                        <a:pt x="52" y="22"/>
                      </a:lnTo>
                      <a:lnTo>
                        <a:pt x="52" y="22"/>
                      </a:lnTo>
                      <a:lnTo>
                        <a:pt x="42" y="13"/>
                      </a:lnTo>
                      <a:lnTo>
                        <a:pt x="29" y="6"/>
                      </a:lnTo>
                      <a:lnTo>
                        <a:pt x="16" y="0"/>
                      </a:lnTo>
                      <a:lnTo>
                        <a:pt x="0" y="0"/>
                      </a:lnTo>
                      <a:lnTo>
                        <a:pt x="0" y="48"/>
                      </a:lnTo>
                      <a:lnTo>
                        <a:pt x="0" y="48"/>
                      </a:lnTo>
                      <a:lnTo>
                        <a:pt x="10" y="48"/>
                      </a:lnTo>
                      <a:lnTo>
                        <a:pt x="20" y="55"/>
                      </a:lnTo>
                      <a:lnTo>
                        <a:pt x="20" y="55"/>
                      </a:lnTo>
                      <a:close/>
                    </a:path>
                  </a:pathLst>
                </a:custGeom>
                <a:solidFill>
                  <a:srgbClr val="FF4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37" name="Freeform 12">
                  <a:extLst>
                    <a:ext uri="{FF2B5EF4-FFF2-40B4-BE49-F238E27FC236}">
                      <a16:creationId xmlns:a16="http://schemas.microsoft.com/office/drawing/2014/main" id="{9A095DF0-9CD5-40E0-A0F6-0C249E82E05A}"/>
                    </a:ext>
                  </a:extLst>
                </p:cNvPr>
                <p:cNvSpPr>
                  <a:spLocks/>
                </p:cNvSpPr>
                <p:nvPr userDrawn="1"/>
              </p:nvSpPr>
              <p:spPr bwMode="auto">
                <a:xfrm>
                  <a:off x="5542115" y="348532"/>
                  <a:ext cx="52886" cy="100002"/>
                </a:xfrm>
                <a:custGeom>
                  <a:avLst/>
                  <a:gdLst>
                    <a:gd name="T0" fmla="*/ 32 w 55"/>
                    <a:gd name="T1" fmla="*/ 0 h 104"/>
                    <a:gd name="T2" fmla="*/ 0 w 55"/>
                    <a:gd name="T3" fmla="*/ 33 h 104"/>
                    <a:gd name="T4" fmla="*/ 0 w 55"/>
                    <a:gd name="T5" fmla="*/ 33 h 104"/>
                    <a:gd name="T6" fmla="*/ 3 w 55"/>
                    <a:gd name="T7" fmla="*/ 39 h 104"/>
                    <a:gd name="T8" fmla="*/ 6 w 55"/>
                    <a:gd name="T9" fmla="*/ 49 h 104"/>
                    <a:gd name="T10" fmla="*/ 6 w 55"/>
                    <a:gd name="T11" fmla="*/ 49 h 104"/>
                    <a:gd name="T12" fmla="*/ 3 w 55"/>
                    <a:gd name="T13" fmla="*/ 59 h 104"/>
                    <a:gd name="T14" fmla="*/ 0 w 55"/>
                    <a:gd name="T15" fmla="*/ 68 h 104"/>
                    <a:gd name="T16" fmla="*/ 32 w 55"/>
                    <a:gd name="T17" fmla="*/ 104 h 104"/>
                    <a:gd name="T18" fmla="*/ 32 w 55"/>
                    <a:gd name="T19" fmla="*/ 104 h 104"/>
                    <a:gd name="T20" fmla="*/ 42 w 55"/>
                    <a:gd name="T21" fmla="*/ 91 h 104"/>
                    <a:gd name="T22" fmla="*/ 48 w 55"/>
                    <a:gd name="T23" fmla="*/ 78 h 104"/>
                    <a:gd name="T24" fmla="*/ 55 w 55"/>
                    <a:gd name="T25" fmla="*/ 65 h 104"/>
                    <a:gd name="T26" fmla="*/ 55 w 55"/>
                    <a:gd name="T27" fmla="*/ 52 h 104"/>
                    <a:gd name="T28" fmla="*/ 55 w 55"/>
                    <a:gd name="T29" fmla="*/ 52 h 104"/>
                    <a:gd name="T30" fmla="*/ 55 w 55"/>
                    <a:gd name="T31" fmla="*/ 36 h 104"/>
                    <a:gd name="T32" fmla="*/ 48 w 55"/>
                    <a:gd name="T33" fmla="*/ 23 h 104"/>
                    <a:gd name="T34" fmla="*/ 42 w 55"/>
                    <a:gd name="T35" fmla="*/ 10 h 104"/>
                    <a:gd name="T36" fmla="*/ 32 w 55"/>
                    <a:gd name="T37" fmla="*/ 0 h 104"/>
                    <a:gd name="T38" fmla="*/ 32 w 55"/>
                    <a:gd name="T3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04">
                      <a:moveTo>
                        <a:pt x="32" y="0"/>
                      </a:moveTo>
                      <a:lnTo>
                        <a:pt x="0" y="33"/>
                      </a:lnTo>
                      <a:lnTo>
                        <a:pt x="0" y="33"/>
                      </a:lnTo>
                      <a:lnTo>
                        <a:pt x="3" y="39"/>
                      </a:lnTo>
                      <a:lnTo>
                        <a:pt x="6" y="49"/>
                      </a:lnTo>
                      <a:lnTo>
                        <a:pt x="6" y="49"/>
                      </a:lnTo>
                      <a:lnTo>
                        <a:pt x="3" y="59"/>
                      </a:lnTo>
                      <a:lnTo>
                        <a:pt x="0" y="68"/>
                      </a:lnTo>
                      <a:lnTo>
                        <a:pt x="32" y="104"/>
                      </a:lnTo>
                      <a:lnTo>
                        <a:pt x="32" y="104"/>
                      </a:lnTo>
                      <a:lnTo>
                        <a:pt x="42" y="91"/>
                      </a:lnTo>
                      <a:lnTo>
                        <a:pt x="48" y="78"/>
                      </a:lnTo>
                      <a:lnTo>
                        <a:pt x="55" y="65"/>
                      </a:lnTo>
                      <a:lnTo>
                        <a:pt x="55" y="52"/>
                      </a:lnTo>
                      <a:lnTo>
                        <a:pt x="55" y="52"/>
                      </a:lnTo>
                      <a:lnTo>
                        <a:pt x="55" y="36"/>
                      </a:lnTo>
                      <a:lnTo>
                        <a:pt x="48" y="23"/>
                      </a:lnTo>
                      <a:lnTo>
                        <a:pt x="42" y="10"/>
                      </a:lnTo>
                      <a:lnTo>
                        <a:pt x="32" y="0"/>
                      </a:lnTo>
                      <a:lnTo>
                        <a:pt x="32" y="0"/>
                      </a:lnTo>
                      <a:close/>
                    </a:path>
                  </a:pathLst>
                </a:custGeom>
                <a:solidFill>
                  <a:srgbClr val="F9E7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38" name="Freeform 13">
                  <a:extLst>
                    <a:ext uri="{FF2B5EF4-FFF2-40B4-BE49-F238E27FC236}">
                      <a16:creationId xmlns:a16="http://schemas.microsoft.com/office/drawing/2014/main" id="{5457E90B-4259-4FB6-993F-14B6ECFFAD71}"/>
                    </a:ext>
                  </a:extLst>
                </p:cNvPr>
                <p:cNvSpPr>
                  <a:spLocks/>
                </p:cNvSpPr>
                <p:nvPr userDrawn="1"/>
              </p:nvSpPr>
              <p:spPr bwMode="auto">
                <a:xfrm>
                  <a:off x="7144071" y="302378"/>
                  <a:ext cx="93271" cy="96156"/>
                </a:xfrm>
                <a:custGeom>
                  <a:avLst/>
                  <a:gdLst>
                    <a:gd name="T0" fmla="*/ 97 w 97"/>
                    <a:gd name="T1" fmla="*/ 48 h 100"/>
                    <a:gd name="T2" fmla="*/ 97 w 97"/>
                    <a:gd name="T3" fmla="*/ 48 h 100"/>
                    <a:gd name="T4" fmla="*/ 97 w 97"/>
                    <a:gd name="T5" fmla="*/ 61 h 100"/>
                    <a:gd name="T6" fmla="*/ 94 w 97"/>
                    <a:gd name="T7" fmla="*/ 68 h 100"/>
                    <a:gd name="T8" fmla="*/ 84 w 97"/>
                    <a:gd name="T9" fmla="*/ 84 h 100"/>
                    <a:gd name="T10" fmla="*/ 68 w 97"/>
                    <a:gd name="T11" fmla="*/ 94 h 100"/>
                    <a:gd name="T12" fmla="*/ 58 w 97"/>
                    <a:gd name="T13" fmla="*/ 97 h 100"/>
                    <a:gd name="T14" fmla="*/ 48 w 97"/>
                    <a:gd name="T15" fmla="*/ 100 h 100"/>
                    <a:gd name="T16" fmla="*/ 48 w 97"/>
                    <a:gd name="T17" fmla="*/ 100 h 100"/>
                    <a:gd name="T18" fmla="*/ 39 w 97"/>
                    <a:gd name="T19" fmla="*/ 97 h 100"/>
                    <a:gd name="T20" fmla="*/ 29 w 97"/>
                    <a:gd name="T21" fmla="*/ 94 h 100"/>
                    <a:gd name="T22" fmla="*/ 13 w 97"/>
                    <a:gd name="T23" fmla="*/ 84 h 100"/>
                    <a:gd name="T24" fmla="*/ 3 w 97"/>
                    <a:gd name="T25" fmla="*/ 68 h 100"/>
                    <a:gd name="T26" fmla="*/ 0 w 97"/>
                    <a:gd name="T27" fmla="*/ 61 h 100"/>
                    <a:gd name="T28" fmla="*/ 0 w 97"/>
                    <a:gd name="T29" fmla="*/ 48 h 100"/>
                    <a:gd name="T30" fmla="*/ 0 w 97"/>
                    <a:gd name="T31" fmla="*/ 48 h 100"/>
                    <a:gd name="T32" fmla="*/ 0 w 97"/>
                    <a:gd name="T33" fmla="*/ 39 h 100"/>
                    <a:gd name="T34" fmla="*/ 3 w 97"/>
                    <a:gd name="T35" fmla="*/ 32 h 100"/>
                    <a:gd name="T36" fmla="*/ 13 w 97"/>
                    <a:gd name="T37" fmla="*/ 16 h 100"/>
                    <a:gd name="T38" fmla="*/ 29 w 97"/>
                    <a:gd name="T39" fmla="*/ 6 h 100"/>
                    <a:gd name="T40" fmla="*/ 39 w 97"/>
                    <a:gd name="T41" fmla="*/ 3 h 100"/>
                    <a:gd name="T42" fmla="*/ 48 w 97"/>
                    <a:gd name="T43" fmla="*/ 0 h 100"/>
                    <a:gd name="T44" fmla="*/ 48 w 97"/>
                    <a:gd name="T45" fmla="*/ 0 h 100"/>
                    <a:gd name="T46" fmla="*/ 58 w 97"/>
                    <a:gd name="T47" fmla="*/ 3 h 100"/>
                    <a:gd name="T48" fmla="*/ 68 w 97"/>
                    <a:gd name="T49" fmla="*/ 6 h 100"/>
                    <a:gd name="T50" fmla="*/ 84 w 97"/>
                    <a:gd name="T51" fmla="*/ 16 h 100"/>
                    <a:gd name="T52" fmla="*/ 94 w 97"/>
                    <a:gd name="T53" fmla="*/ 32 h 100"/>
                    <a:gd name="T54" fmla="*/ 97 w 97"/>
                    <a:gd name="T55" fmla="*/ 39 h 100"/>
                    <a:gd name="T56" fmla="*/ 97 w 97"/>
                    <a:gd name="T57" fmla="*/ 48 h 100"/>
                    <a:gd name="T58" fmla="*/ 97 w 97"/>
                    <a:gd name="T59"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100">
                      <a:moveTo>
                        <a:pt x="97" y="48"/>
                      </a:moveTo>
                      <a:lnTo>
                        <a:pt x="97" y="48"/>
                      </a:lnTo>
                      <a:lnTo>
                        <a:pt x="97" y="61"/>
                      </a:lnTo>
                      <a:lnTo>
                        <a:pt x="94" y="68"/>
                      </a:lnTo>
                      <a:lnTo>
                        <a:pt x="84" y="84"/>
                      </a:lnTo>
                      <a:lnTo>
                        <a:pt x="68" y="94"/>
                      </a:lnTo>
                      <a:lnTo>
                        <a:pt x="58" y="97"/>
                      </a:lnTo>
                      <a:lnTo>
                        <a:pt x="48" y="100"/>
                      </a:lnTo>
                      <a:lnTo>
                        <a:pt x="48" y="100"/>
                      </a:lnTo>
                      <a:lnTo>
                        <a:pt x="39" y="97"/>
                      </a:lnTo>
                      <a:lnTo>
                        <a:pt x="29" y="94"/>
                      </a:lnTo>
                      <a:lnTo>
                        <a:pt x="13" y="84"/>
                      </a:lnTo>
                      <a:lnTo>
                        <a:pt x="3" y="68"/>
                      </a:lnTo>
                      <a:lnTo>
                        <a:pt x="0" y="61"/>
                      </a:lnTo>
                      <a:lnTo>
                        <a:pt x="0" y="48"/>
                      </a:lnTo>
                      <a:lnTo>
                        <a:pt x="0" y="48"/>
                      </a:lnTo>
                      <a:lnTo>
                        <a:pt x="0" y="39"/>
                      </a:lnTo>
                      <a:lnTo>
                        <a:pt x="3" y="32"/>
                      </a:lnTo>
                      <a:lnTo>
                        <a:pt x="13" y="16"/>
                      </a:lnTo>
                      <a:lnTo>
                        <a:pt x="29" y="6"/>
                      </a:lnTo>
                      <a:lnTo>
                        <a:pt x="39" y="3"/>
                      </a:lnTo>
                      <a:lnTo>
                        <a:pt x="48" y="0"/>
                      </a:lnTo>
                      <a:lnTo>
                        <a:pt x="48" y="0"/>
                      </a:lnTo>
                      <a:lnTo>
                        <a:pt x="58" y="3"/>
                      </a:lnTo>
                      <a:lnTo>
                        <a:pt x="68" y="6"/>
                      </a:lnTo>
                      <a:lnTo>
                        <a:pt x="84" y="16"/>
                      </a:lnTo>
                      <a:lnTo>
                        <a:pt x="94" y="32"/>
                      </a:lnTo>
                      <a:lnTo>
                        <a:pt x="97" y="39"/>
                      </a:lnTo>
                      <a:lnTo>
                        <a:pt x="97" y="48"/>
                      </a:lnTo>
                      <a:lnTo>
                        <a:pt x="97" y="48"/>
                      </a:lnTo>
                      <a:close/>
                    </a:path>
                  </a:pathLst>
                </a:custGeom>
                <a:solidFill>
                  <a:srgbClr val="FF4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39" name="Rectangle 14">
                  <a:extLst>
                    <a:ext uri="{FF2B5EF4-FFF2-40B4-BE49-F238E27FC236}">
                      <a16:creationId xmlns:a16="http://schemas.microsoft.com/office/drawing/2014/main" id="{82A39D32-62D3-4572-B394-1CE88E5AE9C3}"/>
                    </a:ext>
                  </a:extLst>
                </p:cNvPr>
                <p:cNvSpPr>
                  <a:spLocks noChangeArrowheads="1"/>
                </p:cNvSpPr>
                <p:nvPr userDrawn="1"/>
              </p:nvSpPr>
              <p:spPr bwMode="auto">
                <a:xfrm>
                  <a:off x="7330613" y="348532"/>
                  <a:ext cx="71155" cy="25001"/>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40" name="Rectangle 15">
                  <a:extLst>
                    <a:ext uri="{FF2B5EF4-FFF2-40B4-BE49-F238E27FC236}">
                      <a16:creationId xmlns:a16="http://schemas.microsoft.com/office/drawing/2014/main" id="{132EF9B1-FEE1-49E7-ADA8-928E6D3C5DF2}"/>
                    </a:ext>
                  </a:extLst>
                </p:cNvPr>
                <p:cNvSpPr>
                  <a:spLocks noChangeArrowheads="1"/>
                </p:cNvSpPr>
                <p:nvPr userDrawn="1"/>
              </p:nvSpPr>
              <p:spPr bwMode="auto">
                <a:xfrm>
                  <a:off x="7308497" y="373533"/>
                  <a:ext cx="115387" cy="517319"/>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41" name="Freeform 17">
                  <a:extLst>
                    <a:ext uri="{FF2B5EF4-FFF2-40B4-BE49-F238E27FC236}">
                      <a16:creationId xmlns:a16="http://schemas.microsoft.com/office/drawing/2014/main" id="{69414D03-CDF0-4803-8641-A0957BB7498A}"/>
                    </a:ext>
                  </a:extLst>
                </p:cNvPr>
                <p:cNvSpPr>
                  <a:spLocks/>
                </p:cNvSpPr>
                <p:nvPr userDrawn="1"/>
              </p:nvSpPr>
              <p:spPr bwMode="auto">
                <a:xfrm>
                  <a:off x="6879642" y="345648"/>
                  <a:ext cx="12500" cy="91440"/>
                </a:xfrm>
                <a:custGeom>
                  <a:avLst/>
                  <a:gdLst>
                    <a:gd name="T0" fmla="*/ 6 w 13"/>
                    <a:gd name="T1" fmla="*/ 327 h 327"/>
                    <a:gd name="T2" fmla="*/ 6 w 13"/>
                    <a:gd name="T3" fmla="*/ 327 h 327"/>
                    <a:gd name="T4" fmla="*/ 3 w 13"/>
                    <a:gd name="T5" fmla="*/ 327 h 327"/>
                    <a:gd name="T6" fmla="*/ 0 w 13"/>
                    <a:gd name="T7" fmla="*/ 324 h 327"/>
                    <a:gd name="T8" fmla="*/ 0 w 13"/>
                    <a:gd name="T9" fmla="*/ 3 h 327"/>
                    <a:gd name="T10" fmla="*/ 0 w 13"/>
                    <a:gd name="T11" fmla="*/ 3 h 327"/>
                    <a:gd name="T12" fmla="*/ 3 w 13"/>
                    <a:gd name="T13" fmla="*/ 0 h 327"/>
                    <a:gd name="T14" fmla="*/ 6 w 13"/>
                    <a:gd name="T15" fmla="*/ 0 h 327"/>
                    <a:gd name="T16" fmla="*/ 6 w 13"/>
                    <a:gd name="T17" fmla="*/ 0 h 327"/>
                    <a:gd name="T18" fmla="*/ 10 w 13"/>
                    <a:gd name="T19" fmla="*/ 0 h 327"/>
                    <a:gd name="T20" fmla="*/ 13 w 13"/>
                    <a:gd name="T21" fmla="*/ 3 h 327"/>
                    <a:gd name="T22" fmla="*/ 13 w 13"/>
                    <a:gd name="T23" fmla="*/ 324 h 327"/>
                    <a:gd name="T24" fmla="*/ 13 w 13"/>
                    <a:gd name="T25" fmla="*/ 324 h 327"/>
                    <a:gd name="T26" fmla="*/ 10 w 13"/>
                    <a:gd name="T27" fmla="*/ 327 h 327"/>
                    <a:gd name="T28" fmla="*/ 6 w 13"/>
                    <a:gd name="T29" fmla="*/ 327 h 327"/>
                    <a:gd name="T30" fmla="*/ 6 w 13"/>
                    <a:gd name="T31"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327">
                      <a:moveTo>
                        <a:pt x="6" y="327"/>
                      </a:moveTo>
                      <a:lnTo>
                        <a:pt x="6" y="327"/>
                      </a:lnTo>
                      <a:lnTo>
                        <a:pt x="3" y="327"/>
                      </a:lnTo>
                      <a:lnTo>
                        <a:pt x="0" y="324"/>
                      </a:lnTo>
                      <a:lnTo>
                        <a:pt x="0" y="3"/>
                      </a:lnTo>
                      <a:lnTo>
                        <a:pt x="0" y="3"/>
                      </a:lnTo>
                      <a:lnTo>
                        <a:pt x="3" y="0"/>
                      </a:lnTo>
                      <a:lnTo>
                        <a:pt x="6" y="0"/>
                      </a:lnTo>
                      <a:lnTo>
                        <a:pt x="6" y="0"/>
                      </a:lnTo>
                      <a:lnTo>
                        <a:pt x="10" y="0"/>
                      </a:lnTo>
                      <a:lnTo>
                        <a:pt x="13" y="3"/>
                      </a:lnTo>
                      <a:lnTo>
                        <a:pt x="13" y="324"/>
                      </a:lnTo>
                      <a:lnTo>
                        <a:pt x="13" y="324"/>
                      </a:lnTo>
                      <a:lnTo>
                        <a:pt x="10" y="327"/>
                      </a:lnTo>
                      <a:lnTo>
                        <a:pt x="6" y="327"/>
                      </a:lnTo>
                      <a:lnTo>
                        <a:pt x="6" y="3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43" name="Freeform 18">
                  <a:extLst>
                    <a:ext uri="{FF2B5EF4-FFF2-40B4-BE49-F238E27FC236}">
                      <a16:creationId xmlns:a16="http://schemas.microsoft.com/office/drawing/2014/main" id="{8037D7AE-1B4F-4914-9323-5425D1FAA502}"/>
                    </a:ext>
                  </a:extLst>
                </p:cNvPr>
                <p:cNvSpPr>
                  <a:spLocks/>
                </p:cNvSpPr>
                <p:nvPr userDrawn="1"/>
              </p:nvSpPr>
              <p:spPr bwMode="auto">
                <a:xfrm>
                  <a:off x="5028643" y="743733"/>
                  <a:ext cx="11539" cy="152888"/>
                </a:xfrm>
                <a:custGeom>
                  <a:avLst/>
                  <a:gdLst>
                    <a:gd name="T0" fmla="*/ 6 w 12"/>
                    <a:gd name="T1" fmla="*/ 159 h 159"/>
                    <a:gd name="T2" fmla="*/ 6 w 12"/>
                    <a:gd name="T3" fmla="*/ 159 h 159"/>
                    <a:gd name="T4" fmla="*/ 0 w 12"/>
                    <a:gd name="T5" fmla="*/ 156 h 159"/>
                    <a:gd name="T6" fmla="*/ 0 w 12"/>
                    <a:gd name="T7" fmla="*/ 153 h 159"/>
                    <a:gd name="T8" fmla="*/ 0 w 12"/>
                    <a:gd name="T9" fmla="*/ 7 h 159"/>
                    <a:gd name="T10" fmla="*/ 0 w 12"/>
                    <a:gd name="T11" fmla="*/ 7 h 159"/>
                    <a:gd name="T12" fmla="*/ 0 w 12"/>
                    <a:gd name="T13" fmla="*/ 0 h 159"/>
                    <a:gd name="T14" fmla="*/ 6 w 12"/>
                    <a:gd name="T15" fmla="*/ 0 h 159"/>
                    <a:gd name="T16" fmla="*/ 6 w 12"/>
                    <a:gd name="T17" fmla="*/ 0 h 159"/>
                    <a:gd name="T18" fmla="*/ 9 w 12"/>
                    <a:gd name="T19" fmla="*/ 0 h 159"/>
                    <a:gd name="T20" fmla="*/ 12 w 12"/>
                    <a:gd name="T21" fmla="*/ 7 h 159"/>
                    <a:gd name="T22" fmla="*/ 12 w 12"/>
                    <a:gd name="T23" fmla="*/ 153 h 159"/>
                    <a:gd name="T24" fmla="*/ 12 w 12"/>
                    <a:gd name="T25" fmla="*/ 153 h 159"/>
                    <a:gd name="T26" fmla="*/ 9 w 12"/>
                    <a:gd name="T27" fmla="*/ 156 h 159"/>
                    <a:gd name="T28" fmla="*/ 6 w 12"/>
                    <a:gd name="T29" fmla="*/ 159 h 159"/>
                    <a:gd name="T30" fmla="*/ 6 w 12"/>
                    <a:gd name="T3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59">
                      <a:moveTo>
                        <a:pt x="6" y="159"/>
                      </a:moveTo>
                      <a:lnTo>
                        <a:pt x="6" y="159"/>
                      </a:lnTo>
                      <a:lnTo>
                        <a:pt x="0" y="156"/>
                      </a:lnTo>
                      <a:lnTo>
                        <a:pt x="0" y="153"/>
                      </a:lnTo>
                      <a:lnTo>
                        <a:pt x="0" y="7"/>
                      </a:lnTo>
                      <a:lnTo>
                        <a:pt x="0" y="7"/>
                      </a:lnTo>
                      <a:lnTo>
                        <a:pt x="0" y="0"/>
                      </a:lnTo>
                      <a:lnTo>
                        <a:pt x="6" y="0"/>
                      </a:lnTo>
                      <a:lnTo>
                        <a:pt x="6" y="0"/>
                      </a:lnTo>
                      <a:lnTo>
                        <a:pt x="9" y="0"/>
                      </a:lnTo>
                      <a:lnTo>
                        <a:pt x="12" y="7"/>
                      </a:lnTo>
                      <a:lnTo>
                        <a:pt x="12" y="153"/>
                      </a:lnTo>
                      <a:lnTo>
                        <a:pt x="12" y="153"/>
                      </a:lnTo>
                      <a:lnTo>
                        <a:pt x="9" y="156"/>
                      </a:lnTo>
                      <a:lnTo>
                        <a:pt x="6" y="159"/>
                      </a:lnTo>
                      <a:lnTo>
                        <a:pt x="6"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44" name="Freeform 19">
                  <a:extLst>
                    <a:ext uri="{FF2B5EF4-FFF2-40B4-BE49-F238E27FC236}">
                      <a16:creationId xmlns:a16="http://schemas.microsoft.com/office/drawing/2014/main" id="{C5569AE2-81EF-45F0-8BE3-562FBE3EB9D1}"/>
                    </a:ext>
                  </a:extLst>
                </p:cNvPr>
                <p:cNvSpPr>
                  <a:spLocks/>
                </p:cNvSpPr>
                <p:nvPr userDrawn="1"/>
              </p:nvSpPr>
              <p:spPr bwMode="auto">
                <a:xfrm>
                  <a:off x="4457806" y="697081"/>
                  <a:ext cx="511506" cy="8525"/>
                </a:xfrm>
                <a:custGeom>
                  <a:avLst/>
                  <a:gdLst>
                    <a:gd name="T0" fmla="*/ 569 w 576"/>
                    <a:gd name="T1" fmla="*/ 13 h 13"/>
                    <a:gd name="T2" fmla="*/ 7 w 576"/>
                    <a:gd name="T3" fmla="*/ 13 h 13"/>
                    <a:gd name="T4" fmla="*/ 7 w 576"/>
                    <a:gd name="T5" fmla="*/ 13 h 13"/>
                    <a:gd name="T6" fmla="*/ 3 w 576"/>
                    <a:gd name="T7" fmla="*/ 10 h 13"/>
                    <a:gd name="T8" fmla="*/ 0 w 576"/>
                    <a:gd name="T9" fmla="*/ 6 h 13"/>
                    <a:gd name="T10" fmla="*/ 0 w 576"/>
                    <a:gd name="T11" fmla="*/ 6 h 13"/>
                    <a:gd name="T12" fmla="*/ 3 w 576"/>
                    <a:gd name="T13" fmla="*/ 0 h 13"/>
                    <a:gd name="T14" fmla="*/ 7 w 576"/>
                    <a:gd name="T15" fmla="*/ 0 h 13"/>
                    <a:gd name="T16" fmla="*/ 569 w 576"/>
                    <a:gd name="T17" fmla="*/ 0 h 13"/>
                    <a:gd name="T18" fmla="*/ 569 w 576"/>
                    <a:gd name="T19" fmla="*/ 0 h 13"/>
                    <a:gd name="T20" fmla="*/ 573 w 576"/>
                    <a:gd name="T21" fmla="*/ 0 h 13"/>
                    <a:gd name="T22" fmla="*/ 576 w 576"/>
                    <a:gd name="T23" fmla="*/ 6 h 13"/>
                    <a:gd name="T24" fmla="*/ 576 w 576"/>
                    <a:gd name="T25" fmla="*/ 6 h 13"/>
                    <a:gd name="T26" fmla="*/ 573 w 576"/>
                    <a:gd name="T27" fmla="*/ 10 h 13"/>
                    <a:gd name="T28" fmla="*/ 569 w 576"/>
                    <a:gd name="T29" fmla="*/ 13 h 13"/>
                    <a:gd name="T30" fmla="*/ 569 w 576"/>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 h="13">
                      <a:moveTo>
                        <a:pt x="569" y="13"/>
                      </a:moveTo>
                      <a:lnTo>
                        <a:pt x="7" y="13"/>
                      </a:lnTo>
                      <a:lnTo>
                        <a:pt x="7" y="13"/>
                      </a:lnTo>
                      <a:lnTo>
                        <a:pt x="3" y="10"/>
                      </a:lnTo>
                      <a:lnTo>
                        <a:pt x="0" y="6"/>
                      </a:lnTo>
                      <a:lnTo>
                        <a:pt x="0" y="6"/>
                      </a:lnTo>
                      <a:lnTo>
                        <a:pt x="3" y="0"/>
                      </a:lnTo>
                      <a:lnTo>
                        <a:pt x="7" y="0"/>
                      </a:lnTo>
                      <a:lnTo>
                        <a:pt x="569" y="0"/>
                      </a:lnTo>
                      <a:lnTo>
                        <a:pt x="569" y="0"/>
                      </a:lnTo>
                      <a:lnTo>
                        <a:pt x="573" y="0"/>
                      </a:lnTo>
                      <a:lnTo>
                        <a:pt x="576" y="6"/>
                      </a:lnTo>
                      <a:lnTo>
                        <a:pt x="576" y="6"/>
                      </a:lnTo>
                      <a:lnTo>
                        <a:pt x="573" y="10"/>
                      </a:lnTo>
                      <a:lnTo>
                        <a:pt x="569" y="13"/>
                      </a:lnTo>
                      <a:lnTo>
                        <a:pt x="56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45" name="Freeform 20">
                  <a:extLst>
                    <a:ext uri="{FF2B5EF4-FFF2-40B4-BE49-F238E27FC236}">
                      <a16:creationId xmlns:a16="http://schemas.microsoft.com/office/drawing/2014/main" id="{8074FDAF-3681-480C-888E-784423FB3B11}"/>
                    </a:ext>
                  </a:extLst>
                </p:cNvPr>
                <p:cNvSpPr>
                  <a:spLocks/>
                </p:cNvSpPr>
                <p:nvPr userDrawn="1"/>
              </p:nvSpPr>
              <p:spPr bwMode="auto">
                <a:xfrm>
                  <a:off x="4962296" y="697578"/>
                  <a:ext cx="58655" cy="58655"/>
                </a:xfrm>
                <a:custGeom>
                  <a:avLst/>
                  <a:gdLst>
                    <a:gd name="T0" fmla="*/ 55 w 61"/>
                    <a:gd name="T1" fmla="*/ 61 h 61"/>
                    <a:gd name="T2" fmla="*/ 55 w 61"/>
                    <a:gd name="T3" fmla="*/ 61 h 61"/>
                    <a:gd name="T4" fmla="*/ 49 w 61"/>
                    <a:gd name="T5" fmla="*/ 58 h 61"/>
                    <a:gd name="T6" fmla="*/ 49 w 61"/>
                    <a:gd name="T7" fmla="*/ 55 h 61"/>
                    <a:gd name="T8" fmla="*/ 49 w 61"/>
                    <a:gd name="T9" fmla="*/ 55 h 61"/>
                    <a:gd name="T10" fmla="*/ 45 w 61"/>
                    <a:gd name="T11" fmla="*/ 39 h 61"/>
                    <a:gd name="T12" fmla="*/ 36 w 61"/>
                    <a:gd name="T13" fmla="*/ 23 h 61"/>
                    <a:gd name="T14" fmla="*/ 23 w 61"/>
                    <a:gd name="T15" fmla="*/ 16 h 61"/>
                    <a:gd name="T16" fmla="*/ 6 w 61"/>
                    <a:gd name="T17" fmla="*/ 13 h 61"/>
                    <a:gd name="T18" fmla="*/ 6 w 61"/>
                    <a:gd name="T19" fmla="*/ 13 h 61"/>
                    <a:gd name="T20" fmla="*/ 0 w 61"/>
                    <a:gd name="T21" fmla="*/ 10 h 61"/>
                    <a:gd name="T22" fmla="*/ 0 w 61"/>
                    <a:gd name="T23" fmla="*/ 6 h 61"/>
                    <a:gd name="T24" fmla="*/ 0 w 61"/>
                    <a:gd name="T25" fmla="*/ 6 h 61"/>
                    <a:gd name="T26" fmla="*/ 0 w 61"/>
                    <a:gd name="T27" fmla="*/ 0 h 61"/>
                    <a:gd name="T28" fmla="*/ 6 w 61"/>
                    <a:gd name="T29" fmla="*/ 0 h 61"/>
                    <a:gd name="T30" fmla="*/ 6 w 61"/>
                    <a:gd name="T31" fmla="*/ 0 h 61"/>
                    <a:gd name="T32" fmla="*/ 16 w 61"/>
                    <a:gd name="T33" fmla="*/ 0 h 61"/>
                    <a:gd name="T34" fmla="*/ 26 w 61"/>
                    <a:gd name="T35" fmla="*/ 3 h 61"/>
                    <a:gd name="T36" fmla="*/ 36 w 61"/>
                    <a:gd name="T37" fmla="*/ 10 h 61"/>
                    <a:gd name="T38" fmla="*/ 45 w 61"/>
                    <a:gd name="T39" fmla="*/ 16 h 61"/>
                    <a:gd name="T40" fmla="*/ 52 w 61"/>
                    <a:gd name="T41" fmla="*/ 23 h 61"/>
                    <a:gd name="T42" fmla="*/ 55 w 61"/>
                    <a:gd name="T43" fmla="*/ 32 h 61"/>
                    <a:gd name="T44" fmla="*/ 58 w 61"/>
                    <a:gd name="T45" fmla="*/ 42 h 61"/>
                    <a:gd name="T46" fmla="*/ 61 w 61"/>
                    <a:gd name="T47" fmla="*/ 55 h 61"/>
                    <a:gd name="T48" fmla="*/ 61 w 61"/>
                    <a:gd name="T49" fmla="*/ 55 h 61"/>
                    <a:gd name="T50" fmla="*/ 58 w 61"/>
                    <a:gd name="T51" fmla="*/ 58 h 61"/>
                    <a:gd name="T52" fmla="*/ 55 w 61"/>
                    <a:gd name="T53" fmla="*/ 61 h 61"/>
                    <a:gd name="T54" fmla="*/ 55 w 61"/>
                    <a:gd name="T5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1">
                      <a:moveTo>
                        <a:pt x="55" y="61"/>
                      </a:moveTo>
                      <a:lnTo>
                        <a:pt x="55" y="61"/>
                      </a:lnTo>
                      <a:lnTo>
                        <a:pt x="49" y="58"/>
                      </a:lnTo>
                      <a:lnTo>
                        <a:pt x="49" y="55"/>
                      </a:lnTo>
                      <a:lnTo>
                        <a:pt x="49" y="55"/>
                      </a:lnTo>
                      <a:lnTo>
                        <a:pt x="45" y="39"/>
                      </a:lnTo>
                      <a:lnTo>
                        <a:pt x="36" y="23"/>
                      </a:lnTo>
                      <a:lnTo>
                        <a:pt x="23" y="16"/>
                      </a:lnTo>
                      <a:lnTo>
                        <a:pt x="6" y="13"/>
                      </a:lnTo>
                      <a:lnTo>
                        <a:pt x="6" y="13"/>
                      </a:lnTo>
                      <a:lnTo>
                        <a:pt x="0" y="10"/>
                      </a:lnTo>
                      <a:lnTo>
                        <a:pt x="0" y="6"/>
                      </a:lnTo>
                      <a:lnTo>
                        <a:pt x="0" y="6"/>
                      </a:lnTo>
                      <a:lnTo>
                        <a:pt x="0" y="0"/>
                      </a:lnTo>
                      <a:lnTo>
                        <a:pt x="6" y="0"/>
                      </a:lnTo>
                      <a:lnTo>
                        <a:pt x="6" y="0"/>
                      </a:lnTo>
                      <a:lnTo>
                        <a:pt x="16" y="0"/>
                      </a:lnTo>
                      <a:lnTo>
                        <a:pt x="26" y="3"/>
                      </a:lnTo>
                      <a:lnTo>
                        <a:pt x="36" y="10"/>
                      </a:lnTo>
                      <a:lnTo>
                        <a:pt x="45" y="16"/>
                      </a:lnTo>
                      <a:lnTo>
                        <a:pt x="52" y="23"/>
                      </a:lnTo>
                      <a:lnTo>
                        <a:pt x="55" y="32"/>
                      </a:lnTo>
                      <a:lnTo>
                        <a:pt x="58" y="42"/>
                      </a:lnTo>
                      <a:lnTo>
                        <a:pt x="61" y="55"/>
                      </a:lnTo>
                      <a:lnTo>
                        <a:pt x="61" y="55"/>
                      </a:lnTo>
                      <a:lnTo>
                        <a:pt x="58" y="58"/>
                      </a:lnTo>
                      <a:lnTo>
                        <a:pt x="55" y="61"/>
                      </a:lnTo>
                      <a:lnTo>
                        <a:pt x="55"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46" name="Freeform 21">
                  <a:extLst>
                    <a:ext uri="{FF2B5EF4-FFF2-40B4-BE49-F238E27FC236}">
                      <a16:creationId xmlns:a16="http://schemas.microsoft.com/office/drawing/2014/main" id="{77EBB284-A038-4A56-8F6B-4FD9C6BF0E00}"/>
                    </a:ext>
                  </a:extLst>
                </p:cNvPr>
                <p:cNvSpPr>
                  <a:spLocks/>
                </p:cNvSpPr>
                <p:nvPr userDrawn="1"/>
              </p:nvSpPr>
              <p:spPr bwMode="auto">
                <a:xfrm>
                  <a:off x="5049798" y="554306"/>
                  <a:ext cx="9616" cy="342315"/>
                </a:xfrm>
                <a:custGeom>
                  <a:avLst/>
                  <a:gdLst>
                    <a:gd name="T0" fmla="*/ 7 w 10"/>
                    <a:gd name="T1" fmla="*/ 356 h 356"/>
                    <a:gd name="T2" fmla="*/ 7 w 10"/>
                    <a:gd name="T3" fmla="*/ 356 h 356"/>
                    <a:gd name="T4" fmla="*/ 0 w 10"/>
                    <a:gd name="T5" fmla="*/ 353 h 356"/>
                    <a:gd name="T6" fmla="*/ 0 w 10"/>
                    <a:gd name="T7" fmla="*/ 350 h 356"/>
                    <a:gd name="T8" fmla="*/ 0 w 10"/>
                    <a:gd name="T9" fmla="*/ 6 h 356"/>
                    <a:gd name="T10" fmla="*/ 0 w 10"/>
                    <a:gd name="T11" fmla="*/ 6 h 356"/>
                    <a:gd name="T12" fmla="*/ 0 w 10"/>
                    <a:gd name="T13" fmla="*/ 3 h 356"/>
                    <a:gd name="T14" fmla="*/ 7 w 10"/>
                    <a:gd name="T15" fmla="*/ 0 h 356"/>
                    <a:gd name="T16" fmla="*/ 7 w 10"/>
                    <a:gd name="T17" fmla="*/ 0 h 356"/>
                    <a:gd name="T18" fmla="*/ 10 w 10"/>
                    <a:gd name="T19" fmla="*/ 3 h 356"/>
                    <a:gd name="T20" fmla="*/ 10 w 10"/>
                    <a:gd name="T21" fmla="*/ 6 h 356"/>
                    <a:gd name="T22" fmla="*/ 10 w 10"/>
                    <a:gd name="T23" fmla="*/ 350 h 356"/>
                    <a:gd name="T24" fmla="*/ 10 w 10"/>
                    <a:gd name="T25" fmla="*/ 350 h 356"/>
                    <a:gd name="T26" fmla="*/ 10 w 10"/>
                    <a:gd name="T27" fmla="*/ 353 h 356"/>
                    <a:gd name="T28" fmla="*/ 7 w 10"/>
                    <a:gd name="T29" fmla="*/ 356 h 356"/>
                    <a:gd name="T30" fmla="*/ 7 w 10"/>
                    <a:gd name="T31" fmla="*/ 35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356">
                      <a:moveTo>
                        <a:pt x="7" y="356"/>
                      </a:moveTo>
                      <a:lnTo>
                        <a:pt x="7" y="356"/>
                      </a:lnTo>
                      <a:lnTo>
                        <a:pt x="0" y="353"/>
                      </a:lnTo>
                      <a:lnTo>
                        <a:pt x="0" y="350"/>
                      </a:lnTo>
                      <a:lnTo>
                        <a:pt x="0" y="6"/>
                      </a:lnTo>
                      <a:lnTo>
                        <a:pt x="0" y="6"/>
                      </a:lnTo>
                      <a:lnTo>
                        <a:pt x="0" y="3"/>
                      </a:lnTo>
                      <a:lnTo>
                        <a:pt x="7" y="0"/>
                      </a:lnTo>
                      <a:lnTo>
                        <a:pt x="7" y="0"/>
                      </a:lnTo>
                      <a:lnTo>
                        <a:pt x="10" y="3"/>
                      </a:lnTo>
                      <a:lnTo>
                        <a:pt x="10" y="6"/>
                      </a:lnTo>
                      <a:lnTo>
                        <a:pt x="10" y="350"/>
                      </a:lnTo>
                      <a:lnTo>
                        <a:pt x="10" y="350"/>
                      </a:lnTo>
                      <a:lnTo>
                        <a:pt x="10" y="353"/>
                      </a:lnTo>
                      <a:lnTo>
                        <a:pt x="7" y="356"/>
                      </a:lnTo>
                      <a:lnTo>
                        <a:pt x="7" y="3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47" name="Freeform 22">
                  <a:extLst>
                    <a:ext uri="{FF2B5EF4-FFF2-40B4-BE49-F238E27FC236}">
                      <a16:creationId xmlns:a16="http://schemas.microsoft.com/office/drawing/2014/main" id="{839187CF-BEB0-468F-8A01-8D066CCC9E07}"/>
                    </a:ext>
                  </a:extLst>
                </p:cNvPr>
                <p:cNvSpPr>
                  <a:spLocks/>
                </p:cNvSpPr>
                <p:nvPr userDrawn="1"/>
              </p:nvSpPr>
              <p:spPr bwMode="auto">
                <a:xfrm>
                  <a:off x="5049798" y="507190"/>
                  <a:ext cx="59617" cy="59617"/>
                </a:xfrm>
                <a:custGeom>
                  <a:avLst/>
                  <a:gdLst>
                    <a:gd name="T0" fmla="*/ 7 w 62"/>
                    <a:gd name="T1" fmla="*/ 62 h 62"/>
                    <a:gd name="T2" fmla="*/ 7 w 62"/>
                    <a:gd name="T3" fmla="*/ 62 h 62"/>
                    <a:gd name="T4" fmla="*/ 0 w 62"/>
                    <a:gd name="T5" fmla="*/ 62 h 62"/>
                    <a:gd name="T6" fmla="*/ 0 w 62"/>
                    <a:gd name="T7" fmla="*/ 55 h 62"/>
                    <a:gd name="T8" fmla="*/ 0 w 62"/>
                    <a:gd name="T9" fmla="*/ 55 h 62"/>
                    <a:gd name="T10" fmla="*/ 0 w 62"/>
                    <a:gd name="T11" fmla="*/ 46 h 62"/>
                    <a:gd name="T12" fmla="*/ 4 w 62"/>
                    <a:gd name="T13" fmla="*/ 36 h 62"/>
                    <a:gd name="T14" fmla="*/ 10 w 62"/>
                    <a:gd name="T15" fmla="*/ 26 h 62"/>
                    <a:gd name="T16" fmla="*/ 17 w 62"/>
                    <a:gd name="T17" fmla="*/ 17 h 62"/>
                    <a:gd name="T18" fmla="*/ 23 w 62"/>
                    <a:gd name="T19" fmla="*/ 10 h 62"/>
                    <a:gd name="T20" fmla="*/ 33 w 62"/>
                    <a:gd name="T21" fmla="*/ 7 h 62"/>
                    <a:gd name="T22" fmla="*/ 43 w 62"/>
                    <a:gd name="T23" fmla="*/ 4 h 62"/>
                    <a:gd name="T24" fmla="*/ 55 w 62"/>
                    <a:gd name="T25" fmla="*/ 0 h 62"/>
                    <a:gd name="T26" fmla="*/ 55 w 62"/>
                    <a:gd name="T27" fmla="*/ 0 h 62"/>
                    <a:gd name="T28" fmla="*/ 59 w 62"/>
                    <a:gd name="T29" fmla="*/ 4 h 62"/>
                    <a:gd name="T30" fmla="*/ 62 w 62"/>
                    <a:gd name="T31" fmla="*/ 7 h 62"/>
                    <a:gd name="T32" fmla="*/ 62 w 62"/>
                    <a:gd name="T33" fmla="*/ 7 h 62"/>
                    <a:gd name="T34" fmla="*/ 59 w 62"/>
                    <a:gd name="T35" fmla="*/ 13 h 62"/>
                    <a:gd name="T36" fmla="*/ 55 w 62"/>
                    <a:gd name="T37" fmla="*/ 13 h 62"/>
                    <a:gd name="T38" fmla="*/ 55 w 62"/>
                    <a:gd name="T39" fmla="*/ 13 h 62"/>
                    <a:gd name="T40" fmla="*/ 39 w 62"/>
                    <a:gd name="T41" fmla="*/ 17 h 62"/>
                    <a:gd name="T42" fmla="*/ 23 w 62"/>
                    <a:gd name="T43" fmla="*/ 26 h 62"/>
                    <a:gd name="T44" fmla="*/ 17 w 62"/>
                    <a:gd name="T45" fmla="*/ 39 h 62"/>
                    <a:gd name="T46" fmla="*/ 10 w 62"/>
                    <a:gd name="T47" fmla="*/ 55 h 62"/>
                    <a:gd name="T48" fmla="*/ 10 w 62"/>
                    <a:gd name="T49" fmla="*/ 55 h 62"/>
                    <a:gd name="T50" fmla="*/ 10 w 62"/>
                    <a:gd name="T51" fmla="*/ 62 h 62"/>
                    <a:gd name="T52" fmla="*/ 7 w 62"/>
                    <a:gd name="T53" fmla="*/ 62 h 62"/>
                    <a:gd name="T54" fmla="*/ 7 w 62"/>
                    <a:gd name="T5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62">
                      <a:moveTo>
                        <a:pt x="7" y="62"/>
                      </a:moveTo>
                      <a:lnTo>
                        <a:pt x="7" y="62"/>
                      </a:lnTo>
                      <a:lnTo>
                        <a:pt x="0" y="62"/>
                      </a:lnTo>
                      <a:lnTo>
                        <a:pt x="0" y="55"/>
                      </a:lnTo>
                      <a:lnTo>
                        <a:pt x="0" y="55"/>
                      </a:lnTo>
                      <a:lnTo>
                        <a:pt x="0" y="46"/>
                      </a:lnTo>
                      <a:lnTo>
                        <a:pt x="4" y="36"/>
                      </a:lnTo>
                      <a:lnTo>
                        <a:pt x="10" y="26"/>
                      </a:lnTo>
                      <a:lnTo>
                        <a:pt x="17" y="17"/>
                      </a:lnTo>
                      <a:lnTo>
                        <a:pt x="23" y="10"/>
                      </a:lnTo>
                      <a:lnTo>
                        <a:pt x="33" y="7"/>
                      </a:lnTo>
                      <a:lnTo>
                        <a:pt x="43" y="4"/>
                      </a:lnTo>
                      <a:lnTo>
                        <a:pt x="55" y="0"/>
                      </a:lnTo>
                      <a:lnTo>
                        <a:pt x="55" y="0"/>
                      </a:lnTo>
                      <a:lnTo>
                        <a:pt x="59" y="4"/>
                      </a:lnTo>
                      <a:lnTo>
                        <a:pt x="62" y="7"/>
                      </a:lnTo>
                      <a:lnTo>
                        <a:pt x="62" y="7"/>
                      </a:lnTo>
                      <a:lnTo>
                        <a:pt x="59" y="13"/>
                      </a:lnTo>
                      <a:lnTo>
                        <a:pt x="55" y="13"/>
                      </a:lnTo>
                      <a:lnTo>
                        <a:pt x="55" y="13"/>
                      </a:lnTo>
                      <a:lnTo>
                        <a:pt x="39" y="17"/>
                      </a:lnTo>
                      <a:lnTo>
                        <a:pt x="23" y="26"/>
                      </a:lnTo>
                      <a:lnTo>
                        <a:pt x="17" y="39"/>
                      </a:lnTo>
                      <a:lnTo>
                        <a:pt x="10" y="55"/>
                      </a:lnTo>
                      <a:lnTo>
                        <a:pt x="10" y="55"/>
                      </a:lnTo>
                      <a:lnTo>
                        <a:pt x="10" y="62"/>
                      </a:lnTo>
                      <a:lnTo>
                        <a:pt x="7" y="62"/>
                      </a:lnTo>
                      <a:lnTo>
                        <a:pt x="7"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48" name="Freeform 23">
                  <a:extLst>
                    <a:ext uri="{FF2B5EF4-FFF2-40B4-BE49-F238E27FC236}">
                      <a16:creationId xmlns:a16="http://schemas.microsoft.com/office/drawing/2014/main" id="{CE4D27DB-217F-4F55-93D4-AD3FA226ACDF}"/>
                    </a:ext>
                  </a:extLst>
                </p:cNvPr>
                <p:cNvSpPr>
                  <a:spLocks/>
                </p:cNvSpPr>
                <p:nvPr userDrawn="1"/>
              </p:nvSpPr>
              <p:spPr bwMode="auto">
                <a:xfrm>
                  <a:off x="5096914" y="507190"/>
                  <a:ext cx="949058" cy="12500"/>
                </a:xfrm>
                <a:custGeom>
                  <a:avLst/>
                  <a:gdLst>
                    <a:gd name="T0" fmla="*/ 980 w 987"/>
                    <a:gd name="T1" fmla="*/ 13 h 13"/>
                    <a:gd name="T2" fmla="*/ 6 w 987"/>
                    <a:gd name="T3" fmla="*/ 13 h 13"/>
                    <a:gd name="T4" fmla="*/ 6 w 987"/>
                    <a:gd name="T5" fmla="*/ 13 h 13"/>
                    <a:gd name="T6" fmla="*/ 0 w 987"/>
                    <a:gd name="T7" fmla="*/ 13 h 13"/>
                    <a:gd name="T8" fmla="*/ 0 w 987"/>
                    <a:gd name="T9" fmla="*/ 7 h 13"/>
                    <a:gd name="T10" fmla="*/ 0 w 987"/>
                    <a:gd name="T11" fmla="*/ 7 h 13"/>
                    <a:gd name="T12" fmla="*/ 0 w 987"/>
                    <a:gd name="T13" fmla="*/ 4 h 13"/>
                    <a:gd name="T14" fmla="*/ 6 w 987"/>
                    <a:gd name="T15" fmla="*/ 0 h 13"/>
                    <a:gd name="T16" fmla="*/ 980 w 987"/>
                    <a:gd name="T17" fmla="*/ 0 h 13"/>
                    <a:gd name="T18" fmla="*/ 980 w 987"/>
                    <a:gd name="T19" fmla="*/ 0 h 13"/>
                    <a:gd name="T20" fmla="*/ 987 w 987"/>
                    <a:gd name="T21" fmla="*/ 4 h 13"/>
                    <a:gd name="T22" fmla="*/ 987 w 987"/>
                    <a:gd name="T23" fmla="*/ 7 h 13"/>
                    <a:gd name="T24" fmla="*/ 987 w 987"/>
                    <a:gd name="T25" fmla="*/ 7 h 13"/>
                    <a:gd name="T26" fmla="*/ 987 w 987"/>
                    <a:gd name="T27" fmla="*/ 13 h 13"/>
                    <a:gd name="T28" fmla="*/ 980 w 987"/>
                    <a:gd name="T29" fmla="*/ 13 h 13"/>
                    <a:gd name="T30" fmla="*/ 980 w 987"/>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7" h="13">
                      <a:moveTo>
                        <a:pt x="980" y="13"/>
                      </a:moveTo>
                      <a:lnTo>
                        <a:pt x="6" y="13"/>
                      </a:lnTo>
                      <a:lnTo>
                        <a:pt x="6" y="13"/>
                      </a:lnTo>
                      <a:lnTo>
                        <a:pt x="0" y="13"/>
                      </a:lnTo>
                      <a:lnTo>
                        <a:pt x="0" y="7"/>
                      </a:lnTo>
                      <a:lnTo>
                        <a:pt x="0" y="7"/>
                      </a:lnTo>
                      <a:lnTo>
                        <a:pt x="0" y="4"/>
                      </a:lnTo>
                      <a:lnTo>
                        <a:pt x="6" y="0"/>
                      </a:lnTo>
                      <a:lnTo>
                        <a:pt x="980" y="0"/>
                      </a:lnTo>
                      <a:lnTo>
                        <a:pt x="980" y="0"/>
                      </a:lnTo>
                      <a:lnTo>
                        <a:pt x="987" y="4"/>
                      </a:lnTo>
                      <a:lnTo>
                        <a:pt x="987" y="7"/>
                      </a:lnTo>
                      <a:lnTo>
                        <a:pt x="987" y="7"/>
                      </a:lnTo>
                      <a:lnTo>
                        <a:pt x="987" y="13"/>
                      </a:lnTo>
                      <a:lnTo>
                        <a:pt x="980" y="13"/>
                      </a:lnTo>
                      <a:lnTo>
                        <a:pt x="98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49" name="Freeform 26">
                  <a:extLst>
                    <a:ext uri="{FF2B5EF4-FFF2-40B4-BE49-F238E27FC236}">
                      <a16:creationId xmlns:a16="http://schemas.microsoft.com/office/drawing/2014/main" id="{FD803294-A59A-4D51-92A3-BE053E20CAB4}"/>
                    </a:ext>
                  </a:extLst>
                </p:cNvPr>
                <p:cNvSpPr>
                  <a:spLocks/>
                </p:cNvSpPr>
                <p:nvPr userDrawn="1"/>
              </p:nvSpPr>
              <p:spPr bwMode="auto">
                <a:xfrm>
                  <a:off x="6033471" y="507190"/>
                  <a:ext cx="58655" cy="59617"/>
                </a:xfrm>
                <a:custGeom>
                  <a:avLst/>
                  <a:gdLst>
                    <a:gd name="T0" fmla="*/ 55 w 61"/>
                    <a:gd name="T1" fmla="*/ 62 h 62"/>
                    <a:gd name="T2" fmla="*/ 55 w 61"/>
                    <a:gd name="T3" fmla="*/ 62 h 62"/>
                    <a:gd name="T4" fmla="*/ 52 w 61"/>
                    <a:gd name="T5" fmla="*/ 62 h 62"/>
                    <a:gd name="T6" fmla="*/ 52 w 61"/>
                    <a:gd name="T7" fmla="*/ 55 h 62"/>
                    <a:gd name="T8" fmla="*/ 52 w 61"/>
                    <a:gd name="T9" fmla="*/ 55 h 62"/>
                    <a:gd name="T10" fmla="*/ 48 w 61"/>
                    <a:gd name="T11" fmla="*/ 39 h 62"/>
                    <a:gd name="T12" fmla="*/ 39 w 61"/>
                    <a:gd name="T13" fmla="*/ 26 h 62"/>
                    <a:gd name="T14" fmla="*/ 26 w 61"/>
                    <a:gd name="T15" fmla="*/ 17 h 62"/>
                    <a:gd name="T16" fmla="*/ 6 w 61"/>
                    <a:gd name="T17" fmla="*/ 13 h 62"/>
                    <a:gd name="T18" fmla="*/ 6 w 61"/>
                    <a:gd name="T19" fmla="*/ 13 h 62"/>
                    <a:gd name="T20" fmla="*/ 3 w 61"/>
                    <a:gd name="T21" fmla="*/ 13 h 62"/>
                    <a:gd name="T22" fmla="*/ 0 w 61"/>
                    <a:gd name="T23" fmla="*/ 7 h 62"/>
                    <a:gd name="T24" fmla="*/ 0 w 61"/>
                    <a:gd name="T25" fmla="*/ 7 h 62"/>
                    <a:gd name="T26" fmla="*/ 3 w 61"/>
                    <a:gd name="T27" fmla="*/ 4 h 62"/>
                    <a:gd name="T28" fmla="*/ 6 w 61"/>
                    <a:gd name="T29" fmla="*/ 0 h 62"/>
                    <a:gd name="T30" fmla="*/ 6 w 61"/>
                    <a:gd name="T31" fmla="*/ 0 h 62"/>
                    <a:gd name="T32" fmla="*/ 19 w 61"/>
                    <a:gd name="T33" fmla="*/ 4 h 62"/>
                    <a:gd name="T34" fmla="*/ 29 w 61"/>
                    <a:gd name="T35" fmla="*/ 7 h 62"/>
                    <a:gd name="T36" fmla="*/ 39 w 61"/>
                    <a:gd name="T37" fmla="*/ 10 h 62"/>
                    <a:gd name="T38" fmla="*/ 45 w 61"/>
                    <a:gd name="T39" fmla="*/ 17 h 62"/>
                    <a:gd name="T40" fmla="*/ 52 w 61"/>
                    <a:gd name="T41" fmla="*/ 26 h 62"/>
                    <a:gd name="T42" fmla="*/ 58 w 61"/>
                    <a:gd name="T43" fmla="*/ 36 h 62"/>
                    <a:gd name="T44" fmla="*/ 61 w 61"/>
                    <a:gd name="T45" fmla="*/ 46 h 62"/>
                    <a:gd name="T46" fmla="*/ 61 w 61"/>
                    <a:gd name="T47" fmla="*/ 55 h 62"/>
                    <a:gd name="T48" fmla="*/ 61 w 61"/>
                    <a:gd name="T49" fmla="*/ 55 h 62"/>
                    <a:gd name="T50" fmla="*/ 61 w 61"/>
                    <a:gd name="T51" fmla="*/ 62 h 62"/>
                    <a:gd name="T52" fmla="*/ 55 w 61"/>
                    <a:gd name="T53" fmla="*/ 62 h 62"/>
                    <a:gd name="T54" fmla="*/ 55 w 61"/>
                    <a:gd name="T5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2">
                      <a:moveTo>
                        <a:pt x="55" y="62"/>
                      </a:moveTo>
                      <a:lnTo>
                        <a:pt x="55" y="62"/>
                      </a:lnTo>
                      <a:lnTo>
                        <a:pt x="52" y="62"/>
                      </a:lnTo>
                      <a:lnTo>
                        <a:pt x="52" y="55"/>
                      </a:lnTo>
                      <a:lnTo>
                        <a:pt x="52" y="55"/>
                      </a:lnTo>
                      <a:lnTo>
                        <a:pt x="48" y="39"/>
                      </a:lnTo>
                      <a:lnTo>
                        <a:pt x="39" y="26"/>
                      </a:lnTo>
                      <a:lnTo>
                        <a:pt x="26" y="17"/>
                      </a:lnTo>
                      <a:lnTo>
                        <a:pt x="6" y="13"/>
                      </a:lnTo>
                      <a:lnTo>
                        <a:pt x="6" y="13"/>
                      </a:lnTo>
                      <a:lnTo>
                        <a:pt x="3" y="13"/>
                      </a:lnTo>
                      <a:lnTo>
                        <a:pt x="0" y="7"/>
                      </a:lnTo>
                      <a:lnTo>
                        <a:pt x="0" y="7"/>
                      </a:lnTo>
                      <a:lnTo>
                        <a:pt x="3" y="4"/>
                      </a:lnTo>
                      <a:lnTo>
                        <a:pt x="6" y="0"/>
                      </a:lnTo>
                      <a:lnTo>
                        <a:pt x="6" y="0"/>
                      </a:lnTo>
                      <a:lnTo>
                        <a:pt x="19" y="4"/>
                      </a:lnTo>
                      <a:lnTo>
                        <a:pt x="29" y="7"/>
                      </a:lnTo>
                      <a:lnTo>
                        <a:pt x="39" y="10"/>
                      </a:lnTo>
                      <a:lnTo>
                        <a:pt x="45" y="17"/>
                      </a:lnTo>
                      <a:lnTo>
                        <a:pt x="52" y="26"/>
                      </a:lnTo>
                      <a:lnTo>
                        <a:pt x="58" y="36"/>
                      </a:lnTo>
                      <a:lnTo>
                        <a:pt x="61" y="46"/>
                      </a:lnTo>
                      <a:lnTo>
                        <a:pt x="61" y="55"/>
                      </a:lnTo>
                      <a:lnTo>
                        <a:pt x="61" y="55"/>
                      </a:lnTo>
                      <a:lnTo>
                        <a:pt x="61" y="62"/>
                      </a:lnTo>
                      <a:lnTo>
                        <a:pt x="55" y="62"/>
                      </a:lnTo>
                      <a:lnTo>
                        <a:pt x="55"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50" name="Freeform 28">
                  <a:extLst>
                    <a:ext uri="{FF2B5EF4-FFF2-40B4-BE49-F238E27FC236}">
                      <a16:creationId xmlns:a16="http://schemas.microsoft.com/office/drawing/2014/main" id="{B0190A1A-0B61-4553-9D91-AFD5C7587000}"/>
                    </a:ext>
                  </a:extLst>
                </p:cNvPr>
                <p:cNvSpPr>
                  <a:spLocks/>
                </p:cNvSpPr>
                <p:nvPr userDrawn="1"/>
              </p:nvSpPr>
              <p:spPr bwMode="auto">
                <a:xfrm>
                  <a:off x="6357567" y="604307"/>
                  <a:ext cx="12500" cy="292314"/>
                </a:xfrm>
                <a:custGeom>
                  <a:avLst/>
                  <a:gdLst>
                    <a:gd name="T0" fmla="*/ 6 w 13"/>
                    <a:gd name="T1" fmla="*/ 304 h 304"/>
                    <a:gd name="T2" fmla="*/ 6 w 13"/>
                    <a:gd name="T3" fmla="*/ 304 h 304"/>
                    <a:gd name="T4" fmla="*/ 0 w 13"/>
                    <a:gd name="T5" fmla="*/ 301 h 304"/>
                    <a:gd name="T6" fmla="*/ 0 w 13"/>
                    <a:gd name="T7" fmla="*/ 298 h 304"/>
                    <a:gd name="T8" fmla="*/ 0 w 13"/>
                    <a:gd name="T9" fmla="*/ 3 h 304"/>
                    <a:gd name="T10" fmla="*/ 0 w 13"/>
                    <a:gd name="T11" fmla="*/ 3 h 304"/>
                    <a:gd name="T12" fmla="*/ 0 w 13"/>
                    <a:gd name="T13" fmla="*/ 0 h 304"/>
                    <a:gd name="T14" fmla="*/ 6 w 13"/>
                    <a:gd name="T15" fmla="*/ 0 h 304"/>
                    <a:gd name="T16" fmla="*/ 6 w 13"/>
                    <a:gd name="T17" fmla="*/ 0 h 304"/>
                    <a:gd name="T18" fmla="*/ 9 w 13"/>
                    <a:gd name="T19" fmla="*/ 0 h 304"/>
                    <a:gd name="T20" fmla="*/ 13 w 13"/>
                    <a:gd name="T21" fmla="*/ 3 h 304"/>
                    <a:gd name="T22" fmla="*/ 13 w 13"/>
                    <a:gd name="T23" fmla="*/ 298 h 304"/>
                    <a:gd name="T24" fmla="*/ 13 w 13"/>
                    <a:gd name="T25" fmla="*/ 298 h 304"/>
                    <a:gd name="T26" fmla="*/ 9 w 13"/>
                    <a:gd name="T27" fmla="*/ 301 h 304"/>
                    <a:gd name="T28" fmla="*/ 6 w 13"/>
                    <a:gd name="T29" fmla="*/ 304 h 304"/>
                    <a:gd name="T30" fmla="*/ 6 w 13"/>
                    <a:gd name="T3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304">
                      <a:moveTo>
                        <a:pt x="6" y="304"/>
                      </a:moveTo>
                      <a:lnTo>
                        <a:pt x="6" y="304"/>
                      </a:lnTo>
                      <a:lnTo>
                        <a:pt x="0" y="301"/>
                      </a:lnTo>
                      <a:lnTo>
                        <a:pt x="0" y="298"/>
                      </a:lnTo>
                      <a:lnTo>
                        <a:pt x="0" y="3"/>
                      </a:lnTo>
                      <a:lnTo>
                        <a:pt x="0" y="3"/>
                      </a:lnTo>
                      <a:lnTo>
                        <a:pt x="0" y="0"/>
                      </a:lnTo>
                      <a:lnTo>
                        <a:pt x="6" y="0"/>
                      </a:lnTo>
                      <a:lnTo>
                        <a:pt x="6" y="0"/>
                      </a:lnTo>
                      <a:lnTo>
                        <a:pt x="9" y="0"/>
                      </a:lnTo>
                      <a:lnTo>
                        <a:pt x="13" y="3"/>
                      </a:lnTo>
                      <a:lnTo>
                        <a:pt x="13" y="298"/>
                      </a:lnTo>
                      <a:lnTo>
                        <a:pt x="13" y="298"/>
                      </a:lnTo>
                      <a:lnTo>
                        <a:pt x="9" y="301"/>
                      </a:lnTo>
                      <a:lnTo>
                        <a:pt x="6" y="304"/>
                      </a:lnTo>
                      <a:lnTo>
                        <a:pt x="6" y="3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51" name="Freeform 29">
                  <a:extLst>
                    <a:ext uri="{FF2B5EF4-FFF2-40B4-BE49-F238E27FC236}">
                      <a16:creationId xmlns:a16="http://schemas.microsoft.com/office/drawing/2014/main" id="{42AD0E87-A63F-40AD-ACA9-BA57A43FDA97}"/>
                    </a:ext>
                  </a:extLst>
                </p:cNvPr>
                <p:cNvSpPr>
                  <a:spLocks/>
                </p:cNvSpPr>
                <p:nvPr userDrawn="1"/>
              </p:nvSpPr>
              <p:spPr bwMode="auto">
                <a:xfrm>
                  <a:off x="6372156" y="554306"/>
                  <a:ext cx="58655" cy="58655"/>
                </a:xfrm>
                <a:custGeom>
                  <a:avLst/>
                  <a:gdLst>
                    <a:gd name="T0" fmla="*/ 6 w 61"/>
                    <a:gd name="T1" fmla="*/ 61 h 61"/>
                    <a:gd name="T2" fmla="*/ 6 w 61"/>
                    <a:gd name="T3" fmla="*/ 61 h 61"/>
                    <a:gd name="T4" fmla="*/ 0 w 61"/>
                    <a:gd name="T5" fmla="*/ 61 h 61"/>
                    <a:gd name="T6" fmla="*/ 0 w 61"/>
                    <a:gd name="T7" fmla="*/ 55 h 61"/>
                    <a:gd name="T8" fmla="*/ 0 w 61"/>
                    <a:gd name="T9" fmla="*/ 55 h 61"/>
                    <a:gd name="T10" fmla="*/ 0 w 61"/>
                    <a:gd name="T11" fmla="*/ 45 h 61"/>
                    <a:gd name="T12" fmla="*/ 3 w 61"/>
                    <a:gd name="T13" fmla="*/ 36 h 61"/>
                    <a:gd name="T14" fmla="*/ 9 w 61"/>
                    <a:gd name="T15" fmla="*/ 26 h 61"/>
                    <a:gd name="T16" fmla="*/ 16 w 61"/>
                    <a:gd name="T17" fmla="*/ 16 h 61"/>
                    <a:gd name="T18" fmla="*/ 22 w 61"/>
                    <a:gd name="T19" fmla="*/ 10 h 61"/>
                    <a:gd name="T20" fmla="*/ 32 w 61"/>
                    <a:gd name="T21" fmla="*/ 6 h 61"/>
                    <a:gd name="T22" fmla="*/ 42 w 61"/>
                    <a:gd name="T23" fmla="*/ 3 h 61"/>
                    <a:gd name="T24" fmla="*/ 55 w 61"/>
                    <a:gd name="T25" fmla="*/ 0 h 61"/>
                    <a:gd name="T26" fmla="*/ 55 w 61"/>
                    <a:gd name="T27" fmla="*/ 0 h 61"/>
                    <a:gd name="T28" fmla="*/ 58 w 61"/>
                    <a:gd name="T29" fmla="*/ 3 h 61"/>
                    <a:gd name="T30" fmla="*/ 61 w 61"/>
                    <a:gd name="T31" fmla="*/ 6 h 61"/>
                    <a:gd name="T32" fmla="*/ 61 w 61"/>
                    <a:gd name="T33" fmla="*/ 6 h 61"/>
                    <a:gd name="T34" fmla="*/ 58 w 61"/>
                    <a:gd name="T35" fmla="*/ 13 h 61"/>
                    <a:gd name="T36" fmla="*/ 55 w 61"/>
                    <a:gd name="T37" fmla="*/ 13 h 61"/>
                    <a:gd name="T38" fmla="*/ 55 w 61"/>
                    <a:gd name="T39" fmla="*/ 13 h 61"/>
                    <a:gd name="T40" fmla="*/ 39 w 61"/>
                    <a:gd name="T41" fmla="*/ 16 h 61"/>
                    <a:gd name="T42" fmla="*/ 26 w 61"/>
                    <a:gd name="T43" fmla="*/ 26 h 61"/>
                    <a:gd name="T44" fmla="*/ 16 w 61"/>
                    <a:gd name="T45" fmla="*/ 39 h 61"/>
                    <a:gd name="T46" fmla="*/ 13 w 61"/>
                    <a:gd name="T47" fmla="*/ 55 h 61"/>
                    <a:gd name="T48" fmla="*/ 13 w 61"/>
                    <a:gd name="T49" fmla="*/ 55 h 61"/>
                    <a:gd name="T50" fmla="*/ 9 w 61"/>
                    <a:gd name="T51" fmla="*/ 61 h 61"/>
                    <a:gd name="T52" fmla="*/ 6 w 61"/>
                    <a:gd name="T53" fmla="*/ 61 h 61"/>
                    <a:gd name="T54" fmla="*/ 6 w 61"/>
                    <a:gd name="T5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1">
                      <a:moveTo>
                        <a:pt x="6" y="61"/>
                      </a:moveTo>
                      <a:lnTo>
                        <a:pt x="6" y="61"/>
                      </a:lnTo>
                      <a:lnTo>
                        <a:pt x="0" y="61"/>
                      </a:lnTo>
                      <a:lnTo>
                        <a:pt x="0" y="55"/>
                      </a:lnTo>
                      <a:lnTo>
                        <a:pt x="0" y="55"/>
                      </a:lnTo>
                      <a:lnTo>
                        <a:pt x="0" y="45"/>
                      </a:lnTo>
                      <a:lnTo>
                        <a:pt x="3" y="36"/>
                      </a:lnTo>
                      <a:lnTo>
                        <a:pt x="9" y="26"/>
                      </a:lnTo>
                      <a:lnTo>
                        <a:pt x="16" y="16"/>
                      </a:lnTo>
                      <a:lnTo>
                        <a:pt x="22" y="10"/>
                      </a:lnTo>
                      <a:lnTo>
                        <a:pt x="32" y="6"/>
                      </a:lnTo>
                      <a:lnTo>
                        <a:pt x="42" y="3"/>
                      </a:lnTo>
                      <a:lnTo>
                        <a:pt x="55" y="0"/>
                      </a:lnTo>
                      <a:lnTo>
                        <a:pt x="55" y="0"/>
                      </a:lnTo>
                      <a:lnTo>
                        <a:pt x="58" y="3"/>
                      </a:lnTo>
                      <a:lnTo>
                        <a:pt x="61" y="6"/>
                      </a:lnTo>
                      <a:lnTo>
                        <a:pt x="61" y="6"/>
                      </a:lnTo>
                      <a:lnTo>
                        <a:pt x="58" y="13"/>
                      </a:lnTo>
                      <a:lnTo>
                        <a:pt x="55" y="13"/>
                      </a:lnTo>
                      <a:lnTo>
                        <a:pt x="55" y="13"/>
                      </a:lnTo>
                      <a:lnTo>
                        <a:pt x="39" y="16"/>
                      </a:lnTo>
                      <a:lnTo>
                        <a:pt x="26" y="26"/>
                      </a:lnTo>
                      <a:lnTo>
                        <a:pt x="16" y="39"/>
                      </a:lnTo>
                      <a:lnTo>
                        <a:pt x="13" y="55"/>
                      </a:lnTo>
                      <a:lnTo>
                        <a:pt x="13" y="55"/>
                      </a:lnTo>
                      <a:lnTo>
                        <a:pt x="9" y="61"/>
                      </a:lnTo>
                      <a:lnTo>
                        <a:pt x="6" y="61"/>
                      </a:lnTo>
                      <a:lnTo>
                        <a:pt x="6"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52" name="Freeform 30">
                  <a:extLst>
                    <a:ext uri="{FF2B5EF4-FFF2-40B4-BE49-F238E27FC236}">
                      <a16:creationId xmlns:a16="http://schemas.microsoft.com/office/drawing/2014/main" id="{47123C6D-98F7-48C9-A609-C59E772C3253}"/>
                    </a:ext>
                  </a:extLst>
                </p:cNvPr>
                <p:cNvSpPr>
                  <a:spLocks/>
                </p:cNvSpPr>
                <p:nvPr userDrawn="1"/>
              </p:nvSpPr>
              <p:spPr bwMode="auto">
                <a:xfrm>
                  <a:off x="6413449" y="554306"/>
                  <a:ext cx="622128" cy="12500"/>
                </a:xfrm>
                <a:custGeom>
                  <a:avLst/>
                  <a:gdLst>
                    <a:gd name="T0" fmla="*/ 641 w 647"/>
                    <a:gd name="T1" fmla="*/ 13 h 13"/>
                    <a:gd name="T2" fmla="*/ 7 w 647"/>
                    <a:gd name="T3" fmla="*/ 13 h 13"/>
                    <a:gd name="T4" fmla="*/ 7 w 647"/>
                    <a:gd name="T5" fmla="*/ 13 h 13"/>
                    <a:gd name="T6" fmla="*/ 4 w 647"/>
                    <a:gd name="T7" fmla="*/ 13 h 13"/>
                    <a:gd name="T8" fmla="*/ 0 w 647"/>
                    <a:gd name="T9" fmla="*/ 6 h 13"/>
                    <a:gd name="T10" fmla="*/ 0 w 647"/>
                    <a:gd name="T11" fmla="*/ 6 h 13"/>
                    <a:gd name="T12" fmla="*/ 4 w 647"/>
                    <a:gd name="T13" fmla="*/ 3 h 13"/>
                    <a:gd name="T14" fmla="*/ 7 w 647"/>
                    <a:gd name="T15" fmla="*/ 0 h 13"/>
                    <a:gd name="T16" fmla="*/ 641 w 647"/>
                    <a:gd name="T17" fmla="*/ 0 h 13"/>
                    <a:gd name="T18" fmla="*/ 641 w 647"/>
                    <a:gd name="T19" fmla="*/ 0 h 13"/>
                    <a:gd name="T20" fmla="*/ 644 w 647"/>
                    <a:gd name="T21" fmla="*/ 3 h 13"/>
                    <a:gd name="T22" fmla="*/ 647 w 647"/>
                    <a:gd name="T23" fmla="*/ 6 h 13"/>
                    <a:gd name="T24" fmla="*/ 647 w 647"/>
                    <a:gd name="T25" fmla="*/ 6 h 13"/>
                    <a:gd name="T26" fmla="*/ 644 w 647"/>
                    <a:gd name="T27" fmla="*/ 13 h 13"/>
                    <a:gd name="T28" fmla="*/ 641 w 647"/>
                    <a:gd name="T29" fmla="*/ 13 h 13"/>
                    <a:gd name="T30" fmla="*/ 641 w 647"/>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7" h="13">
                      <a:moveTo>
                        <a:pt x="641" y="13"/>
                      </a:moveTo>
                      <a:lnTo>
                        <a:pt x="7" y="13"/>
                      </a:lnTo>
                      <a:lnTo>
                        <a:pt x="7" y="13"/>
                      </a:lnTo>
                      <a:lnTo>
                        <a:pt x="4" y="13"/>
                      </a:lnTo>
                      <a:lnTo>
                        <a:pt x="0" y="6"/>
                      </a:lnTo>
                      <a:lnTo>
                        <a:pt x="0" y="6"/>
                      </a:lnTo>
                      <a:lnTo>
                        <a:pt x="4" y="3"/>
                      </a:lnTo>
                      <a:lnTo>
                        <a:pt x="7" y="0"/>
                      </a:lnTo>
                      <a:lnTo>
                        <a:pt x="641" y="0"/>
                      </a:lnTo>
                      <a:lnTo>
                        <a:pt x="641" y="0"/>
                      </a:lnTo>
                      <a:lnTo>
                        <a:pt x="644" y="3"/>
                      </a:lnTo>
                      <a:lnTo>
                        <a:pt x="647" y="6"/>
                      </a:lnTo>
                      <a:lnTo>
                        <a:pt x="647" y="6"/>
                      </a:lnTo>
                      <a:lnTo>
                        <a:pt x="644" y="13"/>
                      </a:lnTo>
                      <a:lnTo>
                        <a:pt x="641" y="13"/>
                      </a:lnTo>
                      <a:lnTo>
                        <a:pt x="641"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53" name="Freeform 31">
                  <a:extLst>
                    <a:ext uri="{FF2B5EF4-FFF2-40B4-BE49-F238E27FC236}">
                      <a16:creationId xmlns:a16="http://schemas.microsoft.com/office/drawing/2014/main" id="{73182424-05E5-4693-B1EB-E6B76787DC32}"/>
                    </a:ext>
                  </a:extLst>
                </p:cNvPr>
                <p:cNvSpPr>
                  <a:spLocks/>
                </p:cNvSpPr>
                <p:nvPr userDrawn="1"/>
              </p:nvSpPr>
              <p:spPr bwMode="auto">
                <a:xfrm>
                  <a:off x="5516155" y="413918"/>
                  <a:ext cx="1270104" cy="411553"/>
                </a:xfrm>
                <a:custGeom>
                  <a:avLst/>
                  <a:gdLst>
                    <a:gd name="T0" fmla="*/ 2592 w 2598"/>
                    <a:gd name="T1" fmla="*/ 502 h 502"/>
                    <a:gd name="T2" fmla="*/ 2585 w 2598"/>
                    <a:gd name="T3" fmla="*/ 496 h 502"/>
                    <a:gd name="T4" fmla="*/ 2585 w 2598"/>
                    <a:gd name="T5" fmla="*/ 55 h 502"/>
                    <a:gd name="T6" fmla="*/ 2572 w 2598"/>
                    <a:gd name="T7" fmla="*/ 26 h 502"/>
                    <a:gd name="T8" fmla="*/ 2543 w 2598"/>
                    <a:gd name="T9" fmla="*/ 13 h 502"/>
                    <a:gd name="T10" fmla="*/ 2398 w 2598"/>
                    <a:gd name="T11" fmla="*/ 13 h 502"/>
                    <a:gd name="T12" fmla="*/ 2365 w 2598"/>
                    <a:gd name="T13" fmla="*/ 26 h 502"/>
                    <a:gd name="T14" fmla="*/ 2356 w 2598"/>
                    <a:gd name="T15" fmla="*/ 55 h 502"/>
                    <a:gd name="T16" fmla="*/ 2356 w 2598"/>
                    <a:gd name="T17" fmla="*/ 373 h 502"/>
                    <a:gd name="T18" fmla="*/ 2349 w 2598"/>
                    <a:gd name="T19" fmla="*/ 395 h 502"/>
                    <a:gd name="T20" fmla="*/ 2340 w 2598"/>
                    <a:gd name="T21" fmla="*/ 411 h 502"/>
                    <a:gd name="T22" fmla="*/ 2320 w 2598"/>
                    <a:gd name="T23" fmla="*/ 424 h 502"/>
                    <a:gd name="T24" fmla="*/ 2301 w 2598"/>
                    <a:gd name="T25" fmla="*/ 428 h 502"/>
                    <a:gd name="T26" fmla="*/ 1469 w 2598"/>
                    <a:gd name="T27" fmla="*/ 428 h 502"/>
                    <a:gd name="T28" fmla="*/ 1450 w 2598"/>
                    <a:gd name="T29" fmla="*/ 424 h 502"/>
                    <a:gd name="T30" fmla="*/ 1430 w 2598"/>
                    <a:gd name="T31" fmla="*/ 411 h 502"/>
                    <a:gd name="T32" fmla="*/ 1421 w 2598"/>
                    <a:gd name="T33" fmla="*/ 395 h 502"/>
                    <a:gd name="T34" fmla="*/ 1414 w 2598"/>
                    <a:gd name="T35" fmla="*/ 373 h 502"/>
                    <a:gd name="T36" fmla="*/ 1414 w 2598"/>
                    <a:gd name="T37" fmla="*/ 253 h 502"/>
                    <a:gd name="T38" fmla="*/ 1401 w 2598"/>
                    <a:gd name="T39" fmla="*/ 220 h 502"/>
                    <a:gd name="T40" fmla="*/ 1372 w 2598"/>
                    <a:gd name="T41" fmla="*/ 207 h 502"/>
                    <a:gd name="T42" fmla="*/ 7 w 2598"/>
                    <a:gd name="T43" fmla="*/ 207 h 502"/>
                    <a:gd name="T44" fmla="*/ 0 w 2598"/>
                    <a:gd name="T45" fmla="*/ 201 h 502"/>
                    <a:gd name="T46" fmla="*/ 0 w 2598"/>
                    <a:gd name="T47" fmla="*/ 198 h 502"/>
                    <a:gd name="T48" fmla="*/ 1372 w 2598"/>
                    <a:gd name="T49" fmla="*/ 198 h 502"/>
                    <a:gd name="T50" fmla="*/ 1382 w 2598"/>
                    <a:gd name="T51" fmla="*/ 198 h 502"/>
                    <a:gd name="T52" fmla="*/ 1401 w 2598"/>
                    <a:gd name="T53" fmla="*/ 204 h 502"/>
                    <a:gd name="T54" fmla="*/ 1417 w 2598"/>
                    <a:gd name="T55" fmla="*/ 220 h 502"/>
                    <a:gd name="T56" fmla="*/ 1427 w 2598"/>
                    <a:gd name="T57" fmla="*/ 240 h 502"/>
                    <a:gd name="T58" fmla="*/ 1427 w 2598"/>
                    <a:gd name="T59" fmla="*/ 373 h 502"/>
                    <a:gd name="T60" fmla="*/ 1430 w 2598"/>
                    <a:gd name="T61" fmla="*/ 389 h 502"/>
                    <a:gd name="T62" fmla="*/ 1453 w 2598"/>
                    <a:gd name="T63" fmla="*/ 411 h 502"/>
                    <a:gd name="T64" fmla="*/ 2301 w 2598"/>
                    <a:gd name="T65" fmla="*/ 415 h 502"/>
                    <a:gd name="T66" fmla="*/ 2317 w 2598"/>
                    <a:gd name="T67" fmla="*/ 411 h 502"/>
                    <a:gd name="T68" fmla="*/ 2340 w 2598"/>
                    <a:gd name="T69" fmla="*/ 389 h 502"/>
                    <a:gd name="T70" fmla="*/ 2343 w 2598"/>
                    <a:gd name="T71" fmla="*/ 55 h 502"/>
                    <a:gd name="T72" fmla="*/ 2343 w 2598"/>
                    <a:gd name="T73" fmla="*/ 46 h 502"/>
                    <a:gd name="T74" fmla="*/ 2352 w 2598"/>
                    <a:gd name="T75" fmla="*/ 26 h 502"/>
                    <a:gd name="T76" fmla="*/ 2365 w 2598"/>
                    <a:gd name="T77" fmla="*/ 10 h 502"/>
                    <a:gd name="T78" fmla="*/ 2385 w 2598"/>
                    <a:gd name="T79" fmla="*/ 4 h 502"/>
                    <a:gd name="T80" fmla="*/ 2543 w 2598"/>
                    <a:gd name="T81" fmla="*/ 0 h 502"/>
                    <a:gd name="T82" fmla="*/ 2553 w 2598"/>
                    <a:gd name="T83" fmla="*/ 4 h 502"/>
                    <a:gd name="T84" fmla="*/ 2576 w 2598"/>
                    <a:gd name="T85" fmla="*/ 10 h 502"/>
                    <a:gd name="T86" fmla="*/ 2589 w 2598"/>
                    <a:gd name="T87" fmla="*/ 26 h 502"/>
                    <a:gd name="T88" fmla="*/ 2598 w 2598"/>
                    <a:gd name="T89" fmla="*/ 46 h 502"/>
                    <a:gd name="T90" fmla="*/ 2598 w 2598"/>
                    <a:gd name="T91" fmla="*/ 496 h 502"/>
                    <a:gd name="T92" fmla="*/ 2595 w 2598"/>
                    <a:gd name="T93" fmla="*/ 499 h 502"/>
                    <a:gd name="T94" fmla="*/ 2592 w 2598"/>
                    <a:gd name="T95" fmla="*/ 502 h 502"/>
                    <a:gd name="connsiteX0" fmla="*/ 9977 w 10000"/>
                    <a:gd name="connsiteY0" fmla="*/ 10000 h 10000"/>
                    <a:gd name="connsiteX1" fmla="*/ 9977 w 10000"/>
                    <a:gd name="connsiteY1" fmla="*/ 10000 h 10000"/>
                    <a:gd name="connsiteX2" fmla="*/ 9965 w 10000"/>
                    <a:gd name="connsiteY2" fmla="*/ 9940 h 10000"/>
                    <a:gd name="connsiteX3" fmla="*/ 9950 w 10000"/>
                    <a:gd name="connsiteY3" fmla="*/ 9880 h 10000"/>
                    <a:gd name="connsiteX4" fmla="*/ 9950 w 10000"/>
                    <a:gd name="connsiteY4" fmla="*/ 1096 h 10000"/>
                    <a:gd name="connsiteX5" fmla="*/ 9950 w 10000"/>
                    <a:gd name="connsiteY5" fmla="*/ 1096 h 10000"/>
                    <a:gd name="connsiteX6" fmla="*/ 9938 w 10000"/>
                    <a:gd name="connsiteY6" fmla="*/ 777 h 10000"/>
                    <a:gd name="connsiteX7" fmla="*/ 9900 w 10000"/>
                    <a:gd name="connsiteY7" fmla="*/ 518 h 10000"/>
                    <a:gd name="connsiteX8" fmla="*/ 9854 w 10000"/>
                    <a:gd name="connsiteY8" fmla="*/ 319 h 10000"/>
                    <a:gd name="connsiteX9" fmla="*/ 9788 w 10000"/>
                    <a:gd name="connsiteY9" fmla="*/ 259 h 10000"/>
                    <a:gd name="connsiteX10" fmla="*/ 9230 w 10000"/>
                    <a:gd name="connsiteY10" fmla="*/ 259 h 10000"/>
                    <a:gd name="connsiteX11" fmla="*/ 9230 w 10000"/>
                    <a:gd name="connsiteY11" fmla="*/ 259 h 10000"/>
                    <a:gd name="connsiteX12" fmla="*/ 9169 w 10000"/>
                    <a:gd name="connsiteY12" fmla="*/ 319 h 10000"/>
                    <a:gd name="connsiteX13" fmla="*/ 9103 w 10000"/>
                    <a:gd name="connsiteY13" fmla="*/ 518 h 10000"/>
                    <a:gd name="connsiteX14" fmla="*/ 9080 w 10000"/>
                    <a:gd name="connsiteY14" fmla="*/ 777 h 10000"/>
                    <a:gd name="connsiteX15" fmla="*/ 9069 w 10000"/>
                    <a:gd name="connsiteY15" fmla="*/ 1096 h 10000"/>
                    <a:gd name="connsiteX16" fmla="*/ 9069 w 10000"/>
                    <a:gd name="connsiteY16" fmla="*/ 7430 h 10000"/>
                    <a:gd name="connsiteX17" fmla="*/ 9069 w 10000"/>
                    <a:gd name="connsiteY17" fmla="*/ 7430 h 10000"/>
                    <a:gd name="connsiteX18" fmla="*/ 9053 w 10000"/>
                    <a:gd name="connsiteY18" fmla="*/ 7669 h 10000"/>
                    <a:gd name="connsiteX19" fmla="*/ 9042 w 10000"/>
                    <a:gd name="connsiteY19" fmla="*/ 7869 h 10000"/>
                    <a:gd name="connsiteX20" fmla="*/ 9030 w 10000"/>
                    <a:gd name="connsiteY20" fmla="*/ 8068 h 10000"/>
                    <a:gd name="connsiteX21" fmla="*/ 9007 w 10000"/>
                    <a:gd name="connsiteY21" fmla="*/ 8187 h 10000"/>
                    <a:gd name="connsiteX22" fmla="*/ 8968 w 10000"/>
                    <a:gd name="connsiteY22" fmla="*/ 8327 h 10000"/>
                    <a:gd name="connsiteX23" fmla="*/ 8930 w 10000"/>
                    <a:gd name="connsiteY23" fmla="*/ 8446 h 10000"/>
                    <a:gd name="connsiteX24" fmla="*/ 8891 w 10000"/>
                    <a:gd name="connsiteY24" fmla="*/ 8526 h 10000"/>
                    <a:gd name="connsiteX25" fmla="*/ 8857 w 10000"/>
                    <a:gd name="connsiteY25" fmla="*/ 8526 h 10000"/>
                    <a:gd name="connsiteX26" fmla="*/ 5654 w 10000"/>
                    <a:gd name="connsiteY26" fmla="*/ 8526 h 10000"/>
                    <a:gd name="connsiteX27" fmla="*/ 5654 w 10000"/>
                    <a:gd name="connsiteY27" fmla="*/ 8526 h 10000"/>
                    <a:gd name="connsiteX28" fmla="*/ 5620 w 10000"/>
                    <a:gd name="connsiteY28" fmla="*/ 8526 h 10000"/>
                    <a:gd name="connsiteX29" fmla="*/ 5581 w 10000"/>
                    <a:gd name="connsiteY29" fmla="*/ 8446 h 10000"/>
                    <a:gd name="connsiteX30" fmla="*/ 5543 w 10000"/>
                    <a:gd name="connsiteY30" fmla="*/ 8327 h 10000"/>
                    <a:gd name="connsiteX31" fmla="*/ 5504 w 10000"/>
                    <a:gd name="connsiteY31" fmla="*/ 8187 h 10000"/>
                    <a:gd name="connsiteX32" fmla="*/ 5481 w 10000"/>
                    <a:gd name="connsiteY32" fmla="*/ 8068 h 10000"/>
                    <a:gd name="connsiteX33" fmla="*/ 5470 w 10000"/>
                    <a:gd name="connsiteY33" fmla="*/ 7869 h 10000"/>
                    <a:gd name="connsiteX34" fmla="*/ 5454 w 10000"/>
                    <a:gd name="connsiteY34" fmla="*/ 7669 h 10000"/>
                    <a:gd name="connsiteX35" fmla="*/ 5443 w 10000"/>
                    <a:gd name="connsiteY35" fmla="*/ 7430 h 10000"/>
                    <a:gd name="connsiteX36" fmla="*/ 5443 w 10000"/>
                    <a:gd name="connsiteY36" fmla="*/ 5040 h 10000"/>
                    <a:gd name="connsiteX37" fmla="*/ 5443 w 10000"/>
                    <a:gd name="connsiteY37" fmla="*/ 5040 h 10000"/>
                    <a:gd name="connsiteX38" fmla="*/ 5431 w 10000"/>
                    <a:gd name="connsiteY38" fmla="*/ 4641 h 10000"/>
                    <a:gd name="connsiteX39" fmla="*/ 5393 w 10000"/>
                    <a:gd name="connsiteY39" fmla="*/ 4382 h 10000"/>
                    <a:gd name="connsiteX40" fmla="*/ 5343 w 10000"/>
                    <a:gd name="connsiteY40" fmla="*/ 4203 h 10000"/>
                    <a:gd name="connsiteX41" fmla="*/ 5281 w 10000"/>
                    <a:gd name="connsiteY41" fmla="*/ 4124 h 10000"/>
                    <a:gd name="connsiteX42" fmla="*/ 27 w 10000"/>
                    <a:gd name="connsiteY42" fmla="*/ 4124 h 10000"/>
                    <a:gd name="connsiteX43" fmla="*/ 27 w 10000"/>
                    <a:gd name="connsiteY43" fmla="*/ 4124 h 10000"/>
                    <a:gd name="connsiteX44" fmla="*/ 0 w 10000"/>
                    <a:gd name="connsiteY44" fmla="*/ 4124 h 10000"/>
                    <a:gd name="connsiteX45" fmla="*/ 0 w 10000"/>
                    <a:gd name="connsiteY45" fmla="*/ 4004 h 10000"/>
                    <a:gd name="connsiteX46" fmla="*/ 0 w 10000"/>
                    <a:gd name="connsiteY46" fmla="*/ 4004 h 10000"/>
                    <a:gd name="connsiteX47" fmla="*/ 0 w 10000"/>
                    <a:gd name="connsiteY47" fmla="*/ 3944 h 10000"/>
                    <a:gd name="connsiteX48" fmla="*/ 27 w 10000"/>
                    <a:gd name="connsiteY48" fmla="*/ 3944 h 10000"/>
                    <a:gd name="connsiteX49" fmla="*/ 5281 w 10000"/>
                    <a:gd name="connsiteY49" fmla="*/ 3944 h 10000"/>
                    <a:gd name="connsiteX50" fmla="*/ 5281 w 10000"/>
                    <a:gd name="connsiteY50" fmla="*/ 3944 h 10000"/>
                    <a:gd name="connsiteX51" fmla="*/ 5319 w 10000"/>
                    <a:gd name="connsiteY51" fmla="*/ 3944 h 10000"/>
                    <a:gd name="connsiteX52" fmla="*/ 5370 w 10000"/>
                    <a:gd name="connsiteY52" fmla="*/ 4004 h 10000"/>
                    <a:gd name="connsiteX53" fmla="*/ 5393 w 10000"/>
                    <a:gd name="connsiteY53" fmla="*/ 4064 h 10000"/>
                    <a:gd name="connsiteX54" fmla="*/ 5431 w 10000"/>
                    <a:gd name="connsiteY54" fmla="*/ 4263 h 10000"/>
                    <a:gd name="connsiteX55" fmla="*/ 5454 w 10000"/>
                    <a:gd name="connsiteY55" fmla="*/ 4382 h 10000"/>
                    <a:gd name="connsiteX56" fmla="*/ 5481 w 10000"/>
                    <a:gd name="connsiteY56" fmla="*/ 4582 h 10000"/>
                    <a:gd name="connsiteX57" fmla="*/ 5493 w 10000"/>
                    <a:gd name="connsiteY57" fmla="*/ 4781 h 10000"/>
                    <a:gd name="connsiteX58" fmla="*/ 5493 w 10000"/>
                    <a:gd name="connsiteY58" fmla="*/ 5040 h 10000"/>
                    <a:gd name="connsiteX59" fmla="*/ 5493 w 10000"/>
                    <a:gd name="connsiteY59" fmla="*/ 7430 h 10000"/>
                    <a:gd name="connsiteX60" fmla="*/ 5493 w 10000"/>
                    <a:gd name="connsiteY60" fmla="*/ 7430 h 10000"/>
                    <a:gd name="connsiteX61" fmla="*/ 5504 w 10000"/>
                    <a:gd name="connsiteY61" fmla="*/ 7749 h 10000"/>
                    <a:gd name="connsiteX62" fmla="*/ 5543 w 10000"/>
                    <a:gd name="connsiteY62" fmla="*/ 8068 h 10000"/>
                    <a:gd name="connsiteX63" fmla="*/ 5593 w 10000"/>
                    <a:gd name="connsiteY63" fmla="*/ 8187 h 10000"/>
                    <a:gd name="connsiteX64" fmla="*/ 5654 w 10000"/>
                    <a:gd name="connsiteY64" fmla="*/ 8267 h 10000"/>
                    <a:gd name="connsiteX65" fmla="*/ 8857 w 10000"/>
                    <a:gd name="connsiteY65" fmla="*/ 8267 h 10000"/>
                    <a:gd name="connsiteX66" fmla="*/ 8857 w 10000"/>
                    <a:gd name="connsiteY66" fmla="*/ 8267 h 10000"/>
                    <a:gd name="connsiteX67" fmla="*/ 8918 w 10000"/>
                    <a:gd name="connsiteY67" fmla="*/ 8187 h 10000"/>
                    <a:gd name="connsiteX68" fmla="*/ 8968 w 10000"/>
                    <a:gd name="connsiteY68" fmla="*/ 8068 h 10000"/>
                    <a:gd name="connsiteX69" fmla="*/ 9007 w 10000"/>
                    <a:gd name="connsiteY69" fmla="*/ 7749 h 10000"/>
                    <a:gd name="connsiteX70" fmla="*/ 9018 w 10000"/>
                    <a:gd name="connsiteY70" fmla="*/ 7430 h 10000"/>
                    <a:gd name="connsiteX71" fmla="*/ 9018 w 10000"/>
                    <a:gd name="connsiteY71" fmla="*/ 1096 h 10000"/>
                    <a:gd name="connsiteX72" fmla="*/ 9018 w 10000"/>
                    <a:gd name="connsiteY72" fmla="*/ 1096 h 10000"/>
                    <a:gd name="connsiteX73" fmla="*/ 9018 w 10000"/>
                    <a:gd name="connsiteY73" fmla="*/ 916 h 10000"/>
                    <a:gd name="connsiteX74" fmla="*/ 9030 w 10000"/>
                    <a:gd name="connsiteY74" fmla="*/ 717 h 10000"/>
                    <a:gd name="connsiteX75" fmla="*/ 9053 w 10000"/>
                    <a:gd name="connsiteY75" fmla="*/ 518 h 10000"/>
                    <a:gd name="connsiteX76" fmla="*/ 9080 w 10000"/>
                    <a:gd name="connsiteY76" fmla="*/ 319 h 10000"/>
                    <a:gd name="connsiteX77" fmla="*/ 9103 w 10000"/>
                    <a:gd name="connsiteY77" fmla="*/ 199 h 10000"/>
                    <a:gd name="connsiteX78" fmla="*/ 9142 w 10000"/>
                    <a:gd name="connsiteY78" fmla="*/ 139 h 10000"/>
                    <a:gd name="connsiteX79" fmla="*/ 9180 w 10000"/>
                    <a:gd name="connsiteY79" fmla="*/ 80 h 10000"/>
                    <a:gd name="connsiteX80" fmla="*/ 9230 w 10000"/>
                    <a:gd name="connsiteY80" fmla="*/ 0 h 10000"/>
                    <a:gd name="connsiteX81" fmla="*/ 9788 w 10000"/>
                    <a:gd name="connsiteY81" fmla="*/ 0 h 10000"/>
                    <a:gd name="connsiteX82" fmla="*/ 9788 w 10000"/>
                    <a:gd name="connsiteY82" fmla="*/ 0 h 10000"/>
                    <a:gd name="connsiteX83" fmla="*/ 9827 w 10000"/>
                    <a:gd name="connsiteY83" fmla="*/ 80 h 10000"/>
                    <a:gd name="connsiteX84" fmla="*/ 9877 w 10000"/>
                    <a:gd name="connsiteY84" fmla="*/ 139 h 10000"/>
                    <a:gd name="connsiteX85" fmla="*/ 9915 w 10000"/>
                    <a:gd name="connsiteY85" fmla="*/ 199 h 10000"/>
                    <a:gd name="connsiteX86" fmla="*/ 9938 w 10000"/>
                    <a:gd name="connsiteY86" fmla="*/ 319 h 10000"/>
                    <a:gd name="connsiteX87" fmla="*/ 9965 w 10000"/>
                    <a:gd name="connsiteY87" fmla="*/ 518 h 10000"/>
                    <a:gd name="connsiteX88" fmla="*/ 9988 w 10000"/>
                    <a:gd name="connsiteY88" fmla="*/ 717 h 10000"/>
                    <a:gd name="connsiteX89" fmla="*/ 10000 w 10000"/>
                    <a:gd name="connsiteY89" fmla="*/ 916 h 10000"/>
                    <a:gd name="connsiteX90" fmla="*/ 10000 w 10000"/>
                    <a:gd name="connsiteY90" fmla="*/ 1096 h 10000"/>
                    <a:gd name="connsiteX91" fmla="*/ 10000 w 10000"/>
                    <a:gd name="connsiteY91" fmla="*/ 9880 h 10000"/>
                    <a:gd name="connsiteX92" fmla="*/ 10000 w 10000"/>
                    <a:gd name="connsiteY92" fmla="*/ 9880 h 10000"/>
                    <a:gd name="connsiteX93" fmla="*/ 9988 w 10000"/>
                    <a:gd name="connsiteY93" fmla="*/ 9940 h 10000"/>
                    <a:gd name="connsiteX94" fmla="*/ 9977 w 10000"/>
                    <a:gd name="connsiteY94" fmla="*/ 10000 h 10000"/>
                    <a:gd name="connsiteX0" fmla="*/ 9988 w 10000"/>
                    <a:gd name="connsiteY0" fmla="*/ 9940 h 10000"/>
                    <a:gd name="connsiteX1" fmla="*/ 9977 w 10000"/>
                    <a:gd name="connsiteY1" fmla="*/ 10000 h 10000"/>
                    <a:gd name="connsiteX2" fmla="*/ 9965 w 10000"/>
                    <a:gd name="connsiteY2" fmla="*/ 9940 h 10000"/>
                    <a:gd name="connsiteX3" fmla="*/ 9950 w 10000"/>
                    <a:gd name="connsiteY3" fmla="*/ 9880 h 10000"/>
                    <a:gd name="connsiteX4" fmla="*/ 9950 w 10000"/>
                    <a:gd name="connsiteY4" fmla="*/ 1096 h 10000"/>
                    <a:gd name="connsiteX5" fmla="*/ 9950 w 10000"/>
                    <a:gd name="connsiteY5" fmla="*/ 1096 h 10000"/>
                    <a:gd name="connsiteX6" fmla="*/ 9938 w 10000"/>
                    <a:gd name="connsiteY6" fmla="*/ 777 h 10000"/>
                    <a:gd name="connsiteX7" fmla="*/ 9900 w 10000"/>
                    <a:gd name="connsiteY7" fmla="*/ 518 h 10000"/>
                    <a:gd name="connsiteX8" fmla="*/ 9854 w 10000"/>
                    <a:gd name="connsiteY8" fmla="*/ 319 h 10000"/>
                    <a:gd name="connsiteX9" fmla="*/ 9788 w 10000"/>
                    <a:gd name="connsiteY9" fmla="*/ 259 h 10000"/>
                    <a:gd name="connsiteX10" fmla="*/ 9230 w 10000"/>
                    <a:gd name="connsiteY10" fmla="*/ 259 h 10000"/>
                    <a:gd name="connsiteX11" fmla="*/ 9230 w 10000"/>
                    <a:gd name="connsiteY11" fmla="*/ 259 h 10000"/>
                    <a:gd name="connsiteX12" fmla="*/ 9169 w 10000"/>
                    <a:gd name="connsiteY12" fmla="*/ 319 h 10000"/>
                    <a:gd name="connsiteX13" fmla="*/ 9103 w 10000"/>
                    <a:gd name="connsiteY13" fmla="*/ 518 h 10000"/>
                    <a:gd name="connsiteX14" fmla="*/ 9080 w 10000"/>
                    <a:gd name="connsiteY14" fmla="*/ 777 h 10000"/>
                    <a:gd name="connsiteX15" fmla="*/ 9069 w 10000"/>
                    <a:gd name="connsiteY15" fmla="*/ 1096 h 10000"/>
                    <a:gd name="connsiteX16" fmla="*/ 9069 w 10000"/>
                    <a:gd name="connsiteY16" fmla="*/ 7430 h 10000"/>
                    <a:gd name="connsiteX17" fmla="*/ 9069 w 10000"/>
                    <a:gd name="connsiteY17" fmla="*/ 7430 h 10000"/>
                    <a:gd name="connsiteX18" fmla="*/ 9053 w 10000"/>
                    <a:gd name="connsiteY18" fmla="*/ 7669 h 10000"/>
                    <a:gd name="connsiteX19" fmla="*/ 9042 w 10000"/>
                    <a:gd name="connsiteY19" fmla="*/ 7869 h 10000"/>
                    <a:gd name="connsiteX20" fmla="*/ 9030 w 10000"/>
                    <a:gd name="connsiteY20" fmla="*/ 8068 h 10000"/>
                    <a:gd name="connsiteX21" fmla="*/ 9007 w 10000"/>
                    <a:gd name="connsiteY21" fmla="*/ 8187 h 10000"/>
                    <a:gd name="connsiteX22" fmla="*/ 8968 w 10000"/>
                    <a:gd name="connsiteY22" fmla="*/ 8327 h 10000"/>
                    <a:gd name="connsiteX23" fmla="*/ 8930 w 10000"/>
                    <a:gd name="connsiteY23" fmla="*/ 8446 h 10000"/>
                    <a:gd name="connsiteX24" fmla="*/ 8891 w 10000"/>
                    <a:gd name="connsiteY24" fmla="*/ 8526 h 10000"/>
                    <a:gd name="connsiteX25" fmla="*/ 8857 w 10000"/>
                    <a:gd name="connsiteY25" fmla="*/ 8526 h 10000"/>
                    <a:gd name="connsiteX26" fmla="*/ 5654 w 10000"/>
                    <a:gd name="connsiteY26" fmla="*/ 8526 h 10000"/>
                    <a:gd name="connsiteX27" fmla="*/ 5654 w 10000"/>
                    <a:gd name="connsiteY27" fmla="*/ 8526 h 10000"/>
                    <a:gd name="connsiteX28" fmla="*/ 5620 w 10000"/>
                    <a:gd name="connsiteY28" fmla="*/ 8526 h 10000"/>
                    <a:gd name="connsiteX29" fmla="*/ 5581 w 10000"/>
                    <a:gd name="connsiteY29" fmla="*/ 8446 h 10000"/>
                    <a:gd name="connsiteX30" fmla="*/ 5543 w 10000"/>
                    <a:gd name="connsiteY30" fmla="*/ 8327 h 10000"/>
                    <a:gd name="connsiteX31" fmla="*/ 5504 w 10000"/>
                    <a:gd name="connsiteY31" fmla="*/ 8187 h 10000"/>
                    <a:gd name="connsiteX32" fmla="*/ 5481 w 10000"/>
                    <a:gd name="connsiteY32" fmla="*/ 8068 h 10000"/>
                    <a:gd name="connsiteX33" fmla="*/ 5470 w 10000"/>
                    <a:gd name="connsiteY33" fmla="*/ 7869 h 10000"/>
                    <a:gd name="connsiteX34" fmla="*/ 5454 w 10000"/>
                    <a:gd name="connsiteY34" fmla="*/ 7669 h 10000"/>
                    <a:gd name="connsiteX35" fmla="*/ 5443 w 10000"/>
                    <a:gd name="connsiteY35" fmla="*/ 7430 h 10000"/>
                    <a:gd name="connsiteX36" fmla="*/ 5443 w 10000"/>
                    <a:gd name="connsiteY36" fmla="*/ 5040 h 10000"/>
                    <a:gd name="connsiteX37" fmla="*/ 5443 w 10000"/>
                    <a:gd name="connsiteY37" fmla="*/ 5040 h 10000"/>
                    <a:gd name="connsiteX38" fmla="*/ 5431 w 10000"/>
                    <a:gd name="connsiteY38" fmla="*/ 4641 h 10000"/>
                    <a:gd name="connsiteX39" fmla="*/ 5393 w 10000"/>
                    <a:gd name="connsiteY39" fmla="*/ 4382 h 10000"/>
                    <a:gd name="connsiteX40" fmla="*/ 5343 w 10000"/>
                    <a:gd name="connsiteY40" fmla="*/ 4203 h 10000"/>
                    <a:gd name="connsiteX41" fmla="*/ 5281 w 10000"/>
                    <a:gd name="connsiteY41" fmla="*/ 4124 h 10000"/>
                    <a:gd name="connsiteX42" fmla="*/ 27 w 10000"/>
                    <a:gd name="connsiteY42" fmla="*/ 4124 h 10000"/>
                    <a:gd name="connsiteX43" fmla="*/ 27 w 10000"/>
                    <a:gd name="connsiteY43" fmla="*/ 4124 h 10000"/>
                    <a:gd name="connsiteX44" fmla="*/ 0 w 10000"/>
                    <a:gd name="connsiteY44" fmla="*/ 4124 h 10000"/>
                    <a:gd name="connsiteX45" fmla="*/ 0 w 10000"/>
                    <a:gd name="connsiteY45" fmla="*/ 4004 h 10000"/>
                    <a:gd name="connsiteX46" fmla="*/ 0 w 10000"/>
                    <a:gd name="connsiteY46" fmla="*/ 4004 h 10000"/>
                    <a:gd name="connsiteX47" fmla="*/ 0 w 10000"/>
                    <a:gd name="connsiteY47" fmla="*/ 3944 h 10000"/>
                    <a:gd name="connsiteX48" fmla="*/ 27 w 10000"/>
                    <a:gd name="connsiteY48" fmla="*/ 3944 h 10000"/>
                    <a:gd name="connsiteX49" fmla="*/ 5281 w 10000"/>
                    <a:gd name="connsiteY49" fmla="*/ 3944 h 10000"/>
                    <a:gd name="connsiteX50" fmla="*/ 5281 w 10000"/>
                    <a:gd name="connsiteY50" fmla="*/ 3944 h 10000"/>
                    <a:gd name="connsiteX51" fmla="*/ 5319 w 10000"/>
                    <a:gd name="connsiteY51" fmla="*/ 3944 h 10000"/>
                    <a:gd name="connsiteX52" fmla="*/ 5370 w 10000"/>
                    <a:gd name="connsiteY52" fmla="*/ 4004 h 10000"/>
                    <a:gd name="connsiteX53" fmla="*/ 5393 w 10000"/>
                    <a:gd name="connsiteY53" fmla="*/ 4064 h 10000"/>
                    <a:gd name="connsiteX54" fmla="*/ 5431 w 10000"/>
                    <a:gd name="connsiteY54" fmla="*/ 4263 h 10000"/>
                    <a:gd name="connsiteX55" fmla="*/ 5454 w 10000"/>
                    <a:gd name="connsiteY55" fmla="*/ 4382 h 10000"/>
                    <a:gd name="connsiteX56" fmla="*/ 5481 w 10000"/>
                    <a:gd name="connsiteY56" fmla="*/ 4582 h 10000"/>
                    <a:gd name="connsiteX57" fmla="*/ 5493 w 10000"/>
                    <a:gd name="connsiteY57" fmla="*/ 4781 h 10000"/>
                    <a:gd name="connsiteX58" fmla="*/ 5493 w 10000"/>
                    <a:gd name="connsiteY58" fmla="*/ 5040 h 10000"/>
                    <a:gd name="connsiteX59" fmla="*/ 5493 w 10000"/>
                    <a:gd name="connsiteY59" fmla="*/ 7430 h 10000"/>
                    <a:gd name="connsiteX60" fmla="*/ 5493 w 10000"/>
                    <a:gd name="connsiteY60" fmla="*/ 7430 h 10000"/>
                    <a:gd name="connsiteX61" fmla="*/ 5504 w 10000"/>
                    <a:gd name="connsiteY61" fmla="*/ 7749 h 10000"/>
                    <a:gd name="connsiteX62" fmla="*/ 5543 w 10000"/>
                    <a:gd name="connsiteY62" fmla="*/ 8068 h 10000"/>
                    <a:gd name="connsiteX63" fmla="*/ 5593 w 10000"/>
                    <a:gd name="connsiteY63" fmla="*/ 8187 h 10000"/>
                    <a:gd name="connsiteX64" fmla="*/ 5654 w 10000"/>
                    <a:gd name="connsiteY64" fmla="*/ 8267 h 10000"/>
                    <a:gd name="connsiteX65" fmla="*/ 8857 w 10000"/>
                    <a:gd name="connsiteY65" fmla="*/ 8267 h 10000"/>
                    <a:gd name="connsiteX66" fmla="*/ 8857 w 10000"/>
                    <a:gd name="connsiteY66" fmla="*/ 8267 h 10000"/>
                    <a:gd name="connsiteX67" fmla="*/ 8918 w 10000"/>
                    <a:gd name="connsiteY67" fmla="*/ 8187 h 10000"/>
                    <a:gd name="connsiteX68" fmla="*/ 8968 w 10000"/>
                    <a:gd name="connsiteY68" fmla="*/ 8068 h 10000"/>
                    <a:gd name="connsiteX69" fmla="*/ 9007 w 10000"/>
                    <a:gd name="connsiteY69" fmla="*/ 7749 h 10000"/>
                    <a:gd name="connsiteX70" fmla="*/ 9018 w 10000"/>
                    <a:gd name="connsiteY70" fmla="*/ 7430 h 10000"/>
                    <a:gd name="connsiteX71" fmla="*/ 9018 w 10000"/>
                    <a:gd name="connsiteY71" fmla="*/ 1096 h 10000"/>
                    <a:gd name="connsiteX72" fmla="*/ 9018 w 10000"/>
                    <a:gd name="connsiteY72" fmla="*/ 1096 h 10000"/>
                    <a:gd name="connsiteX73" fmla="*/ 9018 w 10000"/>
                    <a:gd name="connsiteY73" fmla="*/ 916 h 10000"/>
                    <a:gd name="connsiteX74" fmla="*/ 9030 w 10000"/>
                    <a:gd name="connsiteY74" fmla="*/ 717 h 10000"/>
                    <a:gd name="connsiteX75" fmla="*/ 9053 w 10000"/>
                    <a:gd name="connsiteY75" fmla="*/ 518 h 10000"/>
                    <a:gd name="connsiteX76" fmla="*/ 9080 w 10000"/>
                    <a:gd name="connsiteY76" fmla="*/ 319 h 10000"/>
                    <a:gd name="connsiteX77" fmla="*/ 9103 w 10000"/>
                    <a:gd name="connsiteY77" fmla="*/ 199 h 10000"/>
                    <a:gd name="connsiteX78" fmla="*/ 9142 w 10000"/>
                    <a:gd name="connsiteY78" fmla="*/ 139 h 10000"/>
                    <a:gd name="connsiteX79" fmla="*/ 9180 w 10000"/>
                    <a:gd name="connsiteY79" fmla="*/ 80 h 10000"/>
                    <a:gd name="connsiteX80" fmla="*/ 9230 w 10000"/>
                    <a:gd name="connsiteY80" fmla="*/ 0 h 10000"/>
                    <a:gd name="connsiteX81" fmla="*/ 9788 w 10000"/>
                    <a:gd name="connsiteY81" fmla="*/ 0 h 10000"/>
                    <a:gd name="connsiteX82" fmla="*/ 9788 w 10000"/>
                    <a:gd name="connsiteY82" fmla="*/ 0 h 10000"/>
                    <a:gd name="connsiteX83" fmla="*/ 9827 w 10000"/>
                    <a:gd name="connsiteY83" fmla="*/ 80 h 10000"/>
                    <a:gd name="connsiteX84" fmla="*/ 9877 w 10000"/>
                    <a:gd name="connsiteY84" fmla="*/ 139 h 10000"/>
                    <a:gd name="connsiteX85" fmla="*/ 9915 w 10000"/>
                    <a:gd name="connsiteY85" fmla="*/ 199 h 10000"/>
                    <a:gd name="connsiteX86" fmla="*/ 9938 w 10000"/>
                    <a:gd name="connsiteY86" fmla="*/ 319 h 10000"/>
                    <a:gd name="connsiteX87" fmla="*/ 9965 w 10000"/>
                    <a:gd name="connsiteY87" fmla="*/ 518 h 10000"/>
                    <a:gd name="connsiteX88" fmla="*/ 9988 w 10000"/>
                    <a:gd name="connsiteY88" fmla="*/ 717 h 10000"/>
                    <a:gd name="connsiteX89" fmla="*/ 10000 w 10000"/>
                    <a:gd name="connsiteY89" fmla="*/ 916 h 10000"/>
                    <a:gd name="connsiteX90" fmla="*/ 10000 w 10000"/>
                    <a:gd name="connsiteY90" fmla="*/ 1096 h 10000"/>
                    <a:gd name="connsiteX91" fmla="*/ 10000 w 10000"/>
                    <a:gd name="connsiteY91" fmla="*/ 9880 h 10000"/>
                    <a:gd name="connsiteX92" fmla="*/ 10000 w 10000"/>
                    <a:gd name="connsiteY92" fmla="*/ 9880 h 10000"/>
                    <a:gd name="connsiteX93" fmla="*/ 9988 w 10000"/>
                    <a:gd name="connsiteY93" fmla="*/ 9940 h 10000"/>
                    <a:gd name="connsiteX0" fmla="*/ 10000 w 10000"/>
                    <a:gd name="connsiteY0" fmla="*/ 9880 h 10000"/>
                    <a:gd name="connsiteX1" fmla="*/ 9977 w 10000"/>
                    <a:gd name="connsiteY1" fmla="*/ 10000 h 10000"/>
                    <a:gd name="connsiteX2" fmla="*/ 9965 w 10000"/>
                    <a:gd name="connsiteY2" fmla="*/ 9940 h 10000"/>
                    <a:gd name="connsiteX3" fmla="*/ 9950 w 10000"/>
                    <a:gd name="connsiteY3" fmla="*/ 9880 h 10000"/>
                    <a:gd name="connsiteX4" fmla="*/ 9950 w 10000"/>
                    <a:gd name="connsiteY4" fmla="*/ 1096 h 10000"/>
                    <a:gd name="connsiteX5" fmla="*/ 9950 w 10000"/>
                    <a:gd name="connsiteY5" fmla="*/ 1096 h 10000"/>
                    <a:gd name="connsiteX6" fmla="*/ 9938 w 10000"/>
                    <a:gd name="connsiteY6" fmla="*/ 777 h 10000"/>
                    <a:gd name="connsiteX7" fmla="*/ 9900 w 10000"/>
                    <a:gd name="connsiteY7" fmla="*/ 518 h 10000"/>
                    <a:gd name="connsiteX8" fmla="*/ 9854 w 10000"/>
                    <a:gd name="connsiteY8" fmla="*/ 319 h 10000"/>
                    <a:gd name="connsiteX9" fmla="*/ 9788 w 10000"/>
                    <a:gd name="connsiteY9" fmla="*/ 259 h 10000"/>
                    <a:gd name="connsiteX10" fmla="*/ 9230 w 10000"/>
                    <a:gd name="connsiteY10" fmla="*/ 259 h 10000"/>
                    <a:gd name="connsiteX11" fmla="*/ 9230 w 10000"/>
                    <a:gd name="connsiteY11" fmla="*/ 259 h 10000"/>
                    <a:gd name="connsiteX12" fmla="*/ 9169 w 10000"/>
                    <a:gd name="connsiteY12" fmla="*/ 319 h 10000"/>
                    <a:gd name="connsiteX13" fmla="*/ 9103 w 10000"/>
                    <a:gd name="connsiteY13" fmla="*/ 518 h 10000"/>
                    <a:gd name="connsiteX14" fmla="*/ 9080 w 10000"/>
                    <a:gd name="connsiteY14" fmla="*/ 777 h 10000"/>
                    <a:gd name="connsiteX15" fmla="*/ 9069 w 10000"/>
                    <a:gd name="connsiteY15" fmla="*/ 1096 h 10000"/>
                    <a:gd name="connsiteX16" fmla="*/ 9069 w 10000"/>
                    <a:gd name="connsiteY16" fmla="*/ 7430 h 10000"/>
                    <a:gd name="connsiteX17" fmla="*/ 9069 w 10000"/>
                    <a:gd name="connsiteY17" fmla="*/ 7430 h 10000"/>
                    <a:gd name="connsiteX18" fmla="*/ 9053 w 10000"/>
                    <a:gd name="connsiteY18" fmla="*/ 7669 h 10000"/>
                    <a:gd name="connsiteX19" fmla="*/ 9042 w 10000"/>
                    <a:gd name="connsiteY19" fmla="*/ 7869 h 10000"/>
                    <a:gd name="connsiteX20" fmla="*/ 9030 w 10000"/>
                    <a:gd name="connsiteY20" fmla="*/ 8068 h 10000"/>
                    <a:gd name="connsiteX21" fmla="*/ 9007 w 10000"/>
                    <a:gd name="connsiteY21" fmla="*/ 8187 h 10000"/>
                    <a:gd name="connsiteX22" fmla="*/ 8968 w 10000"/>
                    <a:gd name="connsiteY22" fmla="*/ 8327 h 10000"/>
                    <a:gd name="connsiteX23" fmla="*/ 8930 w 10000"/>
                    <a:gd name="connsiteY23" fmla="*/ 8446 h 10000"/>
                    <a:gd name="connsiteX24" fmla="*/ 8891 w 10000"/>
                    <a:gd name="connsiteY24" fmla="*/ 8526 h 10000"/>
                    <a:gd name="connsiteX25" fmla="*/ 8857 w 10000"/>
                    <a:gd name="connsiteY25" fmla="*/ 8526 h 10000"/>
                    <a:gd name="connsiteX26" fmla="*/ 5654 w 10000"/>
                    <a:gd name="connsiteY26" fmla="*/ 8526 h 10000"/>
                    <a:gd name="connsiteX27" fmla="*/ 5654 w 10000"/>
                    <a:gd name="connsiteY27" fmla="*/ 8526 h 10000"/>
                    <a:gd name="connsiteX28" fmla="*/ 5620 w 10000"/>
                    <a:gd name="connsiteY28" fmla="*/ 8526 h 10000"/>
                    <a:gd name="connsiteX29" fmla="*/ 5581 w 10000"/>
                    <a:gd name="connsiteY29" fmla="*/ 8446 h 10000"/>
                    <a:gd name="connsiteX30" fmla="*/ 5543 w 10000"/>
                    <a:gd name="connsiteY30" fmla="*/ 8327 h 10000"/>
                    <a:gd name="connsiteX31" fmla="*/ 5504 w 10000"/>
                    <a:gd name="connsiteY31" fmla="*/ 8187 h 10000"/>
                    <a:gd name="connsiteX32" fmla="*/ 5481 w 10000"/>
                    <a:gd name="connsiteY32" fmla="*/ 8068 h 10000"/>
                    <a:gd name="connsiteX33" fmla="*/ 5470 w 10000"/>
                    <a:gd name="connsiteY33" fmla="*/ 7869 h 10000"/>
                    <a:gd name="connsiteX34" fmla="*/ 5454 w 10000"/>
                    <a:gd name="connsiteY34" fmla="*/ 7669 h 10000"/>
                    <a:gd name="connsiteX35" fmla="*/ 5443 w 10000"/>
                    <a:gd name="connsiteY35" fmla="*/ 7430 h 10000"/>
                    <a:gd name="connsiteX36" fmla="*/ 5443 w 10000"/>
                    <a:gd name="connsiteY36" fmla="*/ 5040 h 10000"/>
                    <a:gd name="connsiteX37" fmla="*/ 5443 w 10000"/>
                    <a:gd name="connsiteY37" fmla="*/ 5040 h 10000"/>
                    <a:gd name="connsiteX38" fmla="*/ 5431 w 10000"/>
                    <a:gd name="connsiteY38" fmla="*/ 4641 h 10000"/>
                    <a:gd name="connsiteX39" fmla="*/ 5393 w 10000"/>
                    <a:gd name="connsiteY39" fmla="*/ 4382 h 10000"/>
                    <a:gd name="connsiteX40" fmla="*/ 5343 w 10000"/>
                    <a:gd name="connsiteY40" fmla="*/ 4203 h 10000"/>
                    <a:gd name="connsiteX41" fmla="*/ 5281 w 10000"/>
                    <a:gd name="connsiteY41" fmla="*/ 4124 h 10000"/>
                    <a:gd name="connsiteX42" fmla="*/ 27 w 10000"/>
                    <a:gd name="connsiteY42" fmla="*/ 4124 h 10000"/>
                    <a:gd name="connsiteX43" fmla="*/ 27 w 10000"/>
                    <a:gd name="connsiteY43" fmla="*/ 4124 h 10000"/>
                    <a:gd name="connsiteX44" fmla="*/ 0 w 10000"/>
                    <a:gd name="connsiteY44" fmla="*/ 4124 h 10000"/>
                    <a:gd name="connsiteX45" fmla="*/ 0 w 10000"/>
                    <a:gd name="connsiteY45" fmla="*/ 4004 h 10000"/>
                    <a:gd name="connsiteX46" fmla="*/ 0 w 10000"/>
                    <a:gd name="connsiteY46" fmla="*/ 4004 h 10000"/>
                    <a:gd name="connsiteX47" fmla="*/ 0 w 10000"/>
                    <a:gd name="connsiteY47" fmla="*/ 3944 h 10000"/>
                    <a:gd name="connsiteX48" fmla="*/ 27 w 10000"/>
                    <a:gd name="connsiteY48" fmla="*/ 3944 h 10000"/>
                    <a:gd name="connsiteX49" fmla="*/ 5281 w 10000"/>
                    <a:gd name="connsiteY49" fmla="*/ 3944 h 10000"/>
                    <a:gd name="connsiteX50" fmla="*/ 5281 w 10000"/>
                    <a:gd name="connsiteY50" fmla="*/ 3944 h 10000"/>
                    <a:gd name="connsiteX51" fmla="*/ 5319 w 10000"/>
                    <a:gd name="connsiteY51" fmla="*/ 3944 h 10000"/>
                    <a:gd name="connsiteX52" fmla="*/ 5370 w 10000"/>
                    <a:gd name="connsiteY52" fmla="*/ 4004 h 10000"/>
                    <a:gd name="connsiteX53" fmla="*/ 5393 w 10000"/>
                    <a:gd name="connsiteY53" fmla="*/ 4064 h 10000"/>
                    <a:gd name="connsiteX54" fmla="*/ 5431 w 10000"/>
                    <a:gd name="connsiteY54" fmla="*/ 4263 h 10000"/>
                    <a:gd name="connsiteX55" fmla="*/ 5454 w 10000"/>
                    <a:gd name="connsiteY55" fmla="*/ 4382 h 10000"/>
                    <a:gd name="connsiteX56" fmla="*/ 5481 w 10000"/>
                    <a:gd name="connsiteY56" fmla="*/ 4582 h 10000"/>
                    <a:gd name="connsiteX57" fmla="*/ 5493 w 10000"/>
                    <a:gd name="connsiteY57" fmla="*/ 4781 h 10000"/>
                    <a:gd name="connsiteX58" fmla="*/ 5493 w 10000"/>
                    <a:gd name="connsiteY58" fmla="*/ 5040 h 10000"/>
                    <a:gd name="connsiteX59" fmla="*/ 5493 w 10000"/>
                    <a:gd name="connsiteY59" fmla="*/ 7430 h 10000"/>
                    <a:gd name="connsiteX60" fmla="*/ 5493 w 10000"/>
                    <a:gd name="connsiteY60" fmla="*/ 7430 h 10000"/>
                    <a:gd name="connsiteX61" fmla="*/ 5504 w 10000"/>
                    <a:gd name="connsiteY61" fmla="*/ 7749 h 10000"/>
                    <a:gd name="connsiteX62" fmla="*/ 5543 w 10000"/>
                    <a:gd name="connsiteY62" fmla="*/ 8068 h 10000"/>
                    <a:gd name="connsiteX63" fmla="*/ 5593 w 10000"/>
                    <a:gd name="connsiteY63" fmla="*/ 8187 h 10000"/>
                    <a:gd name="connsiteX64" fmla="*/ 5654 w 10000"/>
                    <a:gd name="connsiteY64" fmla="*/ 8267 h 10000"/>
                    <a:gd name="connsiteX65" fmla="*/ 8857 w 10000"/>
                    <a:gd name="connsiteY65" fmla="*/ 8267 h 10000"/>
                    <a:gd name="connsiteX66" fmla="*/ 8857 w 10000"/>
                    <a:gd name="connsiteY66" fmla="*/ 8267 h 10000"/>
                    <a:gd name="connsiteX67" fmla="*/ 8918 w 10000"/>
                    <a:gd name="connsiteY67" fmla="*/ 8187 h 10000"/>
                    <a:gd name="connsiteX68" fmla="*/ 8968 w 10000"/>
                    <a:gd name="connsiteY68" fmla="*/ 8068 h 10000"/>
                    <a:gd name="connsiteX69" fmla="*/ 9007 w 10000"/>
                    <a:gd name="connsiteY69" fmla="*/ 7749 h 10000"/>
                    <a:gd name="connsiteX70" fmla="*/ 9018 w 10000"/>
                    <a:gd name="connsiteY70" fmla="*/ 7430 h 10000"/>
                    <a:gd name="connsiteX71" fmla="*/ 9018 w 10000"/>
                    <a:gd name="connsiteY71" fmla="*/ 1096 h 10000"/>
                    <a:gd name="connsiteX72" fmla="*/ 9018 w 10000"/>
                    <a:gd name="connsiteY72" fmla="*/ 1096 h 10000"/>
                    <a:gd name="connsiteX73" fmla="*/ 9018 w 10000"/>
                    <a:gd name="connsiteY73" fmla="*/ 916 h 10000"/>
                    <a:gd name="connsiteX74" fmla="*/ 9030 w 10000"/>
                    <a:gd name="connsiteY74" fmla="*/ 717 h 10000"/>
                    <a:gd name="connsiteX75" fmla="*/ 9053 w 10000"/>
                    <a:gd name="connsiteY75" fmla="*/ 518 h 10000"/>
                    <a:gd name="connsiteX76" fmla="*/ 9080 w 10000"/>
                    <a:gd name="connsiteY76" fmla="*/ 319 h 10000"/>
                    <a:gd name="connsiteX77" fmla="*/ 9103 w 10000"/>
                    <a:gd name="connsiteY77" fmla="*/ 199 h 10000"/>
                    <a:gd name="connsiteX78" fmla="*/ 9142 w 10000"/>
                    <a:gd name="connsiteY78" fmla="*/ 139 h 10000"/>
                    <a:gd name="connsiteX79" fmla="*/ 9180 w 10000"/>
                    <a:gd name="connsiteY79" fmla="*/ 80 h 10000"/>
                    <a:gd name="connsiteX80" fmla="*/ 9230 w 10000"/>
                    <a:gd name="connsiteY80" fmla="*/ 0 h 10000"/>
                    <a:gd name="connsiteX81" fmla="*/ 9788 w 10000"/>
                    <a:gd name="connsiteY81" fmla="*/ 0 h 10000"/>
                    <a:gd name="connsiteX82" fmla="*/ 9788 w 10000"/>
                    <a:gd name="connsiteY82" fmla="*/ 0 h 10000"/>
                    <a:gd name="connsiteX83" fmla="*/ 9827 w 10000"/>
                    <a:gd name="connsiteY83" fmla="*/ 80 h 10000"/>
                    <a:gd name="connsiteX84" fmla="*/ 9877 w 10000"/>
                    <a:gd name="connsiteY84" fmla="*/ 139 h 10000"/>
                    <a:gd name="connsiteX85" fmla="*/ 9915 w 10000"/>
                    <a:gd name="connsiteY85" fmla="*/ 199 h 10000"/>
                    <a:gd name="connsiteX86" fmla="*/ 9938 w 10000"/>
                    <a:gd name="connsiteY86" fmla="*/ 319 h 10000"/>
                    <a:gd name="connsiteX87" fmla="*/ 9965 w 10000"/>
                    <a:gd name="connsiteY87" fmla="*/ 518 h 10000"/>
                    <a:gd name="connsiteX88" fmla="*/ 9988 w 10000"/>
                    <a:gd name="connsiteY88" fmla="*/ 717 h 10000"/>
                    <a:gd name="connsiteX89" fmla="*/ 10000 w 10000"/>
                    <a:gd name="connsiteY89" fmla="*/ 916 h 10000"/>
                    <a:gd name="connsiteX90" fmla="*/ 10000 w 10000"/>
                    <a:gd name="connsiteY90" fmla="*/ 1096 h 10000"/>
                    <a:gd name="connsiteX91" fmla="*/ 10000 w 10000"/>
                    <a:gd name="connsiteY91" fmla="*/ 9880 h 10000"/>
                    <a:gd name="connsiteX92" fmla="*/ 10000 w 10000"/>
                    <a:gd name="connsiteY92" fmla="*/ 9880 h 10000"/>
                    <a:gd name="connsiteX0" fmla="*/ 10000 w 10000"/>
                    <a:gd name="connsiteY0" fmla="*/ 9880 h 10000"/>
                    <a:gd name="connsiteX1" fmla="*/ 9977 w 10000"/>
                    <a:gd name="connsiteY1" fmla="*/ 10000 h 10000"/>
                    <a:gd name="connsiteX2" fmla="*/ 9965 w 10000"/>
                    <a:gd name="connsiteY2" fmla="*/ 9940 h 10000"/>
                    <a:gd name="connsiteX3" fmla="*/ 9950 w 10000"/>
                    <a:gd name="connsiteY3" fmla="*/ 9880 h 10000"/>
                    <a:gd name="connsiteX4" fmla="*/ 9950 w 10000"/>
                    <a:gd name="connsiteY4" fmla="*/ 1096 h 10000"/>
                    <a:gd name="connsiteX5" fmla="*/ 9950 w 10000"/>
                    <a:gd name="connsiteY5" fmla="*/ 1096 h 10000"/>
                    <a:gd name="connsiteX6" fmla="*/ 9938 w 10000"/>
                    <a:gd name="connsiteY6" fmla="*/ 777 h 10000"/>
                    <a:gd name="connsiteX7" fmla="*/ 9900 w 10000"/>
                    <a:gd name="connsiteY7" fmla="*/ 518 h 10000"/>
                    <a:gd name="connsiteX8" fmla="*/ 9854 w 10000"/>
                    <a:gd name="connsiteY8" fmla="*/ 319 h 10000"/>
                    <a:gd name="connsiteX9" fmla="*/ 9788 w 10000"/>
                    <a:gd name="connsiteY9" fmla="*/ 259 h 10000"/>
                    <a:gd name="connsiteX10" fmla="*/ 9230 w 10000"/>
                    <a:gd name="connsiteY10" fmla="*/ 259 h 10000"/>
                    <a:gd name="connsiteX11" fmla="*/ 9230 w 10000"/>
                    <a:gd name="connsiteY11" fmla="*/ 259 h 10000"/>
                    <a:gd name="connsiteX12" fmla="*/ 9169 w 10000"/>
                    <a:gd name="connsiteY12" fmla="*/ 319 h 10000"/>
                    <a:gd name="connsiteX13" fmla="*/ 9103 w 10000"/>
                    <a:gd name="connsiteY13" fmla="*/ 518 h 10000"/>
                    <a:gd name="connsiteX14" fmla="*/ 9080 w 10000"/>
                    <a:gd name="connsiteY14" fmla="*/ 777 h 10000"/>
                    <a:gd name="connsiteX15" fmla="*/ 9069 w 10000"/>
                    <a:gd name="connsiteY15" fmla="*/ 1096 h 10000"/>
                    <a:gd name="connsiteX16" fmla="*/ 9069 w 10000"/>
                    <a:gd name="connsiteY16" fmla="*/ 7430 h 10000"/>
                    <a:gd name="connsiteX17" fmla="*/ 9069 w 10000"/>
                    <a:gd name="connsiteY17" fmla="*/ 7430 h 10000"/>
                    <a:gd name="connsiteX18" fmla="*/ 9053 w 10000"/>
                    <a:gd name="connsiteY18" fmla="*/ 7669 h 10000"/>
                    <a:gd name="connsiteX19" fmla="*/ 9042 w 10000"/>
                    <a:gd name="connsiteY19" fmla="*/ 7869 h 10000"/>
                    <a:gd name="connsiteX20" fmla="*/ 9030 w 10000"/>
                    <a:gd name="connsiteY20" fmla="*/ 8068 h 10000"/>
                    <a:gd name="connsiteX21" fmla="*/ 9007 w 10000"/>
                    <a:gd name="connsiteY21" fmla="*/ 8187 h 10000"/>
                    <a:gd name="connsiteX22" fmla="*/ 8968 w 10000"/>
                    <a:gd name="connsiteY22" fmla="*/ 8327 h 10000"/>
                    <a:gd name="connsiteX23" fmla="*/ 8930 w 10000"/>
                    <a:gd name="connsiteY23" fmla="*/ 8446 h 10000"/>
                    <a:gd name="connsiteX24" fmla="*/ 8891 w 10000"/>
                    <a:gd name="connsiteY24" fmla="*/ 8526 h 10000"/>
                    <a:gd name="connsiteX25" fmla="*/ 8857 w 10000"/>
                    <a:gd name="connsiteY25" fmla="*/ 8526 h 10000"/>
                    <a:gd name="connsiteX26" fmla="*/ 5654 w 10000"/>
                    <a:gd name="connsiteY26" fmla="*/ 8526 h 10000"/>
                    <a:gd name="connsiteX27" fmla="*/ 5654 w 10000"/>
                    <a:gd name="connsiteY27" fmla="*/ 8526 h 10000"/>
                    <a:gd name="connsiteX28" fmla="*/ 5620 w 10000"/>
                    <a:gd name="connsiteY28" fmla="*/ 8526 h 10000"/>
                    <a:gd name="connsiteX29" fmla="*/ 5581 w 10000"/>
                    <a:gd name="connsiteY29" fmla="*/ 8446 h 10000"/>
                    <a:gd name="connsiteX30" fmla="*/ 5543 w 10000"/>
                    <a:gd name="connsiteY30" fmla="*/ 8327 h 10000"/>
                    <a:gd name="connsiteX31" fmla="*/ 5504 w 10000"/>
                    <a:gd name="connsiteY31" fmla="*/ 8187 h 10000"/>
                    <a:gd name="connsiteX32" fmla="*/ 5481 w 10000"/>
                    <a:gd name="connsiteY32" fmla="*/ 8068 h 10000"/>
                    <a:gd name="connsiteX33" fmla="*/ 5470 w 10000"/>
                    <a:gd name="connsiteY33" fmla="*/ 7869 h 10000"/>
                    <a:gd name="connsiteX34" fmla="*/ 5454 w 10000"/>
                    <a:gd name="connsiteY34" fmla="*/ 7669 h 10000"/>
                    <a:gd name="connsiteX35" fmla="*/ 5443 w 10000"/>
                    <a:gd name="connsiteY35" fmla="*/ 7430 h 10000"/>
                    <a:gd name="connsiteX36" fmla="*/ 5443 w 10000"/>
                    <a:gd name="connsiteY36" fmla="*/ 5040 h 10000"/>
                    <a:gd name="connsiteX37" fmla="*/ 5443 w 10000"/>
                    <a:gd name="connsiteY37" fmla="*/ 5040 h 10000"/>
                    <a:gd name="connsiteX38" fmla="*/ 5431 w 10000"/>
                    <a:gd name="connsiteY38" fmla="*/ 4641 h 10000"/>
                    <a:gd name="connsiteX39" fmla="*/ 5393 w 10000"/>
                    <a:gd name="connsiteY39" fmla="*/ 4382 h 10000"/>
                    <a:gd name="connsiteX40" fmla="*/ 5343 w 10000"/>
                    <a:gd name="connsiteY40" fmla="*/ 4203 h 10000"/>
                    <a:gd name="connsiteX41" fmla="*/ 5281 w 10000"/>
                    <a:gd name="connsiteY41" fmla="*/ 4124 h 10000"/>
                    <a:gd name="connsiteX42" fmla="*/ 27 w 10000"/>
                    <a:gd name="connsiteY42" fmla="*/ 4124 h 10000"/>
                    <a:gd name="connsiteX43" fmla="*/ 27 w 10000"/>
                    <a:gd name="connsiteY43" fmla="*/ 4124 h 10000"/>
                    <a:gd name="connsiteX44" fmla="*/ 0 w 10000"/>
                    <a:gd name="connsiteY44" fmla="*/ 4124 h 10000"/>
                    <a:gd name="connsiteX45" fmla="*/ 0 w 10000"/>
                    <a:gd name="connsiteY45" fmla="*/ 4004 h 10000"/>
                    <a:gd name="connsiteX46" fmla="*/ 0 w 10000"/>
                    <a:gd name="connsiteY46" fmla="*/ 4004 h 10000"/>
                    <a:gd name="connsiteX47" fmla="*/ 0 w 10000"/>
                    <a:gd name="connsiteY47" fmla="*/ 3944 h 10000"/>
                    <a:gd name="connsiteX48" fmla="*/ 27 w 10000"/>
                    <a:gd name="connsiteY48" fmla="*/ 3944 h 10000"/>
                    <a:gd name="connsiteX49" fmla="*/ 5281 w 10000"/>
                    <a:gd name="connsiteY49" fmla="*/ 3944 h 10000"/>
                    <a:gd name="connsiteX50" fmla="*/ 5281 w 10000"/>
                    <a:gd name="connsiteY50" fmla="*/ 3944 h 10000"/>
                    <a:gd name="connsiteX51" fmla="*/ 5319 w 10000"/>
                    <a:gd name="connsiteY51" fmla="*/ 3944 h 10000"/>
                    <a:gd name="connsiteX52" fmla="*/ 5370 w 10000"/>
                    <a:gd name="connsiteY52" fmla="*/ 4004 h 10000"/>
                    <a:gd name="connsiteX53" fmla="*/ 5393 w 10000"/>
                    <a:gd name="connsiteY53" fmla="*/ 4064 h 10000"/>
                    <a:gd name="connsiteX54" fmla="*/ 5431 w 10000"/>
                    <a:gd name="connsiteY54" fmla="*/ 4263 h 10000"/>
                    <a:gd name="connsiteX55" fmla="*/ 5454 w 10000"/>
                    <a:gd name="connsiteY55" fmla="*/ 4382 h 10000"/>
                    <a:gd name="connsiteX56" fmla="*/ 5481 w 10000"/>
                    <a:gd name="connsiteY56" fmla="*/ 4582 h 10000"/>
                    <a:gd name="connsiteX57" fmla="*/ 5493 w 10000"/>
                    <a:gd name="connsiteY57" fmla="*/ 4781 h 10000"/>
                    <a:gd name="connsiteX58" fmla="*/ 5493 w 10000"/>
                    <a:gd name="connsiteY58" fmla="*/ 5040 h 10000"/>
                    <a:gd name="connsiteX59" fmla="*/ 5493 w 10000"/>
                    <a:gd name="connsiteY59" fmla="*/ 7430 h 10000"/>
                    <a:gd name="connsiteX60" fmla="*/ 5493 w 10000"/>
                    <a:gd name="connsiteY60" fmla="*/ 7430 h 10000"/>
                    <a:gd name="connsiteX61" fmla="*/ 5504 w 10000"/>
                    <a:gd name="connsiteY61" fmla="*/ 7749 h 10000"/>
                    <a:gd name="connsiteX62" fmla="*/ 5543 w 10000"/>
                    <a:gd name="connsiteY62" fmla="*/ 8068 h 10000"/>
                    <a:gd name="connsiteX63" fmla="*/ 5593 w 10000"/>
                    <a:gd name="connsiteY63" fmla="*/ 8187 h 10000"/>
                    <a:gd name="connsiteX64" fmla="*/ 5654 w 10000"/>
                    <a:gd name="connsiteY64" fmla="*/ 8267 h 10000"/>
                    <a:gd name="connsiteX65" fmla="*/ 8857 w 10000"/>
                    <a:gd name="connsiteY65" fmla="*/ 8267 h 10000"/>
                    <a:gd name="connsiteX66" fmla="*/ 8857 w 10000"/>
                    <a:gd name="connsiteY66" fmla="*/ 8267 h 10000"/>
                    <a:gd name="connsiteX67" fmla="*/ 8918 w 10000"/>
                    <a:gd name="connsiteY67" fmla="*/ 8187 h 10000"/>
                    <a:gd name="connsiteX68" fmla="*/ 8968 w 10000"/>
                    <a:gd name="connsiteY68" fmla="*/ 8068 h 10000"/>
                    <a:gd name="connsiteX69" fmla="*/ 9007 w 10000"/>
                    <a:gd name="connsiteY69" fmla="*/ 7749 h 10000"/>
                    <a:gd name="connsiteX70" fmla="*/ 9018 w 10000"/>
                    <a:gd name="connsiteY70" fmla="*/ 7430 h 10000"/>
                    <a:gd name="connsiteX71" fmla="*/ 9018 w 10000"/>
                    <a:gd name="connsiteY71" fmla="*/ 1096 h 10000"/>
                    <a:gd name="connsiteX72" fmla="*/ 9018 w 10000"/>
                    <a:gd name="connsiteY72" fmla="*/ 1096 h 10000"/>
                    <a:gd name="connsiteX73" fmla="*/ 9018 w 10000"/>
                    <a:gd name="connsiteY73" fmla="*/ 916 h 10000"/>
                    <a:gd name="connsiteX74" fmla="*/ 9030 w 10000"/>
                    <a:gd name="connsiteY74" fmla="*/ 717 h 10000"/>
                    <a:gd name="connsiteX75" fmla="*/ 9053 w 10000"/>
                    <a:gd name="connsiteY75" fmla="*/ 518 h 10000"/>
                    <a:gd name="connsiteX76" fmla="*/ 9080 w 10000"/>
                    <a:gd name="connsiteY76" fmla="*/ 319 h 10000"/>
                    <a:gd name="connsiteX77" fmla="*/ 9103 w 10000"/>
                    <a:gd name="connsiteY77" fmla="*/ 199 h 10000"/>
                    <a:gd name="connsiteX78" fmla="*/ 9142 w 10000"/>
                    <a:gd name="connsiteY78" fmla="*/ 139 h 10000"/>
                    <a:gd name="connsiteX79" fmla="*/ 9180 w 10000"/>
                    <a:gd name="connsiteY79" fmla="*/ 80 h 10000"/>
                    <a:gd name="connsiteX80" fmla="*/ 9230 w 10000"/>
                    <a:gd name="connsiteY80" fmla="*/ 0 h 10000"/>
                    <a:gd name="connsiteX81" fmla="*/ 9788 w 10000"/>
                    <a:gd name="connsiteY81" fmla="*/ 0 h 10000"/>
                    <a:gd name="connsiteX82" fmla="*/ 9788 w 10000"/>
                    <a:gd name="connsiteY82" fmla="*/ 0 h 10000"/>
                    <a:gd name="connsiteX83" fmla="*/ 9827 w 10000"/>
                    <a:gd name="connsiteY83" fmla="*/ 80 h 10000"/>
                    <a:gd name="connsiteX84" fmla="*/ 9877 w 10000"/>
                    <a:gd name="connsiteY84" fmla="*/ 139 h 10000"/>
                    <a:gd name="connsiteX85" fmla="*/ 9915 w 10000"/>
                    <a:gd name="connsiteY85" fmla="*/ 199 h 10000"/>
                    <a:gd name="connsiteX86" fmla="*/ 9938 w 10000"/>
                    <a:gd name="connsiteY86" fmla="*/ 319 h 10000"/>
                    <a:gd name="connsiteX87" fmla="*/ 9965 w 10000"/>
                    <a:gd name="connsiteY87" fmla="*/ 518 h 10000"/>
                    <a:gd name="connsiteX88" fmla="*/ 9988 w 10000"/>
                    <a:gd name="connsiteY88" fmla="*/ 717 h 10000"/>
                    <a:gd name="connsiteX89" fmla="*/ 10000 w 10000"/>
                    <a:gd name="connsiteY89" fmla="*/ 916 h 10000"/>
                    <a:gd name="connsiteX90" fmla="*/ 10000 w 10000"/>
                    <a:gd name="connsiteY90" fmla="*/ 1096 h 10000"/>
                    <a:gd name="connsiteX91" fmla="*/ 10000 w 10000"/>
                    <a:gd name="connsiteY91" fmla="*/ 9880 h 10000"/>
                    <a:gd name="connsiteX0" fmla="*/ 10000 w 10000"/>
                    <a:gd name="connsiteY0" fmla="*/ 1096 h 10000"/>
                    <a:gd name="connsiteX1" fmla="*/ 9977 w 10000"/>
                    <a:gd name="connsiteY1" fmla="*/ 10000 h 10000"/>
                    <a:gd name="connsiteX2" fmla="*/ 9965 w 10000"/>
                    <a:gd name="connsiteY2" fmla="*/ 9940 h 10000"/>
                    <a:gd name="connsiteX3" fmla="*/ 9950 w 10000"/>
                    <a:gd name="connsiteY3" fmla="*/ 9880 h 10000"/>
                    <a:gd name="connsiteX4" fmla="*/ 9950 w 10000"/>
                    <a:gd name="connsiteY4" fmla="*/ 1096 h 10000"/>
                    <a:gd name="connsiteX5" fmla="*/ 9950 w 10000"/>
                    <a:gd name="connsiteY5" fmla="*/ 1096 h 10000"/>
                    <a:gd name="connsiteX6" fmla="*/ 9938 w 10000"/>
                    <a:gd name="connsiteY6" fmla="*/ 777 h 10000"/>
                    <a:gd name="connsiteX7" fmla="*/ 9900 w 10000"/>
                    <a:gd name="connsiteY7" fmla="*/ 518 h 10000"/>
                    <a:gd name="connsiteX8" fmla="*/ 9854 w 10000"/>
                    <a:gd name="connsiteY8" fmla="*/ 319 h 10000"/>
                    <a:gd name="connsiteX9" fmla="*/ 9788 w 10000"/>
                    <a:gd name="connsiteY9" fmla="*/ 259 h 10000"/>
                    <a:gd name="connsiteX10" fmla="*/ 9230 w 10000"/>
                    <a:gd name="connsiteY10" fmla="*/ 259 h 10000"/>
                    <a:gd name="connsiteX11" fmla="*/ 9230 w 10000"/>
                    <a:gd name="connsiteY11" fmla="*/ 259 h 10000"/>
                    <a:gd name="connsiteX12" fmla="*/ 9169 w 10000"/>
                    <a:gd name="connsiteY12" fmla="*/ 319 h 10000"/>
                    <a:gd name="connsiteX13" fmla="*/ 9103 w 10000"/>
                    <a:gd name="connsiteY13" fmla="*/ 518 h 10000"/>
                    <a:gd name="connsiteX14" fmla="*/ 9080 w 10000"/>
                    <a:gd name="connsiteY14" fmla="*/ 777 h 10000"/>
                    <a:gd name="connsiteX15" fmla="*/ 9069 w 10000"/>
                    <a:gd name="connsiteY15" fmla="*/ 1096 h 10000"/>
                    <a:gd name="connsiteX16" fmla="*/ 9069 w 10000"/>
                    <a:gd name="connsiteY16" fmla="*/ 7430 h 10000"/>
                    <a:gd name="connsiteX17" fmla="*/ 9069 w 10000"/>
                    <a:gd name="connsiteY17" fmla="*/ 7430 h 10000"/>
                    <a:gd name="connsiteX18" fmla="*/ 9053 w 10000"/>
                    <a:gd name="connsiteY18" fmla="*/ 7669 h 10000"/>
                    <a:gd name="connsiteX19" fmla="*/ 9042 w 10000"/>
                    <a:gd name="connsiteY19" fmla="*/ 7869 h 10000"/>
                    <a:gd name="connsiteX20" fmla="*/ 9030 w 10000"/>
                    <a:gd name="connsiteY20" fmla="*/ 8068 h 10000"/>
                    <a:gd name="connsiteX21" fmla="*/ 9007 w 10000"/>
                    <a:gd name="connsiteY21" fmla="*/ 8187 h 10000"/>
                    <a:gd name="connsiteX22" fmla="*/ 8968 w 10000"/>
                    <a:gd name="connsiteY22" fmla="*/ 8327 h 10000"/>
                    <a:gd name="connsiteX23" fmla="*/ 8930 w 10000"/>
                    <a:gd name="connsiteY23" fmla="*/ 8446 h 10000"/>
                    <a:gd name="connsiteX24" fmla="*/ 8891 w 10000"/>
                    <a:gd name="connsiteY24" fmla="*/ 8526 h 10000"/>
                    <a:gd name="connsiteX25" fmla="*/ 8857 w 10000"/>
                    <a:gd name="connsiteY25" fmla="*/ 8526 h 10000"/>
                    <a:gd name="connsiteX26" fmla="*/ 5654 w 10000"/>
                    <a:gd name="connsiteY26" fmla="*/ 8526 h 10000"/>
                    <a:gd name="connsiteX27" fmla="*/ 5654 w 10000"/>
                    <a:gd name="connsiteY27" fmla="*/ 8526 h 10000"/>
                    <a:gd name="connsiteX28" fmla="*/ 5620 w 10000"/>
                    <a:gd name="connsiteY28" fmla="*/ 8526 h 10000"/>
                    <a:gd name="connsiteX29" fmla="*/ 5581 w 10000"/>
                    <a:gd name="connsiteY29" fmla="*/ 8446 h 10000"/>
                    <a:gd name="connsiteX30" fmla="*/ 5543 w 10000"/>
                    <a:gd name="connsiteY30" fmla="*/ 8327 h 10000"/>
                    <a:gd name="connsiteX31" fmla="*/ 5504 w 10000"/>
                    <a:gd name="connsiteY31" fmla="*/ 8187 h 10000"/>
                    <a:gd name="connsiteX32" fmla="*/ 5481 w 10000"/>
                    <a:gd name="connsiteY32" fmla="*/ 8068 h 10000"/>
                    <a:gd name="connsiteX33" fmla="*/ 5470 w 10000"/>
                    <a:gd name="connsiteY33" fmla="*/ 7869 h 10000"/>
                    <a:gd name="connsiteX34" fmla="*/ 5454 w 10000"/>
                    <a:gd name="connsiteY34" fmla="*/ 7669 h 10000"/>
                    <a:gd name="connsiteX35" fmla="*/ 5443 w 10000"/>
                    <a:gd name="connsiteY35" fmla="*/ 7430 h 10000"/>
                    <a:gd name="connsiteX36" fmla="*/ 5443 w 10000"/>
                    <a:gd name="connsiteY36" fmla="*/ 5040 h 10000"/>
                    <a:gd name="connsiteX37" fmla="*/ 5443 w 10000"/>
                    <a:gd name="connsiteY37" fmla="*/ 5040 h 10000"/>
                    <a:gd name="connsiteX38" fmla="*/ 5431 w 10000"/>
                    <a:gd name="connsiteY38" fmla="*/ 4641 h 10000"/>
                    <a:gd name="connsiteX39" fmla="*/ 5393 w 10000"/>
                    <a:gd name="connsiteY39" fmla="*/ 4382 h 10000"/>
                    <a:gd name="connsiteX40" fmla="*/ 5343 w 10000"/>
                    <a:gd name="connsiteY40" fmla="*/ 4203 h 10000"/>
                    <a:gd name="connsiteX41" fmla="*/ 5281 w 10000"/>
                    <a:gd name="connsiteY41" fmla="*/ 4124 h 10000"/>
                    <a:gd name="connsiteX42" fmla="*/ 27 w 10000"/>
                    <a:gd name="connsiteY42" fmla="*/ 4124 h 10000"/>
                    <a:gd name="connsiteX43" fmla="*/ 27 w 10000"/>
                    <a:gd name="connsiteY43" fmla="*/ 4124 h 10000"/>
                    <a:gd name="connsiteX44" fmla="*/ 0 w 10000"/>
                    <a:gd name="connsiteY44" fmla="*/ 4124 h 10000"/>
                    <a:gd name="connsiteX45" fmla="*/ 0 w 10000"/>
                    <a:gd name="connsiteY45" fmla="*/ 4004 h 10000"/>
                    <a:gd name="connsiteX46" fmla="*/ 0 w 10000"/>
                    <a:gd name="connsiteY46" fmla="*/ 4004 h 10000"/>
                    <a:gd name="connsiteX47" fmla="*/ 0 w 10000"/>
                    <a:gd name="connsiteY47" fmla="*/ 3944 h 10000"/>
                    <a:gd name="connsiteX48" fmla="*/ 27 w 10000"/>
                    <a:gd name="connsiteY48" fmla="*/ 3944 h 10000"/>
                    <a:gd name="connsiteX49" fmla="*/ 5281 w 10000"/>
                    <a:gd name="connsiteY49" fmla="*/ 3944 h 10000"/>
                    <a:gd name="connsiteX50" fmla="*/ 5281 w 10000"/>
                    <a:gd name="connsiteY50" fmla="*/ 3944 h 10000"/>
                    <a:gd name="connsiteX51" fmla="*/ 5319 w 10000"/>
                    <a:gd name="connsiteY51" fmla="*/ 3944 h 10000"/>
                    <a:gd name="connsiteX52" fmla="*/ 5370 w 10000"/>
                    <a:gd name="connsiteY52" fmla="*/ 4004 h 10000"/>
                    <a:gd name="connsiteX53" fmla="*/ 5393 w 10000"/>
                    <a:gd name="connsiteY53" fmla="*/ 4064 h 10000"/>
                    <a:gd name="connsiteX54" fmla="*/ 5431 w 10000"/>
                    <a:gd name="connsiteY54" fmla="*/ 4263 h 10000"/>
                    <a:gd name="connsiteX55" fmla="*/ 5454 w 10000"/>
                    <a:gd name="connsiteY55" fmla="*/ 4382 h 10000"/>
                    <a:gd name="connsiteX56" fmla="*/ 5481 w 10000"/>
                    <a:gd name="connsiteY56" fmla="*/ 4582 h 10000"/>
                    <a:gd name="connsiteX57" fmla="*/ 5493 w 10000"/>
                    <a:gd name="connsiteY57" fmla="*/ 4781 h 10000"/>
                    <a:gd name="connsiteX58" fmla="*/ 5493 w 10000"/>
                    <a:gd name="connsiteY58" fmla="*/ 5040 h 10000"/>
                    <a:gd name="connsiteX59" fmla="*/ 5493 w 10000"/>
                    <a:gd name="connsiteY59" fmla="*/ 7430 h 10000"/>
                    <a:gd name="connsiteX60" fmla="*/ 5493 w 10000"/>
                    <a:gd name="connsiteY60" fmla="*/ 7430 h 10000"/>
                    <a:gd name="connsiteX61" fmla="*/ 5504 w 10000"/>
                    <a:gd name="connsiteY61" fmla="*/ 7749 h 10000"/>
                    <a:gd name="connsiteX62" fmla="*/ 5543 w 10000"/>
                    <a:gd name="connsiteY62" fmla="*/ 8068 h 10000"/>
                    <a:gd name="connsiteX63" fmla="*/ 5593 w 10000"/>
                    <a:gd name="connsiteY63" fmla="*/ 8187 h 10000"/>
                    <a:gd name="connsiteX64" fmla="*/ 5654 w 10000"/>
                    <a:gd name="connsiteY64" fmla="*/ 8267 h 10000"/>
                    <a:gd name="connsiteX65" fmla="*/ 8857 w 10000"/>
                    <a:gd name="connsiteY65" fmla="*/ 8267 h 10000"/>
                    <a:gd name="connsiteX66" fmla="*/ 8857 w 10000"/>
                    <a:gd name="connsiteY66" fmla="*/ 8267 h 10000"/>
                    <a:gd name="connsiteX67" fmla="*/ 8918 w 10000"/>
                    <a:gd name="connsiteY67" fmla="*/ 8187 h 10000"/>
                    <a:gd name="connsiteX68" fmla="*/ 8968 w 10000"/>
                    <a:gd name="connsiteY68" fmla="*/ 8068 h 10000"/>
                    <a:gd name="connsiteX69" fmla="*/ 9007 w 10000"/>
                    <a:gd name="connsiteY69" fmla="*/ 7749 h 10000"/>
                    <a:gd name="connsiteX70" fmla="*/ 9018 w 10000"/>
                    <a:gd name="connsiteY70" fmla="*/ 7430 h 10000"/>
                    <a:gd name="connsiteX71" fmla="*/ 9018 w 10000"/>
                    <a:gd name="connsiteY71" fmla="*/ 1096 h 10000"/>
                    <a:gd name="connsiteX72" fmla="*/ 9018 w 10000"/>
                    <a:gd name="connsiteY72" fmla="*/ 1096 h 10000"/>
                    <a:gd name="connsiteX73" fmla="*/ 9018 w 10000"/>
                    <a:gd name="connsiteY73" fmla="*/ 916 h 10000"/>
                    <a:gd name="connsiteX74" fmla="*/ 9030 w 10000"/>
                    <a:gd name="connsiteY74" fmla="*/ 717 h 10000"/>
                    <a:gd name="connsiteX75" fmla="*/ 9053 w 10000"/>
                    <a:gd name="connsiteY75" fmla="*/ 518 h 10000"/>
                    <a:gd name="connsiteX76" fmla="*/ 9080 w 10000"/>
                    <a:gd name="connsiteY76" fmla="*/ 319 h 10000"/>
                    <a:gd name="connsiteX77" fmla="*/ 9103 w 10000"/>
                    <a:gd name="connsiteY77" fmla="*/ 199 h 10000"/>
                    <a:gd name="connsiteX78" fmla="*/ 9142 w 10000"/>
                    <a:gd name="connsiteY78" fmla="*/ 139 h 10000"/>
                    <a:gd name="connsiteX79" fmla="*/ 9180 w 10000"/>
                    <a:gd name="connsiteY79" fmla="*/ 80 h 10000"/>
                    <a:gd name="connsiteX80" fmla="*/ 9230 w 10000"/>
                    <a:gd name="connsiteY80" fmla="*/ 0 h 10000"/>
                    <a:gd name="connsiteX81" fmla="*/ 9788 w 10000"/>
                    <a:gd name="connsiteY81" fmla="*/ 0 h 10000"/>
                    <a:gd name="connsiteX82" fmla="*/ 9788 w 10000"/>
                    <a:gd name="connsiteY82" fmla="*/ 0 h 10000"/>
                    <a:gd name="connsiteX83" fmla="*/ 9827 w 10000"/>
                    <a:gd name="connsiteY83" fmla="*/ 80 h 10000"/>
                    <a:gd name="connsiteX84" fmla="*/ 9877 w 10000"/>
                    <a:gd name="connsiteY84" fmla="*/ 139 h 10000"/>
                    <a:gd name="connsiteX85" fmla="*/ 9915 w 10000"/>
                    <a:gd name="connsiteY85" fmla="*/ 199 h 10000"/>
                    <a:gd name="connsiteX86" fmla="*/ 9938 w 10000"/>
                    <a:gd name="connsiteY86" fmla="*/ 319 h 10000"/>
                    <a:gd name="connsiteX87" fmla="*/ 9965 w 10000"/>
                    <a:gd name="connsiteY87" fmla="*/ 518 h 10000"/>
                    <a:gd name="connsiteX88" fmla="*/ 9988 w 10000"/>
                    <a:gd name="connsiteY88" fmla="*/ 717 h 10000"/>
                    <a:gd name="connsiteX89" fmla="*/ 10000 w 10000"/>
                    <a:gd name="connsiteY89" fmla="*/ 916 h 10000"/>
                    <a:gd name="connsiteX90" fmla="*/ 10000 w 10000"/>
                    <a:gd name="connsiteY90" fmla="*/ 1096 h 10000"/>
                    <a:gd name="connsiteX0" fmla="*/ 10000 w 10000"/>
                    <a:gd name="connsiteY0" fmla="*/ 1096 h 10000"/>
                    <a:gd name="connsiteX1" fmla="*/ 9977 w 10000"/>
                    <a:gd name="connsiteY1" fmla="*/ 10000 h 10000"/>
                    <a:gd name="connsiteX2" fmla="*/ 9965 w 10000"/>
                    <a:gd name="connsiteY2" fmla="*/ 9940 h 10000"/>
                    <a:gd name="connsiteX3" fmla="*/ 9950 w 10000"/>
                    <a:gd name="connsiteY3" fmla="*/ 1096 h 10000"/>
                    <a:gd name="connsiteX4" fmla="*/ 9950 w 10000"/>
                    <a:gd name="connsiteY4" fmla="*/ 1096 h 10000"/>
                    <a:gd name="connsiteX5" fmla="*/ 9938 w 10000"/>
                    <a:gd name="connsiteY5" fmla="*/ 777 h 10000"/>
                    <a:gd name="connsiteX6" fmla="*/ 9900 w 10000"/>
                    <a:gd name="connsiteY6" fmla="*/ 518 h 10000"/>
                    <a:gd name="connsiteX7" fmla="*/ 9854 w 10000"/>
                    <a:gd name="connsiteY7" fmla="*/ 319 h 10000"/>
                    <a:gd name="connsiteX8" fmla="*/ 9788 w 10000"/>
                    <a:gd name="connsiteY8" fmla="*/ 259 h 10000"/>
                    <a:gd name="connsiteX9" fmla="*/ 9230 w 10000"/>
                    <a:gd name="connsiteY9" fmla="*/ 259 h 10000"/>
                    <a:gd name="connsiteX10" fmla="*/ 9230 w 10000"/>
                    <a:gd name="connsiteY10" fmla="*/ 259 h 10000"/>
                    <a:gd name="connsiteX11" fmla="*/ 9169 w 10000"/>
                    <a:gd name="connsiteY11" fmla="*/ 319 h 10000"/>
                    <a:gd name="connsiteX12" fmla="*/ 9103 w 10000"/>
                    <a:gd name="connsiteY12" fmla="*/ 518 h 10000"/>
                    <a:gd name="connsiteX13" fmla="*/ 9080 w 10000"/>
                    <a:gd name="connsiteY13" fmla="*/ 777 h 10000"/>
                    <a:gd name="connsiteX14" fmla="*/ 9069 w 10000"/>
                    <a:gd name="connsiteY14" fmla="*/ 1096 h 10000"/>
                    <a:gd name="connsiteX15" fmla="*/ 9069 w 10000"/>
                    <a:gd name="connsiteY15" fmla="*/ 7430 h 10000"/>
                    <a:gd name="connsiteX16" fmla="*/ 9069 w 10000"/>
                    <a:gd name="connsiteY16" fmla="*/ 7430 h 10000"/>
                    <a:gd name="connsiteX17" fmla="*/ 9053 w 10000"/>
                    <a:gd name="connsiteY17" fmla="*/ 7669 h 10000"/>
                    <a:gd name="connsiteX18" fmla="*/ 9042 w 10000"/>
                    <a:gd name="connsiteY18" fmla="*/ 7869 h 10000"/>
                    <a:gd name="connsiteX19" fmla="*/ 9030 w 10000"/>
                    <a:gd name="connsiteY19" fmla="*/ 8068 h 10000"/>
                    <a:gd name="connsiteX20" fmla="*/ 9007 w 10000"/>
                    <a:gd name="connsiteY20" fmla="*/ 8187 h 10000"/>
                    <a:gd name="connsiteX21" fmla="*/ 8968 w 10000"/>
                    <a:gd name="connsiteY21" fmla="*/ 8327 h 10000"/>
                    <a:gd name="connsiteX22" fmla="*/ 8930 w 10000"/>
                    <a:gd name="connsiteY22" fmla="*/ 8446 h 10000"/>
                    <a:gd name="connsiteX23" fmla="*/ 8891 w 10000"/>
                    <a:gd name="connsiteY23" fmla="*/ 8526 h 10000"/>
                    <a:gd name="connsiteX24" fmla="*/ 8857 w 10000"/>
                    <a:gd name="connsiteY24" fmla="*/ 8526 h 10000"/>
                    <a:gd name="connsiteX25" fmla="*/ 5654 w 10000"/>
                    <a:gd name="connsiteY25" fmla="*/ 8526 h 10000"/>
                    <a:gd name="connsiteX26" fmla="*/ 5654 w 10000"/>
                    <a:gd name="connsiteY26" fmla="*/ 8526 h 10000"/>
                    <a:gd name="connsiteX27" fmla="*/ 5620 w 10000"/>
                    <a:gd name="connsiteY27" fmla="*/ 8526 h 10000"/>
                    <a:gd name="connsiteX28" fmla="*/ 5581 w 10000"/>
                    <a:gd name="connsiteY28" fmla="*/ 8446 h 10000"/>
                    <a:gd name="connsiteX29" fmla="*/ 5543 w 10000"/>
                    <a:gd name="connsiteY29" fmla="*/ 8327 h 10000"/>
                    <a:gd name="connsiteX30" fmla="*/ 5504 w 10000"/>
                    <a:gd name="connsiteY30" fmla="*/ 8187 h 10000"/>
                    <a:gd name="connsiteX31" fmla="*/ 5481 w 10000"/>
                    <a:gd name="connsiteY31" fmla="*/ 8068 h 10000"/>
                    <a:gd name="connsiteX32" fmla="*/ 5470 w 10000"/>
                    <a:gd name="connsiteY32" fmla="*/ 7869 h 10000"/>
                    <a:gd name="connsiteX33" fmla="*/ 5454 w 10000"/>
                    <a:gd name="connsiteY33" fmla="*/ 7669 h 10000"/>
                    <a:gd name="connsiteX34" fmla="*/ 5443 w 10000"/>
                    <a:gd name="connsiteY34" fmla="*/ 7430 h 10000"/>
                    <a:gd name="connsiteX35" fmla="*/ 5443 w 10000"/>
                    <a:gd name="connsiteY35" fmla="*/ 5040 h 10000"/>
                    <a:gd name="connsiteX36" fmla="*/ 5443 w 10000"/>
                    <a:gd name="connsiteY36" fmla="*/ 5040 h 10000"/>
                    <a:gd name="connsiteX37" fmla="*/ 5431 w 10000"/>
                    <a:gd name="connsiteY37" fmla="*/ 4641 h 10000"/>
                    <a:gd name="connsiteX38" fmla="*/ 5393 w 10000"/>
                    <a:gd name="connsiteY38" fmla="*/ 4382 h 10000"/>
                    <a:gd name="connsiteX39" fmla="*/ 5343 w 10000"/>
                    <a:gd name="connsiteY39" fmla="*/ 4203 h 10000"/>
                    <a:gd name="connsiteX40" fmla="*/ 5281 w 10000"/>
                    <a:gd name="connsiteY40" fmla="*/ 4124 h 10000"/>
                    <a:gd name="connsiteX41" fmla="*/ 27 w 10000"/>
                    <a:gd name="connsiteY41" fmla="*/ 4124 h 10000"/>
                    <a:gd name="connsiteX42" fmla="*/ 27 w 10000"/>
                    <a:gd name="connsiteY42" fmla="*/ 4124 h 10000"/>
                    <a:gd name="connsiteX43" fmla="*/ 0 w 10000"/>
                    <a:gd name="connsiteY43" fmla="*/ 4124 h 10000"/>
                    <a:gd name="connsiteX44" fmla="*/ 0 w 10000"/>
                    <a:gd name="connsiteY44" fmla="*/ 4004 h 10000"/>
                    <a:gd name="connsiteX45" fmla="*/ 0 w 10000"/>
                    <a:gd name="connsiteY45" fmla="*/ 4004 h 10000"/>
                    <a:gd name="connsiteX46" fmla="*/ 0 w 10000"/>
                    <a:gd name="connsiteY46" fmla="*/ 3944 h 10000"/>
                    <a:gd name="connsiteX47" fmla="*/ 27 w 10000"/>
                    <a:gd name="connsiteY47" fmla="*/ 3944 h 10000"/>
                    <a:gd name="connsiteX48" fmla="*/ 5281 w 10000"/>
                    <a:gd name="connsiteY48" fmla="*/ 3944 h 10000"/>
                    <a:gd name="connsiteX49" fmla="*/ 5281 w 10000"/>
                    <a:gd name="connsiteY49" fmla="*/ 3944 h 10000"/>
                    <a:gd name="connsiteX50" fmla="*/ 5319 w 10000"/>
                    <a:gd name="connsiteY50" fmla="*/ 3944 h 10000"/>
                    <a:gd name="connsiteX51" fmla="*/ 5370 w 10000"/>
                    <a:gd name="connsiteY51" fmla="*/ 4004 h 10000"/>
                    <a:gd name="connsiteX52" fmla="*/ 5393 w 10000"/>
                    <a:gd name="connsiteY52" fmla="*/ 4064 h 10000"/>
                    <a:gd name="connsiteX53" fmla="*/ 5431 w 10000"/>
                    <a:gd name="connsiteY53" fmla="*/ 4263 h 10000"/>
                    <a:gd name="connsiteX54" fmla="*/ 5454 w 10000"/>
                    <a:gd name="connsiteY54" fmla="*/ 4382 h 10000"/>
                    <a:gd name="connsiteX55" fmla="*/ 5481 w 10000"/>
                    <a:gd name="connsiteY55" fmla="*/ 4582 h 10000"/>
                    <a:gd name="connsiteX56" fmla="*/ 5493 w 10000"/>
                    <a:gd name="connsiteY56" fmla="*/ 4781 h 10000"/>
                    <a:gd name="connsiteX57" fmla="*/ 5493 w 10000"/>
                    <a:gd name="connsiteY57" fmla="*/ 5040 h 10000"/>
                    <a:gd name="connsiteX58" fmla="*/ 5493 w 10000"/>
                    <a:gd name="connsiteY58" fmla="*/ 7430 h 10000"/>
                    <a:gd name="connsiteX59" fmla="*/ 5493 w 10000"/>
                    <a:gd name="connsiteY59" fmla="*/ 7430 h 10000"/>
                    <a:gd name="connsiteX60" fmla="*/ 5504 w 10000"/>
                    <a:gd name="connsiteY60" fmla="*/ 7749 h 10000"/>
                    <a:gd name="connsiteX61" fmla="*/ 5543 w 10000"/>
                    <a:gd name="connsiteY61" fmla="*/ 8068 h 10000"/>
                    <a:gd name="connsiteX62" fmla="*/ 5593 w 10000"/>
                    <a:gd name="connsiteY62" fmla="*/ 8187 h 10000"/>
                    <a:gd name="connsiteX63" fmla="*/ 5654 w 10000"/>
                    <a:gd name="connsiteY63" fmla="*/ 8267 h 10000"/>
                    <a:gd name="connsiteX64" fmla="*/ 8857 w 10000"/>
                    <a:gd name="connsiteY64" fmla="*/ 8267 h 10000"/>
                    <a:gd name="connsiteX65" fmla="*/ 8857 w 10000"/>
                    <a:gd name="connsiteY65" fmla="*/ 8267 h 10000"/>
                    <a:gd name="connsiteX66" fmla="*/ 8918 w 10000"/>
                    <a:gd name="connsiteY66" fmla="*/ 8187 h 10000"/>
                    <a:gd name="connsiteX67" fmla="*/ 8968 w 10000"/>
                    <a:gd name="connsiteY67" fmla="*/ 8068 h 10000"/>
                    <a:gd name="connsiteX68" fmla="*/ 9007 w 10000"/>
                    <a:gd name="connsiteY68" fmla="*/ 7749 h 10000"/>
                    <a:gd name="connsiteX69" fmla="*/ 9018 w 10000"/>
                    <a:gd name="connsiteY69" fmla="*/ 7430 h 10000"/>
                    <a:gd name="connsiteX70" fmla="*/ 9018 w 10000"/>
                    <a:gd name="connsiteY70" fmla="*/ 1096 h 10000"/>
                    <a:gd name="connsiteX71" fmla="*/ 9018 w 10000"/>
                    <a:gd name="connsiteY71" fmla="*/ 1096 h 10000"/>
                    <a:gd name="connsiteX72" fmla="*/ 9018 w 10000"/>
                    <a:gd name="connsiteY72" fmla="*/ 916 h 10000"/>
                    <a:gd name="connsiteX73" fmla="*/ 9030 w 10000"/>
                    <a:gd name="connsiteY73" fmla="*/ 717 h 10000"/>
                    <a:gd name="connsiteX74" fmla="*/ 9053 w 10000"/>
                    <a:gd name="connsiteY74" fmla="*/ 518 h 10000"/>
                    <a:gd name="connsiteX75" fmla="*/ 9080 w 10000"/>
                    <a:gd name="connsiteY75" fmla="*/ 319 h 10000"/>
                    <a:gd name="connsiteX76" fmla="*/ 9103 w 10000"/>
                    <a:gd name="connsiteY76" fmla="*/ 199 h 10000"/>
                    <a:gd name="connsiteX77" fmla="*/ 9142 w 10000"/>
                    <a:gd name="connsiteY77" fmla="*/ 139 h 10000"/>
                    <a:gd name="connsiteX78" fmla="*/ 9180 w 10000"/>
                    <a:gd name="connsiteY78" fmla="*/ 80 h 10000"/>
                    <a:gd name="connsiteX79" fmla="*/ 9230 w 10000"/>
                    <a:gd name="connsiteY79" fmla="*/ 0 h 10000"/>
                    <a:gd name="connsiteX80" fmla="*/ 9788 w 10000"/>
                    <a:gd name="connsiteY80" fmla="*/ 0 h 10000"/>
                    <a:gd name="connsiteX81" fmla="*/ 9788 w 10000"/>
                    <a:gd name="connsiteY81" fmla="*/ 0 h 10000"/>
                    <a:gd name="connsiteX82" fmla="*/ 9827 w 10000"/>
                    <a:gd name="connsiteY82" fmla="*/ 80 h 10000"/>
                    <a:gd name="connsiteX83" fmla="*/ 9877 w 10000"/>
                    <a:gd name="connsiteY83" fmla="*/ 139 h 10000"/>
                    <a:gd name="connsiteX84" fmla="*/ 9915 w 10000"/>
                    <a:gd name="connsiteY84" fmla="*/ 199 h 10000"/>
                    <a:gd name="connsiteX85" fmla="*/ 9938 w 10000"/>
                    <a:gd name="connsiteY85" fmla="*/ 319 h 10000"/>
                    <a:gd name="connsiteX86" fmla="*/ 9965 w 10000"/>
                    <a:gd name="connsiteY86" fmla="*/ 518 h 10000"/>
                    <a:gd name="connsiteX87" fmla="*/ 9988 w 10000"/>
                    <a:gd name="connsiteY87" fmla="*/ 717 h 10000"/>
                    <a:gd name="connsiteX88" fmla="*/ 10000 w 10000"/>
                    <a:gd name="connsiteY88" fmla="*/ 916 h 10000"/>
                    <a:gd name="connsiteX89" fmla="*/ 10000 w 10000"/>
                    <a:gd name="connsiteY89" fmla="*/ 1096 h 10000"/>
                    <a:gd name="connsiteX0" fmla="*/ 10000 w 10000"/>
                    <a:gd name="connsiteY0" fmla="*/ 1096 h 10000"/>
                    <a:gd name="connsiteX1" fmla="*/ 9977 w 10000"/>
                    <a:gd name="connsiteY1" fmla="*/ 10000 h 10000"/>
                    <a:gd name="connsiteX2" fmla="*/ 9950 w 10000"/>
                    <a:gd name="connsiteY2" fmla="*/ 1096 h 10000"/>
                    <a:gd name="connsiteX3" fmla="*/ 9950 w 10000"/>
                    <a:gd name="connsiteY3" fmla="*/ 1096 h 10000"/>
                    <a:gd name="connsiteX4" fmla="*/ 9938 w 10000"/>
                    <a:gd name="connsiteY4" fmla="*/ 777 h 10000"/>
                    <a:gd name="connsiteX5" fmla="*/ 9900 w 10000"/>
                    <a:gd name="connsiteY5" fmla="*/ 518 h 10000"/>
                    <a:gd name="connsiteX6" fmla="*/ 9854 w 10000"/>
                    <a:gd name="connsiteY6" fmla="*/ 319 h 10000"/>
                    <a:gd name="connsiteX7" fmla="*/ 9788 w 10000"/>
                    <a:gd name="connsiteY7" fmla="*/ 259 h 10000"/>
                    <a:gd name="connsiteX8" fmla="*/ 9230 w 10000"/>
                    <a:gd name="connsiteY8" fmla="*/ 259 h 10000"/>
                    <a:gd name="connsiteX9" fmla="*/ 9230 w 10000"/>
                    <a:gd name="connsiteY9" fmla="*/ 259 h 10000"/>
                    <a:gd name="connsiteX10" fmla="*/ 9169 w 10000"/>
                    <a:gd name="connsiteY10" fmla="*/ 319 h 10000"/>
                    <a:gd name="connsiteX11" fmla="*/ 9103 w 10000"/>
                    <a:gd name="connsiteY11" fmla="*/ 518 h 10000"/>
                    <a:gd name="connsiteX12" fmla="*/ 9080 w 10000"/>
                    <a:gd name="connsiteY12" fmla="*/ 777 h 10000"/>
                    <a:gd name="connsiteX13" fmla="*/ 9069 w 10000"/>
                    <a:gd name="connsiteY13" fmla="*/ 1096 h 10000"/>
                    <a:gd name="connsiteX14" fmla="*/ 9069 w 10000"/>
                    <a:gd name="connsiteY14" fmla="*/ 7430 h 10000"/>
                    <a:gd name="connsiteX15" fmla="*/ 9069 w 10000"/>
                    <a:gd name="connsiteY15" fmla="*/ 7430 h 10000"/>
                    <a:gd name="connsiteX16" fmla="*/ 9053 w 10000"/>
                    <a:gd name="connsiteY16" fmla="*/ 7669 h 10000"/>
                    <a:gd name="connsiteX17" fmla="*/ 9042 w 10000"/>
                    <a:gd name="connsiteY17" fmla="*/ 7869 h 10000"/>
                    <a:gd name="connsiteX18" fmla="*/ 9030 w 10000"/>
                    <a:gd name="connsiteY18" fmla="*/ 8068 h 10000"/>
                    <a:gd name="connsiteX19" fmla="*/ 9007 w 10000"/>
                    <a:gd name="connsiteY19" fmla="*/ 8187 h 10000"/>
                    <a:gd name="connsiteX20" fmla="*/ 8968 w 10000"/>
                    <a:gd name="connsiteY20" fmla="*/ 8327 h 10000"/>
                    <a:gd name="connsiteX21" fmla="*/ 8930 w 10000"/>
                    <a:gd name="connsiteY21" fmla="*/ 8446 h 10000"/>
                    <a:gd name="connsiteX22" fmla="*/ 8891 w 10000"/>
                    <a:gd name="connsiteY22" fmla="*/ 8526 h 10000"/>
                    <a:gd name="connsiteX23" fmla="*/ 8857 w 10000"/>
                    <a:gd name="connsiteY23" fmla="*/ 8526 h 10000"/>
                    <a:gd name="connsiteX24" fmla="*/ 5654 w 10000"/>
                    <a:gd name="connsiteY24" fmla="*/ 8526 h 10000"/>
                    <a:gd name="connsiteX25" fmla="*/ 5654 w 10000"/>
                    <a:gd name="connsiteY25" fmla="*/ 8526 h 10000"/>
                    <a:gd name="connsiteX26" fmla="*/ 5620 w 10000"/>
                    <a:gd name="connsiteY26" fmla="*/ 8526 h 10000"/>
                    <a:gd name="connsiteX27" fmla="*/ 5581 w 10000"/>
                    <a:gd name="connsiteY27" fmla="*/ 8446 h 10000"/>
                    <a:gd name="connsiteX28" fmla="*/ 5543 w 10000"/>
                    <a:gd name="connsiteY28" fmla="*/ 8327 h 10000"/>
                    <a:gd name="connsiteX29" fmla="*/ 5504 w 10000"/>
                    <a:gd name="connsiteY29" fmla="*/ 8187 h 10000"/>
                    <a:gd name="connsiteX30" fmla="*/ 5481 w 10000"/>
                    <a:gd name="connsiteY30" fmla="*/ 8068 h 10000"/>
                    <a:gd name="connsiteX31" fmla="*/ 5470 w 10000"/>
                    <a:gd name="connsiteY31" fmla="*/ 7869 h 10000"/>
                    <a:gd name="connsiteX32" fmla="*/ 5454 w 10000"/>
                    <a:gd name="connsiteY32" fmla="*/ 7669 h 10000"/>
                    <a:gd name="connsiteX33" fmla="*/ 5443 w 10000"/>
                    <a:gd name="connsiteY33" fmla="*/ 7430 h 10000"/>
                    <a:gd name="connsiteX34" fmla="*/ 5443 w 10000"/>
                    <a:gd name="connsiteY34" fmla="*/ 5040 h 10000"/>
                    <a:gd name="connsiteX35" fmla="*/ 5443 w 10000"/>
                    <a:gd name="connsiteY35" fmla="*/ 5040 h 10000"/>
                    <a:gd name="connsiteX36" fmla="*/ 5431 w 10000"/>
                    <a:gd name="connsiteY36" fmla="*/ 4641 h 10000"/>
                    <a:gd name="connsiteX37" fmla="*/ 5393 w 10000"/>
                    <a:gd name="connsiteY37" fmla="*/ 4382 h 10000"/>
                    <a:gd name="connsiteX38" fmla="*/ 5343 w 10000"/>
                    <a:gd name="connsiteY38" fmla="*/ 4203 h 10000"/>
                    <a:gd name="connsiteX39" fmla="*/ 5281 w 10000"/>
                    <a:gd name="connsiteY39" fmla="*/ 4124 h 10000"/>
                    <a:gd name="connsiteX40" fmla="*/ 27 w 10000"/>
                    <a:gd name="connsiteY40" fmla="*/ 4124 h 10000"/>
                    <a:gd name="connsiteX41" fmla="*/ 27 w 10000"/>
                    <a:gd name="connsiteY41" fmla="*/ 4124 h 10000"/>
                    <a:gd name="connsiteX42" fmla="*/ 0 w 10000"/>
                    <a:gd name="connsiteY42" fmla="*/ 4124 h 10000"/>
                    <a:gd name="connsiteX43" fmla="*/ 0 w 10000"/>
                    <a:gd name="connsiteY43" fmla="*/ 4004 h 10000"/>
                    <a:gd name="connsiteX44" fmla="*/ 0 w 10000"/>
                    <a:gd name="connsiteY44" fmla="*/ 4004 h 10000"/>
                    <a:gd name="connsiteX45" fmla="*/ 0 w 10000"/>
                    <a:gd name="connsiteY45" fmla="*/ 3944 h 10000"/>
                    <a:gd name="connsiteX46" fmla="*/ 27 w 10000"/>
                    <a:gd name="connsiteY46" fmla="*/ 3944 h 10000"/>
                    <a:gd name="connsiteX47" fmla="*/ 5281 w 10000"/>
                    <a:gd name="connsiteY47" fmla="*/ 3944 h 10000"/>
                    <a:gd name="connsiteX48" fmla="*/ 5281 w 10000"/>
                    <a:gd name="connsiteY48" fmla="*/ 3944 h 10000"/>
                    <a:gd name="connsiteX49" fmla="*/ 5319 w 10000"/>
                    <a:gd name="connsiteY49" fmla="*/ 3944 h 10000"/>
                    <a:gd name="connsiteX50" fmla="*/ 5370 w 10000"/>
                    <a:gd name="connsiteY50" fmla="*/ 4004 h 10000"/>
                    <a:gd name="connsiteX51" fmla="*/ 5393 w 10000"/>
                    <a:gd name="connsiteY51" fmla="*/ 4064 h 10000"/>
                    <a:gd name="connsiteX52" fmla="*/ 5431 w 10000"/>
                    <a:gd name="connsiteY52" fmla="*/ 4263 h 10000"/>
                    <a:gd name="connsiteX53" fmla="*/ 5454 w 10000"/>
                    <a:gd name="connsiteY53" fmla="*/ 4382 h 10000"/>
                    <a:gd name="connsiteX54" fmla="*/ 5481 w 10000"/>
                    <a:gd name="connsiteY54" fmla="*/ 4582 h 10000"/>
                    <a:gd name="connsiteX55" fmla="*/ 5493 w 10000"/>
                    <a:gd name="connsiteY55" fmla="*/ 4781 h 10000"/>
                    <a:gd name="connsiteX56" fmla="*/ 5493 w 10000"/>
                    <a:gd name="connsiteY56" fmla="*/ 5040 h 10000"/>
                    <a:gd name="connsiteX57" fmla="*/ 5493 w 10000"/>
                    <a:gd name="connsiteY57" fmla="*/ 7430 h 10000"/>
                    <a:gd name="connsiteX58" fmla="*/ 5493 w 10000"/>
                    <a:gd name="connsiteY58" fmla="*/ 7430 h 10000"/>
                    <a:gd name="connsiteX59" fmla="*/ 5504 w 10000"/>
                    <a:gd name="connsiteY59" fmla="*/ 7749 h 10000"/>
                    <a:gd name="connsiteX60" fmla="*/ 5543 w 10000"/>
                    <a:gd name="connsiteY60" fmla="*/ 8068 h 10000"/>
                    <a:gd name="connsiteX61" fmla="*/ 5593 w 10000"/>
                    <a:gd name="connsiteY61" fmla="*/ 8187 h 10000"/>
                    <a:gd name="connsiteX62" fmla="*/ 5654 w 10000"/>
                    <a:gd name="connsiteY62" fmla="*/ 8267 h 10000"/>
                    <a:gd name="connsiteX63" fmla="*/ 8857 w 10000"/>
                    <a:gd name="connsiteY63" fmla="*/ 8267 h 10000"/>
                    <a:gd name="connsiteX64" fmla="*/ 8857 w 10000"/>
                    <a:gd name="connsiteY64" fmla="*/ 8267 h 10000"/>
                    <a:gd name="connsiteX65" fmla="*/ 8918 w 10000"/>
                    <a:gd name="connsiteY65" fmla="*/ 8187 h 10000"/>
                    <a:gd name="connsiteX66" fmla="*/ 8968 w 10000"/>
                    <a:gd name="connsiteY66" fmla="*/ 8068 h 10000"/>
                    <a:gd name="connsiteX67" fmla="*/ 9007 w 10000"/>
                    <a:gd name="connsiteY67" fmla="*/ 7749 h 10000"/>
                    <a:gd name="connsiteX68" fmla="*/ 9018 w 10000"/>
                    <a:gd name="connsiteY68" fmla="*/ 7430 h 10000"/>
                    <a:gd name="connsiteX69" fmla="*/ 9018 w 10000"/>
                    <a:gd name="connsiteY69" fmla="*/ 1096 h 10000"/>
                    <a:gd name="connsiteX70" fmla="*/ 9018 w 10000"/>
                    <a:gd name="connsiteY70" fmla="*/ 1096 h 10000"/>
                    <a:gd name="connsiteX71" fmla="*/ 9018 w 10000"/>
                    <a:gd name="connsiteY71" fmla="*/ 916 h 10000"/>
                    <a:gd name="connsiteX72" fmla="*/ 9030 w 10000"/>
                    <a:gd name="connsiteY72" fmla="*/ 717 h 10000"/>
                    <a:gd name="connsiteX73" fmla="*/ 9053 w 10000"/>
                    <a:gd name="connsiteY73" fmla="*/ 518 h 10000"/>
                    <a:gd name="connsiteX74" fmla="*/ 9080 w 10000"/>
                    <a:gd name="connsiteY74" fmla="*/ 319 h 10000"/>
                    <a:gd name="connsiteX75" fmla="*/ 9103 w 10000"/>
                    <a:gd name="connsiteY75" fmla="*/ 199 h 10000"/>
                    <a:gd name="connsiteX76" fmla="*/ 9142 w 10000"/>
                    <a:gd name="connsiteY76" fmla="*/ 139 h 10000"/>
                    <a:gd name="connsiteX77" fmla="*/ 9180 w 10000"/>
                    <a:gd name="connsiteY77" fmla="*/ 80 h 10000"/>
                    <a:gd name="connsiteX78" fmla="*/ 9230 w 10000"/>
                    <a:gd name="connsiteY78" fmla="*/ 0 h 10000"/>
                    <a:gd name="connsiteX79" fmla="*/ 9788 w 10000"/>
                    <a:gd name="connsiteY79" fmla="*/ 0 h 10000"/>
                    <a:gd name="connsiteX80" fmla="*/ 9788 w 10000"/>
                    <a:gd name="connsiteY80" fmla="*/ 0 h 10000"/>
                    <a:gd name="connsiteX81" fmla="*/ 9827 w 10000"/>
                    <a:gd name="connsiteY81" fmla="*/ 80 h 10000"/>
                    <a:gd name="connsiteX82" fmla="*/ 9877 w 10000"/>
                    <a:gd name="connsiteY82" fmla="*/ 139 h 10000"/>
                    <a:gd name="connsiteX83" fmla="*/ 9915 w 10000"/>
                    <a:gd name="connsiteY83" fmla="*/ 199 h 10000"/>
                    <a:gd name="connsiteX84" fmla="*/ 9938 w 10000"/>
                    <a:gd name="connsiteY84" fmla="*/ 319 h 10000"/>
                    <a:gd name="connsiteX85" fmla="*/ 9965 w 10000"/>
                    <a:gd name="connsiteY85" fmla="*/ 518 h 10000"/>
                    <a:gd name="connsiteX86" fmla="*/ 9988 w 10000"/>
                    <a:gd name="connsiteY86" fmla="*/ 717 h 10000"/>
                    <a:gd name="connsiteX87" fmla="*/ 10000 w 10000"/>
                    <a:gd name="connsiteY87" fmla="*/ 916 h 10000"/>
                    <a:gd name="connsiteX88" fmla="*/ 10000 w 10000"/>
                    <a:gd name="connsiteY88" fmla="*/ 1096 h 10000"/>
                    <a:gd name="connsiteX0" fmla="*/ 10000 w 10000"/>
                    <a:gd name="connsiteY0" fmla="*/ 1096 h 8526"/>
                    <a:gd name="connsiteX1" fmla="*/ 9950 w 10000"/>
                    <a:gd name="connsiteY1" fmla="*/ 1096 h 8526"/>
                    <a:gd name="connsiteX2" fmla="*/ 9950 w 10000"/>
                    <a:gd name="connsiteY2" fmla="*/ 1096 h 8526"/>
                    <a:gd name="connsiteX3" fmla="*/ 9938 w 10000"/>
                    <a:gd name="connsiteY3" fmla="*/ 777 h 8526"/>
                    <a:gd name="connsiteX4" fmla="*/ 9900 w 10000"/>
                    <a:gd name="connsiteY4" fmla="*/ 518 h 8526"/>
                    <a:gd name="connsiteX5" fmla="*/ 9854 w 10000"/>
                    <a:gd name="connsiteY5" fmla="*/ 319 h 8526"/>
                    <a:gd name="connsiteX6" fmla="*/ 9788 w 10000"/>
                    <a:gd name="connsiteY6" fmla="*/ 259 h 8526"/>
                    <a:gd name="connsiteX7" fmla="*/ 9230 w 10000"/>
                    <a:gd name="connsiteY7" fmla="*/ 259 h 8526"/>
                    <a:gd name="connsiteX8" fmla="*/ 9230 w 10000"/>
                    <a:gd name="connsiteY8" fmla="*/ 259 h 8526"/>
                    <a:gd name="connsiteX9" fmla="*/ 9169 w 10000"/>
                    <a:gd name="connsiteY9" fmla="*/ 319 h 8526"/>
                    <a:gd name="connsiteX10" fmla="*/ 9103 w 10000"/>
                    <a:gd name="connsiteY10" fmla="*/ 518 h 8526"/>
                    <a:gd name="connsiteX11" fmla="*/ 9080 w 10000"/>
                    <a:gd name="connsiteY11" fmla="*/ 777 h 8526"/>
                    <a:gd name="connsiteX12" fmla="*/ 9069 w 10000"/>
                    <a:gd name="connsiteY12" fmla="*/ 1096 h 8526"/>
                    <a:gd name="connsiteX13" fmla="*/ 9069 w 10000"/>
                    <a:gd name="connsiteY13" fmla="*/ 7430 h 8526"/>
                    <a:gd name="connsiteX14" fmla="*/ 9069 w 10000"/>
                    <a:gd name="connsiteY14" fmla="*/ 7430 h 8526"/>
                    <a:gd name="connsiteX15" fmla="*/ 9053 w 10000"/>
                    <a:gd name="connsiteY15" fmla="*/ 7669 h 8526"/>
                    <a:gd name="connsiteX16" fmla="*/ 9042 w 10000"/>
                    <a:gd name="connsiteY16" fmla="*/ 7869 h 8526"/>
                    <a:gd name="connsiteX17" fmla="*/ 9030 w 10000"/>
                    <a:gd name="connsiteY17" fmla="*/ 8068 h 8526"/>
                    <a:gd name="connsiteX18" fmla="*/ 9007 w 10000"/>
                    <a:gd name="connsiteY18" fmla="*/ 8187 h 8526"/>
                    <a:gd name="connsiteX19" fmla="*/ 8968 w 10000"/>
                    <a:gd name="connsiteY19" fmla="*/ 8327 h 8526"/>
                    <a:gd name="connsiteX20" fmla="*/ 8930 w 10000"/>
                    <a:gd name="connsiteY20" fmla="*/ 8446 h 8526"/>
                    <a:gd name="connsiteX21" fmla="*/ 8891 w 10000"/>
                    <a:gd name="connsiteY21" fmla="*/ 8526 h 8526"/>
                    <a:gd name="connsiteX22" fmla="*/ 8857 w 10000"/>
                    <a:gd name="connsiteY22" fmla="*/ 8526 h 8526"/>
                    <a:gd name="connsiteX23" fmla="*/ 5654 w 10000"/>
                    <a:gd name="connsiteY23" fmla="*/ 8526 h 8526"/>
                    <a:gd name="connsiteX24" fmla="*/ 5654 w 10000"/>
                    <a:gd name="connsiteY24" fmla="*/ 8526 h 8526"/>
                    <a:gd name="connsiteX25" fmla="*/ 5620 w 10000"/>
                    <a:gd name="connsiteY25" fmla="*/ 8526 h 8526"/>
                    <a:gd name="connsiteX26" fmla="*/ 5581 w 10000"/>
                    <a:gd name="connsiteY26" fmla="*/ 8446 h 8526"/>
                    <a:gd name="connsiteX27" fmla="*/ 5543 w 10000"/>
                    <a:gd name="connsiteY27" fmla="*/ 8327 h 8526"/>
                    <a:gd name="connsiteX28" fmla="*/ 5504 w 10000"/>
                    <a:gd name="connsiteY28" fmla="*/ 8187 h 8526"/>
                    <a:gd name="connsiteX29" fmla="*/ 5481 w 10000"/>
                    <a:gd name="connsiteY29" fmla="*/ 8068 h 8526"/>
                    <a:gd name="connsiteX30" fmla="*/ 5470 w 10000"/>
                    <a:gd name="connsiteY30" fmla="*/ 7869 h 8526"/>
                    <a:gd name="connsiteX31" fmla="*/ 5454 w 10000"/>
                    <a:gd name="connsiteY31" fmla="*/ 7669 h 8526"/>
                    <a:gd name="connsiteX32" fmla="*/ 5443 w 10000"/>
                    <a:gd name="connsiteY32" fmla="*/ 7430 h 8526"/>
                    <a:gd name="connsiteX33" fmla="*/ 5443 w 10000"/>
                    <a:gd name="connsiteY33" fmla="*/ 5040 h 8526"/>
                    <a:gd name="connsiteX34" fmla="*/ 5443 w 10000"/>
                    <a:gd name="connsiteY34" fmla="*/ 5040 h 8526"/>
                    <a:gd name="connsiteX35" fmla="*/ 5431 w 10000"/>
                    <a:gd name="connsiteY35" fmla="*/ 4641 h 8526"/>
                    <a:gd name="connsiteX36" fmla="*/ 5393 w 10000"/>
                    <a:gd name="connsiteY36" fmla="*/ 4382 h 8526"/>
                    <a:gd name="connsiteX37" fmla="*/ 5343 w 10000"/>
                    <a:gd name="connsiteY37" fmla="*/ 4203 h 8526"/>
                    <a:gd name="connsiteX38" fmla="*/ 5281 w 10000"/>
                    <a:gd name="connsiteY38" fmla="*/ 4124 h 8526"/>
                    <a:gd name="connsiteX39" fmla="*/ 27 w 10000"/>
                    <a:gd name="connsiteY39" fmla="*/ 4124 h 8526"/>
                    <a:gd name="connsiteX40" fmla="*/ 27 w 10000"/>
                    <a:gd name="connsiteY40" fmla="*/ 4124 h 8526"/>
                    <a:gd name="connsiteX41" fmla="*/ 0 w 10000"/>
                    <a:gd name="connsiteY41" fmla="*/ 4124 h 8526"/>
                    <a:gd name="connsiteX42" fmla="*/ 0 w 10000"/>
                    <a:gd name="connsiteY42" fmla="*/ 4004 h 8526"/>
                    <a:gd name="connsiteX43" fmla="*/ 0 w 10000"/>
                    <a:gd name="connsiteY43" fmla="*/ 4004 h 8526"/>
                    <a:gd name="connsiteX44" fmla="*/ 0 w 10000"/>
                    <a:gd name="connsiteY44" fmla="*/ 3944 h 8526"/>
                    <a:gd name="connsiteX45" fmla="*/ 27 w 10000"/>
                    <a:gd name="connsiteY45" fmla="*/ 3944 h 8526"/>
                    <a:gd name="connsiteX46" fmla="*/ 5281 w 10000"/>
                    <a:gd name="connsiteY46" fmla="*/ 3944 h 8526"/>
                    <a:gd name="connsiteX47" fmla="*/ 5281 w 10000"/>
                    <a:gd name="connsiteY47" fmla="*/ 3944 h 8526"/>
                    <a:gd name="connsiteX48" fmla="*/ 5319 w 10000"/>
                    <a:gd name="connsiteY48" fmla="*/ 3944 h 8526"/>
                    <a:gd name="connsiteX49" fmla="*/ 5370 w 10000"/>
                    <a:gd name="connsiteY49" fmla="*/ 4004 h 8526"/>
                    <a:gd name="connsiteX50" fmla="*/ 5393 w 10000"/>
                    <a:gd name="connsiteY50" fmla="*/ 4064 h 8526"/>
                    <a:gd name="connsiteX51" fmla="*/ 5431 w 10000"/>
                    <a:gd name="connsiteY51" fmla="*/ 4263 h 8526"/>
                    <a:gd name="connsiteX52" fmla="*/ 5454 w 10000"/>
                    <a:gd name="connsiteY52" fmla="*/ 4382 h 8526"/>
                    <a:gd name="connsiteX53" fmla="*/ 5481 w 10000"/>
                    <a:gd name="connsiteY53" fmla="*/ 4582 h 8526"/>
                    <a:gd name="connsiteX54" fmla="*/ 5493 w 10000"/>
                    <a:gd name="connsiteY54" fmla="*/ 4781 h 8526"/>
                    <a:gd name="connsiteX55" fmla="*/ 5493 w 10000"/>
                    <a:gd name="connsiteY55" fmla="*/ 5040 h 8526"/>
                    <a:gd name="connsiteX56" fmla="*/ 5493 w 10000"/>
                    <a:gd name="connsiteY56" fmla="*/ 7430 h 8526"/>
                    <a:gd name="connsiteX57" fmla="*/ 5493 w 10000"/>
                    <a:gd name="connsiteY57" fmla="*/ 7430 h 8526"/>
                    <a:gd name="connsiteX58" fmla="*/ 5504 w 10000"/>
                    <a:gd name="connsiteY58" fmla="*/ 7749 h 8526"/>
                    <a:gd name="connsiteX59" fmla="*/ 5543 w 10000"/>
                    <a:gd name="connsiteY59" fmla="*/ 8068 h 8526"/>
                    <a:gd name="connsiteX60" fmla="*/ 5593 w 10000"/>
                    <a:gd name="connsiteY60" fmla="*/ 8187 h 8526"/>
                    <a:gd name="connsiteX61" fmla="*/ 5654 w 10000"/>
                    <a:gd name="connsiteY61" fmla="*/ 8267 h 8526"/>
                    <a:gd name="connsiteX62" fmla="*/ 8857 w 10000"/>
                    <a:gd name="connsiteY62" fmla="*/ 8267 h 8526"/>
                    <a:gd name="connsiteX63" fmla="*/ 8857 w 10000"/>
                    <a:gd name="connsiteY63" fmla="*/ 8267 h 8526"/>
                    <a:gd name="connsiteX64" fmla="*/ 8918 w 10000"/>
                    <a:gd name="connsiteY64" fmla="*/ 8187 h 8526"/>
                    <a:gd name="connsiteX65" fmla="*/ 8968 w 10000"/>
                    <a:gd name="connsiteY65" fmla="*/ 8068 h 8526"/>
                    <a:gd name="connsiteX66" fmla="*/ 9007 w 10000"/>
                    <a:gd name="connsiteY66" fmla="*/ 7749 h 8526"/>
                    <a:gd name="connsiteX67" fmla="*/ 9018 w 10000"/>
                    <a:gd name="connsiteY67" fmla="*/ 7430 h 8526"/>
                    <a:gd name="connsiteX68" fmla="*/ 9018 w 10000"/>
                    <a:gd name="connsiteY68" fmla="*/ 1096 h 8526"/>
                    <a:gd name="connsiteX69" fmla="*/ 9018 w 10000"/>
                    <a:gd name="connsiteY69" fmla="*/ 1096 h 8526"/>
                    <a:gd name="connsiteX70" fmla="*/ 9018 w 10000"/>
                    <a:gd name="connsiteY70" fmla="*/ 916 h 8526"/>
                    <a:gd name="connsiteX71" fmla="*/ 9030 w 10000"/>
                    <a:gd name="connsiteY71" fmla="*/ 717 h 8526"/>
                    <a:gd name="connsiteX72" fmla="*/ 9053 w 10000"/>
                    <a:gd name="connsiteY72" fmla="*/ 518 h 8526"/>
                    <a:gd name="connsiteX73" fmla="*/ 9080 w 10000"/>
                    <a:gd name="connsiteY73" fmla="*/ 319 h 8526"/>
                    <a:gd name="connsiteX74" fmla="*/ 9103 w 10000"/>
                    <a:gd name="connsiteY74" fmla="*/ 199 h 8526"/>
                    <a:gd name="connsiteX75" fmla="*/ 9142 w 10000"/>
                    <a:gd name="connsiteY75" fmla="*/ 139 h 8526"/>
                    <a:gd name="connsiteX76" fmla="*/ 9180 w 10000"/>
                    <a:gd name="connsiteY76" fmla="*/ 80 h 8526"/>
                    <a:gd name="connsiteX77" fmla="*/ 9230 w 10000"/>
                    <a:gd name="connsiteY77" fmla="*/ 0 h 8526"/>
                    <a:gd name="connsiteX78" fmla="*/ 9788 w 10000"/>
                    <a:gd name="connsiteY78" fmla="*/ 0 h 8526"/>
                    <a:gd name="connsiteX79" fmla="*/ 9788 w 10000"/>
                    <a:gd name="connsiteY79" fmla="*/ 0 h 8526"/>
                    <a:gd name="connsiteX80" fmla="*/ 9827 w 10000"/>
                    <a:gd name="connsiteY80" fmla="*/ 80 h 8526"/>
                    <a:gd name="connsiteX81" fmla="*/ 9877 w 10000"/>
                    <a:gd name="connsiteY81" fmla="*/ 139 h 8526"/>
                    <a:gd name="connsiteX82" fmla="*/ 9915 w 10000"/>
                    <a:gd name="connsiteY82" fmla="*/ 199 h 8526"/>
                    <a:gd name="connsiteX83" fmla="*/ 9938 w 10000"/>
                    <a:gd name="connsiteY83" fmla="*/ 319 h 8526"/>
                    <a:gd name="connsiteX84" fmla="*/ 9965 w 10000"/>
                    <a:gd name="connsiteY84" fmla="*/ 518 h 8526"/>
                    <a:gd name="connsiteX85" fmla="*/ 9988 w 10000"/>
                    <a:gd name="connsiteY85" fmla="*/ 717 h 8526"/>
                    <a:gd name="connsiteX86" fmla="*/ 10000 w 10000"/>
                    <a:gd name="connsiteY86" fmla="*/ 916 h 8526"/>
                    <a:gd name="connsiteX87" fmla="*/ 10000 w 10000"/>
                    <a:gd name="connsiteY87" fmla="*/ 1096 h 8526"/>
                    <a:gd name="connsiteX0" fmla="*/ 10000 w 10000"/>
                    <a:gd name="connsiteY0" fmla="*/ 1285 h 10000"/>
                    <a:gd name="connsiteX1" fmla="*/ 9950 w 10000"/>
                    <a:gd name="connsiteY1" fmla="*/ 1285 h 10000"/>
                    <a:gd name="connsiteX2" fmla="*/ 9950 w 10000"/>
                    <a:gd name="connsiteY2" fmla="*/ 1285 h 10000"/>
                    <a:gd name="connsiteX3" fmla="*/ 9938 w 10000"/>
                    <a:gd name="connsiteY3" fmla="*/ 911 h 10000"/>
                    <a:gd name="connsiteX4" fmla="*/ 9900 w 10000"/>
                    <a:gd name="connsiteY4" fmla="*/ 608 h 10000"/>
                    <a:gd name="connsiteX5" fmla="*/ 9854 w 10000"/>
                    <a:gd name="connsiteY5" fmla="*/ 374 h 10000"/>
                    <a:gd name="connsiteX6" fmla="*/ 9788 w 10000"/>
                    <a:gd name="connsiteY6" fmla="*/ 304 h 10000"/>
                    <a:gd name="connsiteX7" fmla="*/ 9230 w 10000"/>
                    <a:gd name="connsiteY7" fmla="*/ 304 h 10000"/>
                    <a:gd name="connsiteX8" fmla="*/ 9230 w 10000"/>
                    <a:gd name="connsiteY8" fmla="*/ 304 h 10000"/>
                    <a:gd name="connsiteX9" fmla="*/ 9169 w 10000"/>
                    <a:gd name="connsiteY9" fmla="*/ 374 h 10000"/>
                    <a:gd name="connsiteX10" fmla="*/ 9103 w 10000"/>
                    <a:gd name="connsiteY10" fmla="*/ 608 h 10000"/>
                    <a:gd name="connsiteX11" fmla="*/ 9080 w 10000"/>
                    <a:gd name="connsiteY11" fmla="*/ 911 h 10000"/>
                    <a:gd name="connsiteX12" fmla="*/ 9069 w 10000"/>
                    <a:gd name="connsiteY12" fmla="*/ 1285 h 10000"/>
                    <a:gd name="connsiteX13" fmla="*/ 9069 w 10000"/>
                    <a:gd name="connsiteY13" fmla="*/ 8715 h 10000"/>
                    <a:gd name="connsiteX14" fmla="*/ 9069 w 10000"/>
                    <a:gd name="connsiteY14" fmla="*/ 8715 h 10000"/>
                    <a:gd name="connsiteX15" fmla="*/ 9053 w 10000"/>
                    <a:gd name="connsiteY15" fmla="*/ 8995 h 10000"/>
                    <a:gd name="connsiteX16" fmla="*/ 9042 w 10000"/>
                    <a:gd name="connsiteY16" fmla="*/ 9229 h 10000"/>
                    <a:gd name="connsiteX17" fmla="*/ 9030 w 10000"/>
                    <a:gd name="connsiteY17" fmla="*/ 9463 h 10000"/>
                    <a:gd name="connsiteX18" fmla="*/ 9007 w 10000"/>
                    <a:gd name="connsiteY18" fmla="*/ 9602 h 10000"/>
                    <a:gd name="connsiteX19" fmla="*/ 8968 w 10000"/>
                    <a:gd name="connsiteY19" fmla="*/ 9767 h 10000"/>
                    <a:gd name="connsiteX20" fmla="*/ 8930 w 10000"/>
                    <a:gd name="connsiteY20" fmla="*/ 9906 h 10000"/>
                    <a:gd name="connsiteX21" fmla="*/ 8891 w 10000"/>
                    <a:gd name="connsiteY21" fmla="*/ 10000 h 10000"/>
                    <a:gd name="connsiteX22" fmla="*/ 8857 w 10000"/>
                    <a:gd name="connsiteY22" fmla="*/ 10000 h 10000"/>
                    <a:gd name="connsiteX23" fmla="*/ 5654 w 10000"/>
                    <a:gd name="connsiteY23" fmla="*/ 10000 h 10000"/>
                    <a:gd name="connsiteX24" fmla="*/ 5654 w 10000"/>
                    <a:gd name="connsiteY24" fmla="*/ 10000 h 10000"/>
                    <a:gd name="connsiteX25" fmla="*/ 5620 w 10000"/>
                    <a:gd name="connsiteY25" fmla="*/ 10000 h 10000"/>
                    <a:gd name="connsiteX26" fmla="*/ 5581 w 10000"/>
                    <a:gd name="connsiteY26" fmla="*/ 9906 h 10000"/>
                    <a:gd name="connsiteX27" fmla="*/ 5543 w 10000"/>
                    <a:gd name="connsiteY27" fmla="*/ 9767 h 10000"/>
                    <a:gd name="connsiteX28" fmla="*/ 5504 w 10000"/>
                    <a:gd name="connsiteY28" fmla="*/ 9602 h 10000"/>
                    <a:gd name="connsiteX29" fmla="*/ 5481 w 10000"/>
                    <a:gd name="connsiteY29" fmla="*/ 9463 h 10000"/>
                    <a:gd name="connsiteX30" fmla="*/ 5470 w 10000"/>
                    <a:gd name="connsiteY30" fmla="*/ 9229 h 10000"/>
                    <a:gd name="connsiteX31" fmla="*/ 5454 w 10000"/>
                    <a:gd name="connsiteY31" fmla="*/ 8995 h 10000"/>
                    <a:gd name="connsiteX32" fmla="*/ 5443 w 10000"/>
                    <a:gd name="connsiteY32" fmla="*/ 8715 h 10000"/>
                    <a:gd name="connsiteX33" fmla="*/ 5443 w 10000"/>
                    <a:gd name="connsiteY33" fmla="*/ 5911 h 10000"/>
                    <a:gd name="connsiteX34" fmla="*/ 5443 w 10000"/>
                    <a:gd name="connsiteY34" fmla="*/ 5911 h 10000"/>
                    <a:gd name="connsiteX35" fmla="*/ 5431 w 10000"/>
                    <a:gd name="connsiteY35" fmla="*/ 5443 h 10000"/>
                    <a:gd name="connsiteX36" fmla="*/ 5393 w 10000"/>
                    <a:gd name="connsiteY36" fmla="*/ 5140 h 10000"/>
                    <a:gd name="connsiteX37" fmla="*/ 5343 w 10000"/>
                    <a:gd name="connsiteY37" fmla="*/ 4930 h 10000"/>
                    <a:gd name="connsiteX38" fmla="*/ 5281 w 10000"/>
                    <a:gd name="connsiteY38" fmla="*/ 4837 h 10000"/>
                    <a:gd name="connsiteX39" fmla="*/ 27 w 10000"/>
                    <a:gd name="connsiteY39" fmla="*/ 4837 h 10000"/>
                    <a:gd name="connsiteX40" fmla="*/ 27 w 10000"/>
                    <a:gd name="connsiteY40" fmla="*/ 4837 h 10000"/>
                    <a:gd name="connsiteX41" fmla="*/ 0 w 10000"/>
                    <a:gd name="connsiteY41" fmla="*/ 4837 h 10000"/>
                    <a:gd name="connsiteX42" fmla="*/ 0 w 10000"/>
                    <a:gd name="connsiteY42" fmla="*/ 4696 h 10000"/>
                    <a:gd name="connsiteX43" fmla="*/ 0 w 10000"/>
                    <a:gd name="connsiteY43" fmla="*/ 4696 h 10000"/>
                    <a:gd name="connsiteX44" fmla="*/ 0 w 10000"/>
                    <a:gd name="connsiteY44" fmla="*/ 4626 h 10000"/>
                    <a:gd name="connsiteX45" fmla="*/ 5281 w 10000"/>
                    <a:gd name="connsiteY45" fmla="*/ 4626 h 10000"/>
                    <a:gd name="connsiteX46" fmla="*/ 5281 w 10000"/>
                    <a:gd name="connsiteY46" fmla="*/ 4626 h 10000"/>
                    <a:gd name="connsiteX47" fmla="*/ 5319 w 10000"/>
                    <a:gd name="connsiteY47" fmla="*/ 4626 h 10000"/>
                    <a:gd name="connsiteX48" fmla="*/ 5370 w 10000"/>
                    <a:gd name="connsiteY48" fmla="*/ 4696 h 10000"/>
                    <a:gd name="connsiteX49" fmla="*/ 5393 w 10000"/>
                    <a:gd name="connsiteY49" fmla="*/ 4767 h 10000"/>
                    <a:gd name="connsiteX50" fmla="*/ 5431 w 10000"/>
                    <a:gd name="connsiteY50" fmla="*/ 5000 h 10000"/>
                    <a:gd name="connsiteX51" fmla="*/ 5454 w 10000"/>
                    <a:gd name="connsiteY51" fmla="*/ 5140 h 10000"/>
                    <a:gd name="connsiteX52" fmla="*/ 5481 w 10000"/>
                    <a:gd name="connsiteY52" fmla="*/ 5374 h 10000"/>
                    <a:gd name="connsiteX53" fmla="*/ 5493 w 10000"/>
                    <a:gd name="connsiteY53" fmla="*/ 5608 h 10000"/>
                    <a:gd name="connsiteX54" fmla="*/ 5493 w 10000"/>
                    <a:gd name="connsiteY54" fmla="*/ 5911 h 10000"/>
                    <a:gd name="connsiteX55" fmla="*/ 5493 w 10000"/>
                    <a:gd name="connsiteY55" fmla="*/ 8715 h 10000"/>
                    <a:gd name="connsiteX56" fmla="*/ 5493 w 10000"/>
                    <a:gd name="connsiteY56" fmla="*/ 8715 h 10000"/>
                    <a:gd name="connsiteX57" fmla="*/ 5504 w 10000"/>
                    <a:gd name="connsiteY57" fmla="*/ 9089 h 10000"/>
                    <a:gd name="connsiteX58" fmla="*/ 5543 w 10000"/>
                    <a:gd name="connsiteY58" fmla="*/ 9463 h 10000"/>
                    <a:gd name="connsiteX59" fmla="*/ 5593 w 10000"/>
                    <a:gd name="connsiteY59" fmla="*/ 9602 h 10000"/>
                    <a:gd name="connsiteX60" fmla="*/ 5654 w 10000"/>
                    <a:gd name="connsiteY60" fmla="*/ 9696 h 10000"/>
                    <a:gd name="connsiteX61" fmla="*/ 8857 w 10000"/>
                    <a:gd name="connsiteY61" fmla="*/ 9696 h 10000"/>
                    <a:gd name="connsiteX62" fmla="*/ 8857 w 10000"/>
                    <a:gd name="connsiteY62" fmla="*/ 9696 h 10000"/>
                    <a:gd name="connsiteX63" fmla="*/ 8918 w 10000"/>
                    <a:gd name="connsiteY63" fmla="*/ 9602 h 10000"/>
                    <a:gd name="connsiteX64" fmla="*/ 8968 w 10000"/>
                    <a:gd name="connsiteY64" fmla="*/ 9463 h 10000"/>
                    <a:gd name="connsiteX65" fmla="*/ 9007 w 10000"/>
                    <a:gd name="connsiteY65" fmla="*/ 9089 h 10000"/>
                    <a:gd name="connsiteX66" fmla="*/ 9018 w 10000"/>
                    <a:gd name="connsiteY66" fmla="*/ 8715 h 10000"/>
                    <a:gd name="connsiteX67" fmla="*/ 9018 w 10000"/>
                    <a:gd name="connsiteY67" fmla="*/ 1285 h 10000"/>
                    <a:gd name="connsiteX68" fmla="*/ 9018 w 10000"/>
                    <a:gd name="connsiteY68" fmla="*/ 1285 h 10000"/>
                    <a:gd name="connsiteX69" fmla="*/ 9018 w 10000"/>
                    <a:gd name="connsiteY69" fmla="*/ 1074 h 10000"/>
                    <a:gd name="connsiteX70" fmla="*/ 9030 w 10000"/>
                    <a:gd name="connsiteY70" fmla="*/ 841 h 10000"/>
                    <a:gd name="connsiteX71" fmla="*/ 9053 w 10000"/>
                    <a:gd name="connsiteY71" fmla="*/ 608 h 10000"/>
                    <a:gd name="connsiteX72" fmla="*/ 9080 w 10000"/>
                    <a:gd name="connsiteY72" fmla="*/ 374 h 10000"/>
                    <a:gd name="connsiteX73" fmla="*/ 9103 w 10000"/>
                    <a:gd name="connsiteY73" fmla="*/ 233 h 10000"/>
                    <a:gd name="connsiteX74" fmla="*/ 9142 w 10000"/>
                    <a:gd name="connsiteY74" fmla="*/ 163 h 10000"/>
                    <a:gd name="connsiteX75" fmla="*/ 9180 w 10000"/>
                    <a:gd name="connsiteY75" fmla="*/ 94 h 10000"/>
                    <a:gd name="connsiteX76" fmla="*/ 9230 w 10000"/>
                    <a:gd name="connsiteY76" fmla="*/ 0 h 10000"/>
                    <a:gd name="connsiteX77" fmla="*/ 9788 w 10000"/>
                    <a:gd name="connsiteY77" fmla="*/ 0 h 10000"/>
                    <a:gd name="connsiteX78" fmla="*/ 9788 w 10000"/>
                    <a:gd name="connsiteY78" fmla="*/ 0 h 10000"/>
                    <a:gd name="connsiteX79" fmla="*/ 9827 w 10000"/>
                    <a:gd name="connsiteY79" fmla="*/ 94 h 10000"/>
                    <a:gd name="connsiteX80" fmla="*/ 9877 w 10000"/>
                    <a:gd name="connsiteY80" fmla="*/ 163 h 10000"/>
                    <a:gd name="connsiteX81" fmla="*/ 9915 w 10000"/>
                    <a:gd name="connsiteY81" fmla="*/ 233 h 10000"/>
                    <a:gd name="connsiteX82" fmla="*/ 9938 w 10000"/>
                    <a:gd name="connsiteY82" fmla="*/ 374 h 10000"/>
                    <a:gd name="connsiteX83" fmla="*/ 9965 w 10000"/>
                    <a:gd name="connsiteY83" fmla="*/ 608 h 10000"/>
                    <a:gd name="connsiteX84" fmla="*/ 9988 w 10000"/>
                    <a:gd name="connsiteY84" fmla="*/ 841 h 10000"/>
                    <a:gd name="connsiteX85" fmla="*/ 10000 w 10000"/>
                    <a:gd name="connsiteY85" fmla="*/ 1074 h 10000"/>
                    <a:gd name="connsiteX86" fmla="*/ 10000 w 10000"/>
                    <a:gd name="connsiteY86" fmla="*/ 1285 h 10000"/>
                    <a:gd name="connsiteX0" fmla="*/ 10000 w 10000"/>
                    <a:gd name="connsiteY0" fmla="*/ 1285 h 10000"/>
                    <a:gd name="connsiteX1" fmla="*/ 9950 w 10000"/>
                    <a:gd name="connsiteY1" fmla="*/ 1285 h 10000"/>
                    <a:gd name="connsiteX2" fmla="*/ 9950 w 10000"/>
                    <a:gd name="connsiteY2" fmla="*/ 1285 h 10000"/>
                    <a:gd name="connsiteX3" fmla="*/ 9938 w 10000"/>
                    <a:gd name="connsiteY3" fmla="*/ 911 h 10000"/>
                    <a:gd name="connsiteX4" fmla="*/ 9900 w 10000"/>
                    <a:gd name="connsiteY4" fmla="*/ 608 h 10000"/>
                    <a:gd name="connsiteX5" fmla="*/ 9854 w 10000"/>
                    <a:gd name="connsiteY5" fmla="*/ 374 h 10000"/>
                    <a:gd name="connsiteX6" fmla="*/ 9788 w 10000"/>
                    <a:gd name="connsiteY6" fmla="*/ 304 h 10000"/>
                    <a:gd name="connsiteX7" fmla="*/ 9230 w 10000"/>
                    <a:gd name="connsiteY7" fmla="*/ 304 h 10000"/>
                    <a:gd name="connsiteX8" fmla="*/ 9230 w 10000"/>
                    <a:gd name="connsiteY8" fmla="*/ 304 h 10000"/>
                    <a:gd name="connsiteX9" fmla="*/ 9169 w 10000"/>
                    <a:gd name="connsiteY9" fmla="*/ 374 h 10000"/>
                    <a:gd name="connsiteX10" fmla="*/ 9103 w 10000"/>
                    <a:gd name="connsiteY10" fmla="*/ 608 h 10000"/>
                    <a:gd name="connsiteX11" fmla="*/ 9080 w 10000"/>
                    <a:gd name="connsiteY11" fmla="*/ 911 h 10000"/>
                    <a:gd name="connsiteX12" fmla="*/ 9069 w 10000"/>
                    <a:gd name="connsiteY12" fmla="*/ 1285 h 10000"/>
                    <a:gd name="connsiteX13" fmla="*/ 9069 w 10000"/>
                    <a:gd name="connsiteY13" fmla="*/ 8715 h 10000"/>
                    <a:gd name="connsiteX14" fmla="*/ 9069 w 10000"/>
                    <a:gd name="connsiteY14" fmla="*/ 8715 h 10000"/>
                    <a:gd name="connsiteX15" fmla="*/ 9053 w 10000"/>
                    <a:gd name="connsiteY15" fmla="*/ 8995 h 10000"/>
                    <a:gd name="connsiteX16" fmla="*/ 9042 w 10000"/>
                    <a:gd name="connsiteY16" fmla="*/ 9229 h 10000"/>
                    <a:gd name="connsiteX17" fmla="*/ 9030 w 10000"/>
                    <a:gd name="connsiteY17" fmla="*/ 9463 h 10000"/>
                    <a:gd name="connsiteX18" fmla="*/ 9007 w 10000"/>
                    <a:gd name="connsiteY18" fmla="*/ 9602 h 10000"/>
                    <a:gd name="connsiteX19" fmla="*/ 8968 w 10000"/>
                    <a:gd name="connsiteY19" fmla="*/ 9767 h 10000"/>
                    <a:gd name="connsiteX20" fmla="*/ 8930 w 10000"/>
                    <a:gd name="connsiteY20" fmla="*/ 9906 h 10000"/>
                    <a:gd name="connsiteX21" fmla="*/ 8891 w 10000"/>
                    <a:gd name="connsiteY21" fmla="*/ 10000 h 10000"/>
                    <a:gd name="connsiteX22" fmla="*/ 8857 w 10000"/>
                    <a:gd name="connsiteY22" fmla="*/ 10000 h 10000"/>
                    <a:gd name="connsiteX23" fmla="*/ 5654 w 10000"/>
                    <a:gd name="connsiteY23" fmla="*/ 10000 h 10000"/>
                    <a:gd name="connsiteX24" fmla="*/ 5654 w 10000"/>
                    <a:gd name="connsiteY24" fmla="*/ 10000 h 10000"/>
                    <a:gd name="connsiteX25" fmla="*/ 5620 w 10000"/>
                    <a:gd name="connsiteY25" fmla="*/ 10000 h 10000"/>
                    <a:gd name="connsiteX26" fmla="*/ 5581 w 10000"/>
                    <a:gd name="connsiteY26" fmla="*/ 9906 h 10000"/>
                    <a:gd name="connsiteX27" fmla="*/ 5543 w 10000"/>
                    <a:gd name="connsiteY27" fmla="*/ 9767 h 10000"/>
                    <a:gd name="connsiteX28" fmla="*/ 5504 w 10000"/>
                    <a:gd name="connsiteY28" fmla="*/ 9602 h 10000"/>
                    <a:gd name="connsiteX29" fmla="*/ 5481 w 10000"/>
                    <a:gd name="connsiteY29" fmla="*/ 9463 h 10000"/>
                    <a:gd name="connsiteX30" fmla="*/ 5470 w 10000"/>
                    <a:gd name="connsiteY30" fmla="*/ 9229 h 10000"/>
                    <a:gd name="connsiteX31" fmla="*/ 5454 w 10000"/>
                    <a:gd name="connsiteY31" fmla="*/ 8995 h 10000"/>
                    <a:gd name="connsiteX32" fmla="*/ 5443 w 10000"/>
                    <a:gd name="connsiteY32" fmla="*/ 8715 h 10000"/>
                    <a:gd name="connsiteX33" fmla="*/ 5443 w 10000"/>
                    <a:gd name="connsiteY33" fmla="*/ 5911 h 10000"/>
                    <a:gd name="connsiteX34" fmla="*/ 5443 w 10000"/>
                    <a:gd name="connsiteY34" fmla="*/ 5911 h 10000"/>
                    <a:gd name="connsiteX35" fmla="*/ 5431 w 10000"/>
                    <a:gd name="connsiteY35" fmla="*/ 5443 h 10000"/>
                    <a:gd name="connsiteX36" fmla="*/ 5393 w 10000"/>
                    <a:gd name="connsiteY36" fmla="*/ 5140 h 10000"/>
                    <a:gd name="connsiteX37" fmla="*/ 5343 w 10000"/>
                    <a:gd name="connsiteY37" fmla="*/ 4930 h 10000"/>
                    <a:gd name="connsiteX38" fmla="*/ 5281 w 10000"/>
                    <a:gd name="connsiteY38" fmla="*/ 4837 h 10000"/>
                    <a:gd name="connsiteX39" fmla="*/ 27 w 10000"/>
                    <a:gd name="connsiteY39" fmla="*/ 4837 h 10000"/>
                    <a:gd name="connsiteX40" fmla="*/ 27 w 10000"/>
                    <a:gd name="connsiteY40" fmla="*/ 4837 h 10000"/>
                    <a:gd name="connsiteX41" fmla="*/ 0 w 10000"/>
                    <a:gd name="connsiteY41" fmla="*/ 4837 h 10000"/>
                    <a:gd name="connsiteX42" fmla="*/ 0 w 10000"/>
                    <a:gd name="connsiteY42" fmla="*/ 4696 h 10000"/>
                    <a:gd name="connsiteX43" fmla="*/ 0 w 10000"/>
                    <a:gd name="connsiteY43" fmla="*/ 4696 h 10000"/>
                    <a:gd name="connsiteX44" fmla="*/ 5281 w 10000"/>
                    <a:gd name="connsiteY44" fmla="*/ 4626 h 10000"/>
                    <a:gd name="connsiteX45" fmla="*/ 5281 w 10000"/>
                    <a:gd name="connsiteY45" fmla="*/ 4626 h 10000"/>
                    <a:gd name="connsiteX46" fmla="*/ 5319 w 10000"/>
                    <a:gd name="connsiteY46" fmla="*/ 4626 h 10000"/>
                    <a:gd name="connsiteX47" fmla="*/ 5370 w 10000"/>
                    <a:gd name="connsiteY47" fmla="*/ 4696 h 10000"/>
                    <a:gd name="connsiteX48" fmla="*/ 5393 w 10000"/>
                    <a:gd name="connsiteY48" fmla="*/ 4767 h 10000"/>
                    <a:gd name="connsiteX49" fmla="*/ 5431 w 10000"/>
                    <a:gd name="connsiteY49" fmla="*/ 5000 h 10000"/>
                    <a:gd name="connsiteX50" fmla="*/ 5454 w 10000"/>
                    <a:gd name="connsiteY50" fmla="*/ 5140 h 10000"/>
                    <a:gd name="connsiteX51" fmla="*/ 5481 w 10000"/>
                    <a:gd name="connsiteY51" fmla="*/ 5374 h 10000"/>
                    <a:gd name="connsiteX52" fmla="*/ 5493 w 10000"/>
                    <a:gd name="connsiteY52" fmla="*/ 5608 h 10000"/>
                    <a:gd name="connsiteX53" fmla="*/ 5493 w 10000"/>
                    <a:gd name="connsiteY53" fmla="*/ 5911 h 10000"/>
                    <a:gd name="connsiteX54" fmla="*/ 5493 w 10000"/>
                    <a:gd name="connsiteY54" fmla="*/ 8715 h 10000"/>
                    <a:gd name="connsiteX55" fmla="*/ 5493 w 10000"/>
                    <a:gd name="connsiteY55" fmla="*/ 8715 h 10000"/>
                    <a:gd name="connsiteX56" fmla="*/ 5504 w 10000"/>
                    <a:gd name="connsiteY56" fmla="*/ 9089 h 10000"/>
                    <a:gd name="connsiteX57" fmla="*/ 5543 w 10000"/>
                    <a:gd name="connsiteY57" fmla="*/ 9463 h 10000"/>
                    <a:gd name="connsiteX58" fmla="*/ 5593 w 10000"/>
                    <a:gd name="connsiteY58" fmla="*/ 9602 h 10000"/>
                    <a:gd name="connsiteX59" fmla="*/ 5654 w 10000"/>
                    <a:gd name="connsiteY59" fmla="*/ 9696 h 10000"/>
                    <a:gd name="connsiteX60" fmla="*/ 8857 w 10000"/>
                    <a:gd name="connsiteY60" fmla="*/ 9696 h 10000"/>
                    <a:gd name="connsiteX61" fmla="*/ 8857 w 10000"/>
                    <a:gd name="connsiteY61" fmla="*/ 9696 h 10000"/>
                    <a:gd name="connsiteX62" fmla="*/ 8918 w 10000"/>
                    <a:gd name="connsiteY62" fmla="*/ 9602 h 10000"/>
                    <a:gd name="connsiteX63" fmla="*/ 8968 w 10000"/>
                    <a:gd name="connsiteY63" fmla="*/ 9463 h 10000"/>
                    <a:gd name="connsiteX64" fmla="*/ 9007 w 10000"/>
                    <a:gd name="connsiteY64" fmla="*/ 9089 h 10000"/>
                    <a:gd name="connsiteX65" fmla="*/ 9018 w 10000"/>
                    <a:gd name="connsiteY65" fmla="*/ 8715 h 10000"/>
                    <a:gd name="connsiteX66" fmla="*/ 9018 w 10000"/>
                    <a:gd name="connsiteY66" fmla="*/ 1285 h 10000"/>
                    <a:gd name="connsiteX67" fmla="*/ 9018 w 10000"/>
                    <a:gd name="connsiteY67" fmla="*/ 1285 h 10000"/>
                    <a:gd name="connsiteX68" fmla="*/ 9018 w 10000"/>
                    <a:gd name="connsiteY68" fmla="*/ 1074 h 10000"/>
                    <a:gd name="connsiteX69" fmla="*/ 9030 w 10000"/>
                    <a:gd name="connsiteY69" fmla="*/ 841 h 10000"/>
                    <a:gd name="connsiteX70" fmla="*/ 9053 w 10000"/>
                    <a:gd name="connsiteY70" fmla="*/ 608 h 10000"/>
                    <a:gd name="connsiteX71" fmla="*/ 9080 w 10000"/>
                    <a:gd name="connsiteY71" fmla="*/ 374 h 10000"/>
                    <a:gd name="connsiteX72" fmla="*/ 9103 w 10000"/>
                    <a:gd name="connsiteY72" fmla="*/ 233 h 10000"/>
                    <a:gd name="connsiteX73" fmla="*/ 9142 w 10000"/>
                    <a:gd name="connsiteY73" fmla="*/ 163 h 10000"/>
                    <a:gd name="connsiteX74" fmla="*/ 9180 w 10000"/>
                    <a:gd name="connsiteY74" fmla="*/ 94 h 10000"/>
                    <a:gd name="connsiteX75" fmla="*/ 9230 w 10000"/>
                    <a:gd name="connsiteY75" fmla="*/ 0 h 10000"/>
                    <a:gd name="connsiteX76" fmla="*/ 9788 w 10000"/>
                    <a:gd name="connsiteY76" fmla="*/ 0 h 10000"/>
                    <a:gd name="connsiteX77" fmla="*/ 9788 w 10000"/>
                    <a:gd name="connsiteY77" fmla="*/ 0 h 10000"/>
                    <a:gd name="connsiteX78" fmla="*/ 9827 w 10000"/>
                    <a:gd name="connsiteY78" fmla="*/ 94 h 10000"/>
                    <a:gd name="connsiteX79" fmla="*/ 9877 w 10000"/>
                    <a:gd name="connsiteY79" fmla="*/ 163 h 10000"/>
                    <a:gd name="connsiteX80" fmla="*/ 9915 w 10000"/>
                    <a:gd name="connsiteY80" fmla="*/ 233 h 10000"/>
                    <a:gd name="connsiteX81" fmla="*/ 9938 w 10000"/>
                    <a:gd name="connsiteY81" fmla="*/ 374 h 10000"/>
                    <a:gd name="connsiteX82" fmla="*/ 9965 w 10000"/>
                    <a:gd name="connsiteY82" fmla="*/ 608 h 10000"/>
                    <a:gd name="connsiteX83" fmla="*/ 9988 w 10000"/>
                    <a:gd name="connsiteY83" fmla="*/ 841 h 10000"/>
                    <a:gd name="connsiteX84" fmla="*/ 10000 w 10000"/>
                    <a:gd name="connsiteY84" fmla="*/ 1074 h 10000"/>
                    <a:gd name="connsiteX85" fmla="*/ 10000 w 10000"/>
                    <a:gd name="connsiteY85" fmla="*/ 1285 h 10000"/>
                    <a:gd name="connsiteX0" fmla="*/ 10000 w 10000"/>
                    <a:gd name="connsiteY0" fmla="*/ 1285 h 10000"/>
                    <a:gd name="connsiteX1" fmla="*/ 9950 w 10000"/>
                    <a:gd name="connsiteY1" fmla="*/ 1285 h 10000"/>
                    <a:gd name="connsiteX2" fmla="*/ 9950 w 10000"/>
                    <a:gd name="connsiteY2" fmla="*/ 1285 h 10000"/>
                    <a:gd name="connsiteX3" fmla="*/ 9938 w 10000"/>
                    <a:gd name="connsiteY3" fmla="*/ 911 h 10000"/>
                    <a:gd name="connsiteX4" fmla="*/ 9900 w 10000"/>
                    <a:gd name="connsiteY4" fmla="*/ 608 h 10000"/>
                    <a:gd name="connsiteX5" fmla="*/ 9854 w 10000"/>
                    <a:gd name="connsiteY5" fmla="*/ 374 h 10000"/>
                    <a:gd name="connsiteX6" fmla="*/ 9788 w 10000"/>
                    <a:gd name="connsiteY6" fmla="*/ 304 h 10000"/>
                    <a:gd name="connsiteX7" fmla="*/ 9230 w 10000"/>
                    <a:gd name="connsiteY7" fmla="*/ 304 h 10000"/>
                    <a:gd name="connsiteX8" fmla="*/ 9230 w 10000"/>
                    <a:gd name="connsiteY8" fmla="*/ 304 h 10000"/>
                    <a:gd name="connsiteX9" fmla="*/ 9169 w 10000"/>
                    <a:gd name="connsiteY9" fmla="*/ 374 h 10000"/>
                    <a:gd name="connsiteX10" fmla="*/ 9103 w 10000"/>
                    <a:gd name="connsiteY10" fmla="*/ 608 h 10000"/>
                    <a:gd name="connsiteX11" fmla="*/ 9080 w 10000"/>
                    <a:gd name="connsiteY11" fmla="*/ 911 h 10000"/>
                    <a:gd name="connsiteX12" fmla="*/ 9069 w 10000"/>
                    <a:gd name="connsiteY12" fmla="*/ 1285 h 10000"/>
                    <a:gd name="connsiteX13" fmla="*/ 9069 w 10000"/>
                    <a:gd name="connsiteY13" fmla="*/ 8715 h 10000"/>
                    <a:gd name="connsiteX14" fmla="*/ 9069 w 10000"/>
                    <a:gd name="connsiteY14" fmla="*/ 8715 h 10000"/>
                    <a:gd name="connsiteX15" fmla="*/ 9053 w 10000"/>
                    <a:gd name="connsiteY15" fmla="*/ 8995 h 10000"/>
                    <a:gd name="connsiteX16" fmla="*/ 9042 w 10000"/>
                    <a:gd name="connsiteY16" fmla="*/ 9229 h 10000"/>
                    <a:gd name="connsiteX17" fmla="*/ 9030 w 10000"/>
                    <a:gd name="connsiteY17" fmla="*/ 9463 h 10000"/>
                    <a:gd name="connsiteX18" fmla="*/ 9007 w 10000"/>
                    <a:gd name="connsiteY18" fmla="*/ 9602 h 10000"/>
                    <a:gd name="connsiteX19" fmla="*/ 8968 w 10000"/>
                    <a:gd name="connsiteY19" fmla="*/ 9767 h 10000"/>
                    <a:gd name="connsiteX20" fmla="*/ 8930 w 10000"/>
                    <a:gd name="connsiteY20" fmla="*/ 9906 h 10000"/>
                    <a:gd name="connsiteX21" fmla="*/ 8891 w 10000"/>
                    <a:gd name="connsiteY21" fmla="*/ 10000 h 10000"/>
                    <a:gd name="connsiteX22" fmla="*/ 8857 w 10000"/>
                    <a:gd name="connsiteY22" fmla="*/ 10000 h 10000"/>
                    <a:gd name="connsiteX23" fmla="*/ 5654 w 10000"/>
                    <a:gd name="connsiteY23" fmla="*/ 10000 h 10000"/>
                    <a:gd name="connsiteX24" fmla="*/ 5654 w 10000"/>
                    <a:gd name="connsiteY24" fmla="*/ 10000 h 10000"/>
                    <a:gd name="connsiteX25" fmla="*/ 5620 w 10000"/>
                    <a:gd name="connsiteY25" fmla="*/ 10000 h 10000"/>
                    <a:gd name="connsiteX26" fmla="*/ 5581 w 10000"/>
                    <a:gd name="connsiteY26" fmla="*/ 9906 h 10000"/>
                    <a:gd name="connsiteX27" fmla="*/ 5543 w 10000"/>
                    <a:gd name="connsiteY27" fmla="*/ 9767 h 10000"/>
                    <a:gd name="connsiteX28" fmla="*/ 5504 w 10000"/>
                    <a:gd name="connsiteY28" fmla="*/ 9602 h 10000"/>
                    <a:gd name="connsiteX29" fmla="*/ 5481 w 10000"/>
                    <a:gd name="connsiteY29" fmla="*/ 9463 h 10000"/>
                    <a:gd name="connsiteX30" fmla="*/ 5470 w 10000"/>
                    <a:gd name="connsiteY30" fmla="*/ 9229 h 10000"/>
                    <a:gd name="connsiteX31" fmla="*/ 5454 w 10000"/>
                    <a:gd name="connsiteY31" fmla="*/ 8995 h 10000"/>
                    <a:gd name="connsiteX32" fmla="*/ 5443 w 10000"/>
                    <a:gd name="connsiteY32" fmla="*/ 8715 h 10000"/>
                    <a:gd name="connsiteX33" fmla="*/ 5443 w 10000"/>
                    <a:gd name="connsiteY33" fmla="*/ 5911 h 10000"/>
                    <a:gd name="connsiteX34" fmla="*/ 5443 w 10000"/>
                    <a:gd name="connsiteY34" fmla="*/ 5911 h 10000"/>
                    <a:gd name="connsiteX35" fmla="*/ 5431 w 10000"/>
                    <a:gd name="connsiteY35" fmla="*/ 5443 h 10000"/>
                    <a:gd name="connsiteX36" fmla="*/ 5393 w 10000"/>
                    <a:gd name="connsiteY36" fmla="*/ 5140 h 10000"/>
                    <a:gd name="connsiteX37" fmla="*/ 5343 w 10000"/>
                    <a:gd name="connsiteY37" fmla="*/ 4930 h 10000"/>
                    <a:gd name="connsiteX38" fmla="*/ 5281 w 10000"/>
                    <a:gd name="connsiteY38" fmla="*/ 4837 h 10000"/>
                    <a:gd name="connsiteX39" fmla="*/ 27 w 10000"/>
                    <a:gd name="connsiteY39" fmla="*/ 4837 h 10000"/>
                    <a:gd name="connsiteX40" fmla="*/ 27 w 10000"/>
                    <a:gd name="connsiteY40" fmla="*/ 4837 h 10000"/>
                    <a:gd name="connsiteX41" fmla="*/ 0 w 10000"/>
                    <a:gd name="connsiteY41" fmla="*/ 4837 h 10000"/>
                    <a:gd name="connsiteX42" fmla="*/ 0 w 10000"/>
                    <a:gd name="connsiteY42" fmla="*/ 4696 h 10000"/>
                    <a:gd name="connsiteX43" fmla="*/ 5281 w 10000"/>
                    <a:gd name="connsiteY43" fmla="*/ 4626 h 10000"/>
                    <a:gd name="connsiteX44" fmla="*/ 5281 w 10000"/>
                    <a:gd name="connsiteY44" fmla="*/ 4626 h 10000"/>
                    <a:gd name="connsiteX45" fmla="*/ 5319 w 10000"/>
                    <a:gd name="connsiteY45" fmla="*/ 4626 h 10000"/>
                    <a:gd name="connsiteX46" fmla="*/ 5370 w 10000"/>
                    <a:gd name="connsiteY46" fmla="*/ 4696 h 10000"/>
                    <a:gd name="connsiteX47" fmla="*/ 5393 w 10000"/>
                    <a:gd name="connsiteY47" fmla="*/ 4767 h 10000"/>
                    <a:gd name="connsiteX48" fmla="*/ 5431 w 10000"/>
                    <a:gd name="connsiteY48" fmla="*/ 5000 h 10000"/>
                    <a:gd name="connsiteX49" fmla="*/ 5454 w 10000"/>
                    <a:gd name="connsiteY49" fmla="*/ 5140 h 10000"/>
                    <a:gd name="connsiteX50" fmla="*/ 5481 w 10000"/>
                    <a:gd name="connsiteY50" fmla="*/ 5374 h 10000"/>
                    <a:gd name="connsiteX51" fmla="*/ 5493 w 10000"/>
                    <a:gd name="connsiteY51" fmla="*/ 5608 h 10000"/>
                    <a:gd name="connsiteX52" fmla="*/ 5493 w 10000"/>
                    <a:gd name="connsiteY52" fmla="*/ 5911 h 10000"/>
                    <a:gd name="connsiteX53" fmla="*/ 5493 w 10000"/>
                    <a:gd name="connsiteY53" fmla="*/ 8715 h 10000"/>
                    <a:gd name="connsiteX54" fmla="*/ 5493 w 10000"/>
                    <a:gd name="connsiteY54" fmla="*/ 8715 h 10000"/>
                    <a:gd name="connsiteX55" fmla="*/ 5504 w 10000"/>
                    <a:gd name="connsiteY55" fmla="*/ 9089 h 10000"/>
                    <a:gd name="connsiteX56" fmla="*/ 5543 w 10000"/>
                    <a:gd name="connsiteY56" fmla="*/ 9463 h 10000"/>
                    <a:gd name="connsiteX57" fmla="*/ 5593 w 10000"/>
                    <a:gd name="connsiteY57" fmla="*/ 9602 h 10000"/>
                    <a:gd name="connsiteX58" fmla="*/ 5654 w 10000"/>
                    <a:gd name="connsiteY58" fmla="*/ 9696 h 10000"/>
                    <a:gd name="connsiteX59" fmla="*/ 8857 w 10000"/>
                    <a:gd name="connsiteY59" fmla="*/ 9696 h 10000"/>
                    <a:gd name="connsiteX60" fmla="*/ 8857 w 10000"/>
                    <a:gd name="connsiteY60" fmla="*/ 9696 h 10000"/>
                    <a:gd name="connsiteX61" fmla="*/ 8918 w 10000"/>
                    <a:gd name="connsiteY61" fmla="*/ 9602 h 10000"/>
                    <a:gd name="connsiteX62" fmla="*/ 8968 w 10000"/>
                    <a:gd name="connsiteY62" fmla="*/ 9463 h 10000"/>
                    <a:gd name="connsiteX63" fmla="*/ 9007 w 10000"/>
                    <a:gd name="connsiteY63" fmla="*/ 9089 h 10000"/>
                    <a:gd name="connsiteX64" fmla="*/ 9018 w 10000"/>
                    <a:gd name="connsiteY64" fmla="*/ 8715 h 10000"/>
                    <a:gd name="connsiteX65" fmla="*/ 9018 w 10000"/>
                    <a:gd name="connsiteY65" fmla="*/ 1285 h 10000"/>
                    <a:gd name="connsiteX66" fmla="*/ 9018 w 10000"/>
                    <a:gd name="connsiteY66" fmla="*/ 1285 h 10000"/>
                    <a:gd name="connsiteX67" fmla="*/ 9018 w 10000"/>
                    <a:gd name="connsiteY67" fmla="*/ 1074 h 10000"/>
                    <a:gd name="connsiteX68" fmla="*/ 9030 w 10000"/>
                    <a:gd name="connsiteY68" fmla="*/ 841 h 10000"/>
                    <a:gd name="connsiteX69" fmla="*/ 9053 w 10000"/>
                    <a:gd name="connsiteY69" fmla="*/ 608 h 10000"/>
                    <a:gd name="connsiteX70" fmla="*/ 9080 w 10000"/>
                    <a:gd name="connsiteY70" fmla="*/ 374 h 10000"/>
                    <a:gd name="connsiteX71" fmla="*/ 9103 w 10000"/>
                    <a:gd name="connsiteY71" fmla="*/ 233 h 10000"/>
                    <a:gd name="connsiteX72" fmla="*/ 9142 w 10000"/>
                    <a:gd name="connsiteY72" fmla="*/ 163 h 10000"/>
                    <a:gd name="connsiteX73" fmla="*/ 9180 w 10000"/>
                    <a:gd name="connsiteY73" fmla="*/ 94 h 10000"/>
                    <a:gd name="connsiteX74" fmla="*/ 9230 w 10000"/>
                    <a:gd name="connsiteY74" fmla="*/ 0 h 10000"/>
                    <a:gd name="connsiteX75" fmla="*/ 9788 w 10000"/>
                    <a:gd name="connsiteY75" fmla="*/ 0 h 10000"/>
                    <a:gd name="connsiteX76" fmla="*/ 9788 w 10000"/>
                    <a:gd name="connsiteY76" fmla="*/ 0 h 10000"/>
                    <a:gd name="connsiteX77" fmla="*/ 9827 w 10000"/>
                    <a:gd name="connsiteY77" fmla="*/ 94 h 10000"/>
                    <a:gd name="connsiteX78" fmla="*/ 9877 w 10000"/>
                    <a:gd name="connsiteY78" fmla="*/ 163 h 10000"/>
                    <a:gd name="connsiteX79" fmla="*/ 9915 w 10000"/>
                    <a:gd name="connsiteY79" fmla="*/ 233 h 10000"/>
                    <a:gd name="connsiteX80" fmla="*/ 9938 w 10000"/>
                    <a:gd name="connsiteY80" fmla="*/ 374 h 10000"/>
                    <a:gd name="connsiteX81" fmla="*/ 9965 w 10000"/>
                    <a:gd name="connsiteY81" fmla="*/ 608 h 10000"/>
                    <a:gd name="connsiteX82" fmla="*/ 9988 w 10000"/>
                    <a:gd name="connsiteY82" fmla="*/ 841 h 10000"/>
                    <a:gd name="connsiteX83" fmla="*/ 10000 w 10000"/>
                    <a:gd name="connsiteY83" fmla="*/ 1074 h 10000"/>
                    <a:gd name="connsiteX84" fmla="*/ 10000 w 10000"/>
                    <a:gd name="connsiteY84" fmla="*/ 1285 h 10000"/>
                    <a:gd name="connsiteX0" fmla="*/ 10000 w 10000"/>
                    <a:gd name="connsiteY0" fmla="*/ 1285 h 10000"/>
                    <a:gd name="connsiteX1" fmla="*/ 9950 w 10000"/>
                    <a:gd name="connsiteY1" fmla="*/ 1285 h 10000"/>
                    <a:gd name="connsiteX2" fmla="*/ 9950 w 10000"/>
                    <a:gd name="connsiteY2" fmla="*/ 1285 h 10000"/>
                    <a:gd name="connsiteX3" fmla="*/ 9938 w 10000"/>
                    <a:gd name="connsiteY3" fmla="*/ 911 h 10000"/>
                    <a:gd name="connsiteX4" fmla="*/ 9900 w 10000"/>
                    <a:gd name="connsiteY4" fmla="*/ 608 h 10000"/>
                    <a:gd name="connsiteX5" fmla="*/ 9854 w 10000"/>
                    <a:gd name="connsiteY5" fmla="*/ 374 h 10000"/>
                    <a:gd name="connsiteX6" fmla="*/ 9788 w 10000"/>
                    <a:gd name="connsiteY6" fmla="*/ 304 h 10000"/>
                    <a:gd name="connsiteX7" fmla="*/ 9230 w 10000"/>
                    <a:gd name="connsiteY7" fmla="*/ 304 h 10000"/>
                    <a:gd name="connsiteX8" fmla="*/ 9230 w 10000"/>
                    <a:gd name="connsiteY8" fmla="*/ 304 h 10000"/>
                    <a:gd name="connsiteX9" fmla="*/ 9169 w 10000"/>
                    <a:gd name="connsiteY9" fmla="*/ 374 h 10000"/>
                    <a:gd name="connsiteX10" fmla="*/ 9103 w 10000"/>
                    <a:gd name="connsiteY10" fmla="*/ 608 h 10000"/>
                    <a:gd name="connsiteX11" fmla="*/ 9080 w 10000"/>
                    <a:gd name="connsiteY11" fmla="*/ 911 h 10000"/>
                    <a:gd name="connsiteX12" fmla="*/ 9069 w 10000"/>
                    <a:gd name="connsiteY12" fmla="*/ 1285 h 10000"/>
                    <a:gd name="connsiteX13" fmla="*/ 9069 w 10000"/>
                    <a:gd name="connsiteY13" fmla="*/ 8715 h 10000"/>
                    <a:gd name="connsiteX14" fmla="*/ 9069 w 10000"/>
                    <a:gd name="connsiteY14" fmla="*/ 8715 h 10000"/>
                    <a:gd name="connsiteX15" fmla="*/ 9053 w 10000"/>
                    <a:gd name="connsiteY15" fmla="*/ 8995 h 10000"/>
                    <a:gd name="connsiteX16" fmla="*/ 9042 w 10000"/>
                    <a:gd name="connsiteY16" fmla="*/ 9229 h 10000"/>
                    <a:gd name="connsiteX17" fmla="*/ 9030 w 10000"/>
                    <a:gd name="connsiteY17" fmla="*/ 9463 h 10000"/>
                    <a:gd name="connsiteX18" fmla="*/ 9007 w 10000"/>
                    <a:gd name="connsiteY18" fmla="*/ 9602 h 10000"/>
                    <a:gd name="connsiteX19" fmla="*/ 8968 w 10000"/>
                    <a:gd name="connsiteY19" fmla="*/ 9767 h 10000"/>
                    <a:gd name="connsiteX20" fmla="*/ 8930 w 10000"/>
                    <a:gd name="connsiteY20" fmla="*/ 9906 h 10000"/>
                    <a:gd name="connsiteX21" fmla="*/ 8891 w 10000"/>
                    <a:gd name="connsiteY21" fmla="*/ 10000 h 10000"/>
                    <a:gd name="connsiteX22" fmla="*/ 8857 w 10000"/>
                    <a:gd name="connsiteY22" fmla="*/ 10000 h 10000"/>
                    <a:gd name="connsiteX23" fmla="*/ 5654 w 10000"/>
                    <a:gd name="connsiteY23" fmla="*/ 10000 h 10000"/>
                    <a:gd name="connsiteX24" fmla="*/ 5654 w 10000"/>
                    <a:gd name="connsiteY24" fmla="*/ 10000 h 10000"/>
                    <a:gd name="connsiteX25" fmla="*/ 5620 w 10000"/>
                    <a:gd name="connsiteY25" fmla="*/ 10000 h 10000"/>
                    <a:gd name="connsiteX26" fmla="*/ 5581 w 10000"/>
                    <a:gd name="connsiteY26" fmla="*/ 9906 h 10000"/>
                    <a:gd name="connsiteX27" fmla="*/ 5543 w 10000"/>
                    <a:gd name="connsiteY27" fmla="*/ 9767 h 10000"/>
                    <a:gd name="connsiteX28" fmla="*/ 5504 w 10000"/>
                    <a:gd name="connsiteY28" fmla="*/ 9602 h 10000"/>
                    <a:gd name="connsiteX29" fmla="*/ 5481 w 10000"/>
                    <a:gd name="connsiteY29" fmla="*/ 9463 h 10000"/>
                    <a:gd name="connsiteX30" fmla="*/ 5470 w 10000"/>
                    <a:gd name="connsiteY30" fmla="*/ 9229 h 10000"/>
                    <a:gd name="connsiteX31" fmla="*/ 5454 w 10000"/>
                    <a:gd name="connsiteY31" fmla="*/ 8995 h 10000"/>
                    <a:gd name="connsiteX32" fmla="*/ 5443 w 10000"/>
                    <a:gd name="connsiteY32" fmla="*/ 8715 h 10000"/>
                    <a:gd name="connsiteX33" fmla="*/ 5443 w 10000"/>
                    <a:gd name="connsiteY33" fmla="*/ 5911 h 10000"/>
                    <a:gd name="connsiteX34" fmla="*/ 5443 w 10000"/>
                    <a:gd name="connsiteY34" fmla="*/ 5911 h 10000"/>
                    <a:gd name="connsiteX35" fmla="*/ 5431 w 10000"/>
                    <a:gd name="connsiteY35" fmla="*/ 5443 h 10000"/>
                    <a:gd name="connsiteX36" fmla="*/ 5393 w 10000"/>
                    <a:gd name="connsiteY36" fmla="*/ 5140 h 10000"/>
                    <a:gd name="connsiteX37" fmla="*/ 5343 w 10000"/>
                    <a:gd name="connsiteY37" fmla="*/ 4930 h 10000"/>
                    <a:gd name="connsiteX38" fmla="*/ 5281 w 10000"/>
                    <a:gd name="connsiteY38" fmla="*/ 4837 h 10000"/>
                    <a:gd name="connsiteX39" fmla="*/ 27 w 10000"/>
                    <a:gd name="connsiteY39" fmla="*/ 4837 h 10000"/>
                    <a:gd name="connsiteX40" fmla="*/ 27 w 10000"/>
                    <a:gd name="connsiteY40" fmla="*/ 4837 h 10000"/>
                    <a:gd name="connsiteX41" fmla="*/ 0 w 10000"/>
                    <a:gd name="connsiteY41" fmla="*/ 4837 h 10000"/>
                    <a:gd name="connsiteX42" fmla="*/ 5281 w 10000"/>
                    <a:gd name="connsiteY42" fmla="*/ 4626 h 10000"/>
                    <a:gd name="connsiteX43" fmla="*/ 5281 w 10000"/>
                    <a:gd name="connsiteY43" fmla="*/ 4626 h 10000"/>
                    <a:gd name="connsiteX44" fmla="*/ 5319 w 10000"/>
                    <a:gd name="connsiteY44" fmla="*/ 4626 h 10000"/>
                    <a:gd name="connsiteX45" fmla="*/ 5370 w 10000"/>
                    <a:gd name="connsiteY45" fmla="*/ 4696 h 10000"/>
                    <a:gd name="connsiteX46" fmla="*/ 5393 w 10000"/>
                    <a:gd name="connsiteY46" fmla="*/ 4767 h 10000"/>
                    <a:gd name="connsiteX47" fmla="*/ 5431 w 10000"/>
                    <a:gd name="connsiteY47" fmla="*/ 5000 h 10000"/>
                    <a:gd name="connsiteX48" fmla="*/ 5454 w 10000"/>
                    <a:gd name="connsiteY48" fmla="*/ 5140 h 10000"/>
                    <a:gd name="connsiteX49" fmla="*/ 5481 w 10000"/>
                    <a:gd name="connsiteY49" fmla="*/ 5374 h 10000"/>
                    <a:gd name="connsiteX50" fmla="*/ 5493 w 10000"/>
                    <a:gd name="connsiteY50" fmla="*/ 5608 h 10000"/>
                    <a:gd name="connsiteX51" fmla="*/ 5493 w 10000"/>
                    <a:gd name="connsiteY51" fmla="*/ 5911 h 10000"/>
                    <a:gd name="connsiteX52" fmla="*/ 5493 w 10000"/>
                    <a:gd name="connsiteY52" fmla="*/ 8715 h 10000"/>
                    <a:gd name="connsiteX53" fmla="*/ 5493 w 10000"/>
                    <a:gd name="connsiteY53" fmla="*/ 8715 h 10000"/>
                    <a:gd name="connsiteX54" fmla="*/ 5504 w 10000"/>
                    <a:gd name="connsiteY54" fmla="*/ 9089 h 10000"/>
                    <a:gd name="connsiteX55" fmla="*/ 5543 w 10000"/>
                    <a:gd name="connsiteY55" fmla="*/ 9463 h 10000"/>
                    <a:gd name="connsiteX56" fmla="*/ 5593 w 10000"/>
                    <a:gd name="connsiteY56" fmla="*/ 9602 h 10000"/>
                    <a:gd name="connsiteX57" fmla="*/ 5654 w 10000"/>
                    <a:gd name="connsiteY57" fmla="*/ 9696 h 10000"/>
                    <a:gd name="connsiteX58" fmla="*/ 8857 w 10000"/>
                    <a:gd name="connsiteY58" fmla="*/ 9696 h 10000"/>
                    <a:gd name="connsiteX59" fmla="*/ 8857 w 10000"/>
                    <a:gd name="connsiteY59" fmla="*/ 9696 h 10000"/>
                    <a:gd name="connsiteX60" fmla="*/ 8918 w 10000"/>
                    <a:gd name="connsiteY60" fmla="*/ 9602 h 10000"/>
                    <a:gd name="connsiteX61" fmla="*/ 8968 w 10000"/>
                    <a:gd name="connsiteY61" fmla="*/ 9463 h 10000"/>
                    <a:gd name="connsiteX62" fmla="*/ 9007 w 10000"/>
                    <a:gd name="connsiteY62" fmla="*/ 9089 h 10000"/>
                    <a:gd name="connsiteX63" fmla="*/ 9018 w 10000"/>
                    <a:gd name="connsiteY63" fmla="*/ 8715 h 10000"/>
                    <a:gd name="connsiteX64" fmla="*/ 9018 w 10000"/>
                    <a:gd name="connsiteY64" fmla="*/ 1285 h 10000"/>
                    <a:gd name="connsiteX65" fmla="*/ 9018 w 10000"/>
                    <a:gd name="connsiteY65" fmla="*/ 1285 h 10000"/>
                    <a:gd name="connsiteX66" fmla="*/ 9018 w 10000"/>
                    <a:gd name="connsiteY66" fmla="*/ 1074 h 10000"/>
                    <a:gd name="connsiteX67" fmla="*/ 9030 w 10000"/>
                    <a:gd name="connsiteY67" fmla="*/ 841 h 10000"/>
                    <a:gd name="connsiteX68" fmla="*/ 9053 w 10000"/>
                    <a:gd name="connsiteY68" fmla="*/ 608 h 10000"/>
                    <a:gd name="connsiteX69" fmla="*/ 9080 w 10000"/>
                    <a:gd name="connsiteY69" fmla="*/ 374 h 10000"/>
                    <a:gd name="connsiteX70" fmla="*/ 9103 w 10000"/>
                    <a:gd name="connsiteY70" fmla="*/ 233 h 10000"/>
                    <a:gd name="connsiteX71" fmla="*/ 9142 w 10000"/>
                    <a:gd name="connsiteY71" fmla="*/ 163 h 10000"/>
                    <a:gd name="connsiteX72" fmla="*/ 9180 w 10000"/>
                    <a:gd name="connsiteY72" fmla="*/ 94 h 10000"/>
                    <a:gd name="connsiteX73" fmla="*/ 9230 w 10000"/>
                    <a:gd name="connsiteY73" fmla="*/ 0 h 10000"/>
                    <a:gd name="connsiteX74" fmla="*/ 9788 w 10000"/>
                    <a:gd name="connsiteY74" fmla="*/ 0 h 10000"/>
                    <a:gd name="connsiteX75" fmla="*/ 9788 w 10000"/>
                    <a:gd name="connsiteY75" fmla="*/ 0 h 10000"/>
                    <a:gd name="connsiteX76" fmla="*/ 9827 w 10000"/>
                    <a:gd name="connsiteY76" fmla="*/ 94 h 10000"/>
                    <a:gd name="connsiteX77" fmla="*/ 9877 w 10000"/>
                    <a:gd name="connsiteY77" fmla="*/ 163 h 10000"/>
                    <a:gd name="connsiteX78" fmla="*/ 9915 w 10000"/>
                    <a:gd name="connsiteY78" fmla="*/ 233 h 10000"/>
                    <a:gd name="connsiteX79" fmla="*/ 9938 w 10000"/>
                    <a:gd name="connsiteY79" fmla="*/ 374 h 10000"/>
                    <a:gd name="connsiteX80" fmla="*/ 9965 w 10000"/>
                    <a:gd name="connsiteY80" fmla="*/ 608 h 10000"/>
                    <a:gd name="connsiteX81" fmla="*/ 9988 w 10000"/>
                    <a:gd name="connsiteY81" fmla="*/ 841 h 10000"/>
                    <a:gd name="connsiteX82" fmla="*/ 10000 w 10000"/>
                    <a:gd name="connsiteY82" fmla="*/ 1074 h 10000"/>
                    <a:gd name="connsiteX83" fmla="*/ 10000 w 10000"/>
                    <a:gd name="connsiteY83" fmla="*/ 1285 h 10000"/>
                    <a:gd name="connsiteX0" fmla="*/ 9973 w 9973"/>
                    <a:gd name="connsiteY0" fmla="*/ 1285 h 10000"/>
                    <a:gd name="connsiteX1" fmla="*/ 9923 w 9973"/>
                    <a:gd name="connsiteY1" fmla="*/ 1285 h 10000"/>
                    <a:gd name="connsiteX2" fmla="*/ 9923 w 9973"/>
                    <a:gd name="connsiteY2" fmla="*/ 1285 h 10000"/>
                    <a:gd name="connsiteX3" fmla="*/ 9911 w 9973"/>
                    <a:gd name="connsiteY3" fmla="*/ 911 h 10000"/>
                    <a:gd name="connsiteX4" fmla="*/ 9873 w 9973"/>
                    <a:gd name="connsiteY4" fmla="*/ 608 h 10000"/>
                    <a:gd name="connsiteX5" fmla="*/ 9827 w 9973"/>
                    <a:gd name="connsiteY5" fmla="*/ 374 h 10000"/>
                    <a:gd name="connsiteX6" fmla="*/ 9761 w 9973"/>
                    <a:gd name="connsiteY6" fmla="*/ 304 h 10000"/>
                    <a:gd name="connsiteX7" fmla="*/ 9203 w 9973"/>
                    <a:gd name="connsiteY7" fmla="*/ 304 h 10000"/>
                    <a:gd name="connsiteX8" fmla="*/ 9203 w 9973"/>
                    <a:gd name="connsiteY8" fmla="*/ 304 h 10000"/>
                    <a:gd name="connsiteX9" fmla="*/ 9142 w 9973"/>
                    <a:gd name="connsiteY9" fmla="*/ 374 h 10000"/>
                    <a:gd name="connsiteX10" fmla="*/ 9076 w 9973"/>
                    <a:gd name="connsiteY10" fmla="*/ 608 h 10000"/>
                    <a:gd name="connsiteX11" fmla="*/ 9053 w 9973"/>
                    <a:gd name="connsiteY11" fmla="*/ 911 h 10000"/>
                    <a:gd name="connsiteX12" fmla="*/ 9042 w 9973"/>
                    <a:gd name="connsiteY12" fmla="*/ 1285 h 10000"/>
                    <a:gd name="connsiteX13" fmla="*/ 9042 w 9973"/>
                    <a:gd name="connsiteY13" fmla="*/ 8715 h 10000"/>
                    <a:gd name="connsiteX14" fmla="*/ 9042 w 9973"/>
                    <a:gd name="connsiteY14" fmla="*/ 8715 h 10000"/>
                    <a:gd name="connsiteX15" fmla="*/ 9026 w 9973"/>
                    <a:gd name="connsiteY15" fmla="*/ 8995 h 10000"/>
                    <a:gd name="connsiteX16" fmla="*/ 9015 w 9973"/>
                    <a:gd name="connsiteY16" fmla="*/ 9229 h 10000"/>
                    <a:gd name="connsiteX17" fmla="*/ 9003 w 9973"/>
                    <a:gd name="connsiteY17" fmla="*/ 9463 h 10000"/>
                    <a:gd name="connsiteX18" fmla="*/ 8980 w 9973"/>
                    <a:gd name="connsiteY18" fmla="*/ 9602 h 10000"/>
                    <a:gd name="connsiteX19" fmla="*/ 8941 w 9973"/>
                    <a:gd name="connsiteY19" fmla="*/ 9767 h 10000"/>
                    <a:gd name="connsiteX20" fmla="*/ 8903 w 9973"/>
                    <a:gd name="connsiteY20" fmla="*/ 9906 h 10000"/>
                    <a:gd name="connsiteX21" fmla="*/ 8864 w 9973"/>
                    <a:gd name="connsiteY21" fmla="*/ 10000 h 10000"/>
                    <a:gd name="connsiteX22" fmla="*/ 8830 w 9973"/>
                    <a:gd name="connsiteY22" fmla="*/ 10000 h 10000"/>
                    <a:gd name="connsiteX23" fmla="*/ 5627 w 9973"/>
                    <a:gd name="connsiteY23" fmla="*/ 10000 h 10000"/>
                    <a:gd name="connsiteX24" fmla="*/ 5627 w 9973"/>
                    <a:gd name="connsiteY24" fmla="*/ 10000 h 10000"/>
                    <a:gd name="connsiteX25" fmla="*/ 5593 w 9973"/>
                    <a:gd name="connsiteY25" fmla="*/ 10000 h 10000"/>
                    <a:gd name="connsiteX26" fmla="*/ 5554 w 9973"/>
                    <a:gd name="connsiteY26" fmla="*/ 9906 h 10000"/>
                    <a:gd name="connsiteX27" fmla="*/ 5516 w 9973"/>
                    <a:gd name="connsiteY27" fmla="*/ 9767 h 10000"/>
                    <a:gd name="connsiteX28" fmla="*/ 5477 w 9973"/>
                    <a:gd name="connsiteY28" fmla="*/ 9602 h 10000"/>
                    <a:gd name="connsiteX29" fmla="*/ 5454 w 9973"/>
                    <a:gd name="connsiteY29" fmla="*/ 9463 h 10000"/>
                    <a:gd name="connsiteX30" fmla="*/ 5443 w 9973"/>
                    <a:gd name="connsiteY30" fmla="*/ 9229 h 10000"/>
                    <a:gd name="connsiteX31" fmla="*/ 5427 w 9973"/>
                    <a:gd name="connsiteY31" fmla="*/ 8995 h 10000"/>
                    <a:gd name="connsiteX32" fmla="*/ 5416 w 9973"/>
                    <a:gd name="connsiteY32" fmla="*/ 8715 h 10000"/>
                    <a:gd name="connsiteX33" fmla="*/ 5416 w 9973"/>
                    <a:gd name="connsiteY33" fmla="*/ 5911 h 10000"/>
                    <a:gd name="connsiteX34" fmla="*/ 5416 w 9973"/>
                    <a:gd name="connsiteY34" fmla="*/ 5911 h 10000"/>
                    <a:gd name="connsiteX35" fmla="*/ 5404 w 9973"/>
                    <a:gd name="connsiteY35" fmla="*/ 5443 h 10000"/>
                    <a:gd name="connsiteX36" fmla="*/ 5366 w 9973"/>
                    <a:gd name="connsiteY36" fmla="*/ 5140 h 10000"/>
                    <a:gd name="connsiteX37" fmla="*/ 5316 w 9973"/>
                    <a:gd name="connsiteY37" fmla="*/ 4930 h 10000"/>
                    <a:gd name="connsiteX38" fmla="*/ 5254 w 9973"/>
                    <a:gd name="connsiteY38" fmla="*/ 4837 h 10000"/>
                    <a:gd name="connsiteX39" fmla="*/ 0 w 9973"/>
                    <a:gd name="connsiteY39" fmla="*/ 4837 h 10000"/>
                    <a:gd name="connsiteX40" fmla="*/ 0 w 9973"/>
                    <a:gd name="connsiteY40" fmla="*/ 4837 h 10000"/>
                    <a:gd name="connsiteX41" fmla="*/ 5254 w 9973"/>
                    <a:gd name="connsiteY41" fmla="*/ 4626 h 10000"/>
                    <a:gd name="connsiteX42" fmla="*/ 5254 w 9973"/>
                    <a:gd name="connsiteY42" fmla="*/ 4626 h 10000"/>
                    <a:gd name="connsiteX43" fmla="*/ 5292 w 9973"/>
                    <a:gd name="connsiteY43" fmla="*/ 4626 h 10000"/>
                    <a:gd name="connsiteX44" fmla="*/ 5343 w 9973"/>
                    <a:gd name="connsiteY44" fmla="*/ 4696 h 10000"/>
                    <a:gd name="connsiteX45" fmla="*/ 5366 w 9973"/>
                    <a:gd name="connsiteY45" fmla="*/ 4767 h 10000"/>
                    <a:gd name="connsiteX46" fmla="*/ 5404 w 9973"/>
                    <a:gd name="connsiteY46" fmla="*/ 5000 h 10000"/>
                    <a:gd name="connsiteX47" fmla="*/ 5427 w 9973"/>
                    <a:gd name="connsiteY47" fmla="*/ 5140 h 10000"/>
                    <a:gd name="connsiteX48" fmla="*/ 5454 w 9973"/>
                    <a:gd name="connsiteY48" fmla="*/ 5374 h 10000"/>
                    <a:gd name="connsiteX49" fmla="*/ 5466 w 9973"/>
                    <a:gd name="connsiteY49" fmla="*/ 5608 h 10000"/>
                    <a:gd name="connsiteX50" fmla="*/ 5466 w 9973"/>
                    <a:gd name="connsiteY50" fmla="*/ 5911 h 10000"/>
                    <a:gd name="connsiteX51" fmla="*/ 5466 w 9973"/>
                    <a:gd name="connsiteY51" fmla="*/ 8715 h 10000"/>
                    <a:gd name="connsiteX52" fmla="*/ 5466 w 9973"/>
                    <a:gd name="connsiteY52" fmla="*/ 8715 h 10000"/>
                    <a:gd name="connsiteX53" fmla="*/ 5477 w 9973"/>
                    <a:gd name="connsiteY53" fmla="*/ 9089 h 10000"/>
                    <a:gd name="connsiteX54" fmla="*/ 5516 w 9973"/>
                    <a:gd name="connsiteY54" fmla="*/ 9463 h 10000"/>
                    <a:gd name="connsiteX55" fmla="*/ 5566 w 9973"/>
                    <a:gd name="connsiteY55" fmla="*/ 9602 h 10000"/>
                    <a:gd name="connsiteX56" fmla="*/ 5627 w 9973"/>
                    <a:gd name="connsiteY56" fmla="*/ 9696 h 10000"/>
                    <a:gd name="connsiteX57" fmla="*/ 8830 w 9973"/>
                    <a:gd name="connsiteY57" fmla="*/ 9696 h 10000"/>
                    <a:gd name="connsiteX58" fmla="*/ 8830 w 9973"/>
                    <a:gd name="connsiteY58" fmla="*/ 9696 h 10000"/>
                    <a:gd name="connsiteX59" fmla="*/ 8891 w 9973"/>
                    <a:gd name="connsiteY59" fmla="*/ 9602 h 10000"/>
                    <a:gd name="connsiteX60" fmla="*/ 8941 w 9973"/>
                    <a:gd name="connsiteY60" fmla="*/ 9463 h 10000"/>
                    <a:gd name="connsiteX61" fmla="*/ 8980 w 9973"/>
                    <a:gd name="connsiteY61" fmla="*/ 9089 h 10000"/>
                    <a:gd name="connsiteX62" fmla="*/ 8991 w 9973"/>
                    <a:gd name="connsiteY62" fmla="*/ 8715 h 10000"/>
                    <a:gd name="connsiteX63" fmla="*/ 8991 w 9973"/>
                    <a:gd name="connsiteY63" fmla="*/ 1285 h 10000"/>
                    <a:gd name="connsiteX64" fmla="*/ 8991 w 9973"/>
                    <a:gd name="connsiteY64" fmla="*/ 1285 h 10000"/>
                    <a:gd name="connsiteX65" fmla="*/ 8991 w 9973"/>
                    <a:gd name="connsiteY65" fmla="*/ 1074 h 10000"/>
                    <a:gd name="connsiteX66" fmla="*/ 9003 w 9973"/>
                    <a:gd name="connsiteY66" fmla="*/ 841 h 10000"/>
                    <a:gd name="connsiteX67" fmla="*/ 9026 w 9973"/>
                    <a:gd name="connsiteY67" fmla="*/ 608 h 10000"/>
                    <a:gd name="connsiteX68" fmla="*/ 9053 w 9973"/>
                    <a:gd name="connsiteY68" fmla="*/ 374 h 10000"/>
                    <a:gd name="connsiteX69" fmla="*/ 9076 w 9973"/>
                    <a:gd name="connsiteY69" fmla="*/ 233 h 10000"/>
                    <a:gd name="connsiteX70" fmla="*/ 9115 w 9973"/>
                    <a:gd name="connsiteY70" fmla="*/ 163 h 10000"/>
                    <a:gd name="connsiteX71" fmla="*/ 9153 w 9973"/>
                    <a:gd name="connsiteY71" fmla="*/ 94 h 10000"/>
                    <a:gd name="connsiteX72" fmla="*/ 9203 w 9973"/>
                    <a:gd name="connsiteY72" fmla="*/ 0 h 10000"/>
                    <a:gd name="connsiteX73" fmla="*/ 9761 w 9973"/>
                    <a:gd name="connsiteY73" fmla="*/ 0 h 10000"/>
                    <a:gd name="connsiteX74" fmla="*/ 9761 w 9973"/>
                    <a:gd name="connsiteY74" fmla="*/ 0 h 10000"/>
                    <a:gd name="connsiteX75" fmla="*/ 9800 w 9973"/>
                    <a:gd name="connsiteY75" fmla="*/ 94 h 10000"/>
                    <a:gd name="connsiteX76" fmla="*/ 9850 w 9973"/>
                    <a:gd name="connsiteY76" fmla="*/ 163 h 10000"/>
                    <a:gd name="connsiteX77" fmla="*/ 9888 w 9973"/>
                    <a:gd name="connsiteY77" fmla="*/ 233 h 10000"/>
                    <a:gd name="connsiteX78" fmla="*/ 9911 w 9973"/>
                    <a:gd name="connsiteY78" fmla="*/ 374 h 10000"/>
                    <a:gd name="connsiteX79" fmla="*/ 9938 w 9973"/>
                    <a:gd name="connsiteY79" fmla="*/ 608 h 10000"/>
                    <a:gd name="connsiteX80" fmla="*/ 9961 w 9973"/>
                    <a:gd name="connsiteY80" fmla="*/ 841 h 10000"/>
                    <a:gd name="connsiteX81" fmla="*/ 9973 w 9973"/>
                    <a:gd name="connsiteY81" fmla="*/ 1074 h 10000"/>
                    <a:gd name="connsiteX82" fmla="*/ 9973 w 9973"/>
                    <a:gd name="connsiteY82" fmla="*/ 1285 h 10000"/>
                    <a:gd name="connsiteX0" fmla="*/ 10000 w 10000"/>
                    <a:gd name="connsiteY0" fmla="*/ 1285 h 10000"/>
                    <a:gd name="connsiteX1" fmla="*/ 9950 w 10000"/>
                    <a:gd name="connsiteY1" fmla="*/ 1285 h 10000"/>
                    <a:gd name="connsiteX2" fmla="*/ 9950 w 10000"/>
                    <a:gd name="connsiteY2" fmla="*/ 1285 h 10000"/>
                    <a:gd name="connsiteX3" fmla="*/ 9938 w 10000"/>
                    <a:gd name="connsiteY3" fmla="*/ 911 h 10000"/>
                    <a:gd name="connsiteX4" fmla="*/ 9900 w 10000"/>
                    <a:gd name="connsiteY4" fmla="*/ 608 h 10000"/>
                    <a:gd name="connsiteX5" fmla="*/ 9854 w 10000"/>
                    <a:gd name="connsiteY5" fmla="*/ 374 h 10000"/>
                    <a:gd name="connsiteX6" fmla="*/ 9787 w 10000"/>
                    <a:gd name="connsiteY6" fmla="*/ 304 h 10000"/>
                    <a:gd name="connsiteX7" fmla="*/ 9228 w 10000"/>
                    <a:gd name="connsiteY7" fmla="*/ 304 h 10000"/>
                    <a:gd name="connsiteX8" fmla="*/ 9228 w 10000"/>
                    <a:gd name="connsiteY8" fmla="*/ 304 h 10000"/>
                    <a:gd name="connsiteX9" fmla="*/ 9167 w 10000"/>
                    <a:gd name="connsiteY9" fmla="*/ 374 h 10000"/>
                    <a:gd name="connsiteX10" fmla="*/ 9101 w 10000"/>
                    <a:gd name="connsiteY10" fmla="*/ 608 h 10000"/>
                    <a:gd name="connsiteX11" fmla="*/ 9078 w 10000"/>
                    <a:gd name="connsiteY11" fmla="*/ 911 h 10000"/>
                    <a:gd name="connsiteX12" fmla="*/ 9066 w 10000"/>
                    <a:gd name="connsiteY12" fmla="*/ 1285 h 10000"/>
                    <a:gd name="connsiteX13" fmla="*/ 9066 w 10000"/>
                    <a:gd name="connsiteY13" fmla="*/ 8715 h 10000"/>
                    <a:gd name="connsiteX14" fmla="*/ 9066 w 10000"/>
                    <a:gd name="connsiteY14" fmla="*/ 8715 h 10000"/>
                    <a:gd name="connsiteX15" fmla="*/ 9050 w 10000"/>
                    <a:gd name="connsiteY15" fmla="*/ 8995 h 10000"/>
                    <a:gd name="connsiteX16" fmla="*/ 9039 w 10000"/>
                    <a:gd name="connsiteY16" fmla="*/ 9229 h 10000"/>
                    <a:gd name="connsiteX17" fmla="*/ 9027 w 10000"/>
                    <a:gd name="connsiteY17" fmla="*/ 9463 h 10000"/>
                    <a:gd name="connsiteX18" fmla="*/ 9004 w 10000"/>
                    <a:gd name="connsiteY18" fmla="*/ 9602 h 10000"/>
                    <a:gd name="connsiteX19" fmla="*/ 8965 w 10000"/>
                    <a:gd name="connsiteY19" fmla="*/ 9767 h 10000"/>
                    <a:gd name="connsiteX20" fmla="*/ 8927 w 10000"/>
                    <a:gd name="connsiteY20" fmla="*/ 9906 h 10000"/>
                    <a:gd name="connsiteX21" fmla="*/ 8888 w 10000"/>
                    <a:gd name="connsiteY21" fmla="*/ 10000 h 10000"/>
                    <a:gd name="connsiteX22" fmla="*/ 8854 w 10000"/>
                    <a:gd name="connsiteY22" fmla="*/ 10000 h 10000"/>
                    <a:gd name="connsiteX23" fmla="*/ 5642 w 10000"/>
                    <a:gd name="connsiteY23" fmla="*/ 10000 h 10000"/>
                    <a:gd name="connsiteX24" fmla="*/ 5642 w 10000"/>
                    <a:gd name="connsiteY24" fmla="*/ 10000 h 10000"/>
                    <a:gd name="connsiteX25" fmla="*/ 5608 w 10000"/>
                    <a:gd name="connsiteY25" fmla="*/ 10000 h 10000"/>
                    <a:gd name="connsiteX26" fmla="*/ 5569 w 10000"/>
                    <a:gd name="connsiteY26" fmla="*/ 9906 h 10000"/>
                    <a:gd name="connsiteX27" fmla="*/ 5531 w 10000"/>
                    <a:gd name="connsiteY27" fmla="*/ 9767 h 10000"/>
                    <a:gd name="connsiteX28" fmla="*/ 5492 w 10000"/>
                    <a:gd name="connsiteY28" fmla="*/ 9602 h 10000"/>
                    <a:gd name="connsiteX29" fmla="*/ 5469 w 10000"/>
                    <a:gd name="connsiteY29" fmla="*/ 9463 h 10000"/>
                    <a:gd name="connsiteX30" fmla="*/ 5458 w 10000"/>
                    <a:gd name="connsiteY30" fmla="*/ 9229 h 10000"/>
                    <a:gd name="connsiteX31" fmla="*/ 5442 w 10000"/>
                    <a:gd name="connsiteY31" fmla="*/ 8995 h 10000"/>
                    <a:gd name="connsiteX32" fmla="*/ 5431 w 10000"/>
                    <a:gd name="connsiteY32" fmla="*/ 8715 h 10000"/>
                    <a:gd name="connsiteX33" fmla="*/ 5431 w 10000"/>
                    <a:gd name="connsiteY33" fmla="*/ 5911 h 10000"/>
                    <a:gd name="connsiteX34" fmla="*/ 5431 w 10000"/>
                    <a:gd name="connsiteY34" fmla="*/ 5911 h 10000"/>
                    <a:gd name="connsiteX35" fmla="*/ 5419 w 10000"/>
                    <a:gd name="connsiteY35" fmla="*/ 5443 h 10000"/>
                    <a:gd name="connsiteX36" fmla="*/ 5381 w 10000"/>
                    <a:gd name="connsiteY36" fmla="*/ 5140 h 10000"/>
                    <a:gd name="connsiteX37" fmla="*/ 5330 w 10000"/>
                    <a:gd name="connsiteY37" fmla="*/ 4930 h 10000"/>
                    <a:gd name="connsiteX38" fmla="*/ 5268 w 10000"/>
                    <a:gd name="connsiteY38" fmla="*/ 4837 h 10000"/>
                    <a:gd name="connsiteX39" fmla="*/ 0 w 10000"/>
                    <a:gd name="connsiteY39" fmla="*/ 4837 h 10000"/>
                    <a:gd name="connsiteX40" fmla="*/ 5268 w 10000"/>
                    <a:gd name="connsiteY40" fmla="*/ 4626 h 10000"/>
                    <a:gd name="connsiteX41" fmla="*/ 5268 w 10000"/>
                    <a:gd name="connsiteY41" fmla="*/ 4626 h 10000"/>
                    <a:gd name="connsiteX42" fmla="*/ 5306 w 10000"/>
                    <a:gd name="connsiteY42" fmla="*/ 4626 h 10000"/>
                    <a:gd name="connsiteX43" fmla="*/ 5357 w 10000"/>
                    <a:gd name="connsiteY43" fmla="*/ 4696 h 10000"/>
                    <a:gd name="connsiteX44" fmla="*/ 5381 w 10000"/>
                    <a:gd name="connsiteY44" fmla="*/ 4767 h 10000"/>
                    <a:gd name="connsiteX45" fmla="*/ 5419 w 10000"/>
                    <a:gd name="connsiteY45" fmla="*/ 5000 h 10000"/>
                    <a:gd name="connsiteX46" fmla="*/ 5442 w 10000"/>
                    <a:gd name="connsiteY46" fmla="*/ 5140 h 10000"/>
                    <a:gd name="connsiteX47" fmla="*/ 5469 w 10000"/>
                    <a:gd name="connsiteY47" fmla="*/ 5374 h 10000"/>
                    <a:gd name="connsiteX48" fmla="*/ 5481 w 10000"/>
                    <a:gd name="connsiteY48" fmla="*/ 5608 h 10000"/>
                    <a:gd name="connsiteX49" fmla="*/ 5481 w 10000"/>
                    <a:gd name="connsiteY49" fmla="*/ 5911 h 10000"/>
                    <a:gd name="connsiteX50" fmla="*/ 5481 w 10000"/>
                    <a:gd name="connsiteY50" fmla="*/ 8715 h 10000"/>
                    <a:gd name="connsiteX51" fmla="*/ 5481 w 10000"/>
                    <a:gd name="connsiteY51" fmla="*/ 8715 h 10000"/>
                    <a:gd name="connsiteX52" fmla="*/ 5492 w 10000"/>
                    <a:gd name="connsiteY52" fmla="*/ 9089 h 10000"/>
                    <a:gd name="connsiteX53" fmla="*/ 5531 w 10000"/>
                    <a:gd name="connsiteY53" fmla="*/ 9463 h 10000"/>
                    <a:gd name="connsiteX54" fmla="*/ 5581 w 10000"/>
                    <a:gd name="connsiteY54" fmla="*/ 9602 h 10000"/>
                    <a:gd name="connsiteX55" fmla="*/ 5642 w 10000"/>
                    <a:gd name="connsiteY55" fmla="*/ 9696 h 10000"/>
                    <a:gd name="connsiteX56" fmla="*/ 8854 w 10000"/>
                    <a:gd name="connsiteY56" fmla="*/ 9696 h 10000"/>
                    <a:gd name="connsiteX57" fmla="*/ 8854 w 10000"/>
                    <a:gd name="connsiteY57" fmla="*/ 9696 h 10000"/>
                    <a:gd name="connsiteX58" fmla="*/ 8915 w 10000"/>
                    <a:gd name="connsiteY58" fmla="*/ 9602 h 10000"/>
                    <a:gd name="connsiteX59" fmla="*/ 8965 w 10000"/>
                    <a:gd name="connsiteY59" fmla="*/ 9463 h 10000"/>
                    <a:gd name="connsiteX60" fmla="*/ 9004 w 10000"/>
                    <a:gd name="connsiteY60" fmla="*/ 9089 h 10000"/>
                    <a:gd name="connsiteX61" fmla="*/ 9015 w 10000"/>
                    <a:gd name="connsiteY61" fmla="*/ 8715 h 10000"/>
                    <a:gd name="connsiteX62" fmla="*/ 9015 w 10000"/>
                    <a:gd name="connsiteY62" fmla="*/ 1285 h 10000"/>
                    <a:gd name="connsiteX63" fmla="*/ 9015 w 10000"/>
                    <a:gd name="connsiteY63" fmla="*/ 1285 h 10000"/>
                    <a:gd name="connsiteX64" fmla="*/ 9015 w 10000"/>
                    <a:gd name="connsiteY64" fmla="*/ 1074 h 10000"/>
                    <a:gd name="connsiteX65" fmla="*/ 9027 w 10000"/>
                    <a:gd name="connsiteY65" fmla="*/ 841 h 10000"/>
                    <a:gd name="connsiteX66" fmla="*/ 9050 w 10000"/>
                    <a:gd name="connsiteY66" fmla="*/ 608 h 10000"/>
                    <a:gd name="connsiteX67" fmla="*/ 9078 w 10000"/>
                    <a:gd name="connsiteY67" fmla="*/ 374 h 10000"/>
                    <a:gd name="connsiteX68" fmla="*/ 9101 w 10000"/>
                    <a:gd name="connsiteY68" fmla="*/ 233 h 10000"/>
                    <a:gd name="connsiteX69" fmla="*/ 9140 w 10000"/>
                    <a:gd name="connsiteY69" fmla="*/ 163 h 10000"/>
                    <a:gd name="connsiteX70" fmla="*/ 9178 w 10000"/>
                    <a:gd name="connsiteY70" fmla="*/ 94 h 10000"/>
                    <a:gd name="connsiteX71" fmla="*/ 9228 w 10000"/>
                    <a:gd name="connsiteY71" fmla="*/ 0 h 10000"/>
                    <a:gd name="connsiteX72" fmla="*/ 9787 w 10000"/>
                    <a:gd name="connsiteY72" fmla="*/ 0 h 10000"/>
                    <a:gd name="connsiteX73" fmla="*/ 9787 w 10000"/>
                    <a:gd name="connsiteY73" fmla="*/ 0 h 10000"/>
                    <a:gd name="connsiteX74" fmla="*/ 9827 w 10000"/>
                    <a:gd name="connsiteY74" fmla="*/ 94 h 10000"/>
                    <a:gd name="connsiteX75" fmla="*/ 9877 w 10000"/>
                    <a:gd name="connsiteY75" fmla="*/ 163 h 10000"/>
                    <a:gd name="connsiteX76" fmla="*/ 9915 w 10000"/>
                    <a:gd name="connsiteY76" fmla="*/ 233 h 10000"/>
                    <a:gd name="connsiteX77" fmla="*/ 9938 w 10000"/>
                    <a:gd name="connsiteY77" fmla="*/ 374 h 10000"/>
                    <a:gd name="connsiteX78" fmla="*/ 9965 w 10000"/>
                    <a:gd name="connsiteY78" fmla="*/ 608 h 10000"/>
                    <a:gd name="connsiteX79" fmla="*/ 9988 w 10000"/>
                    <a:gd name="connsiteY79" fmla="*/ 841 h 10000"/>
                    <a:gd name="connsiteX80" fmla="*/ 10000 w 10000"/>
                    <a:gd name="connsiteY80" fmla="*/ 1074 h 10000"/>
                    <a:gd name="connsiteX81" fmla="*/ 10000 w 10000"/>
                    <a:gd name="connsiteY81" fmla="*/ 1285 h 10000"/>
                    <a:gd name="connsiteX0" fmla="*/ 4732 w 4732"/>
                    <a:gd name="connsiteY0" fmla="*/ 1285 h 10000"/>
                    <a:gd name="connsiteX1" fmla="*/ 4682 w 4732"/>
                    <a:gd name="connsiteY1" fmla="*/ 1285 h 10000"/>
                    <a:gd name="connsiteX2" fmla="*/ 4682 w 4732"/>
                    <a:gd name="connsiteY2" fmla="*/ 1285 h 10000"/>
                    <a:gd name="connsiteX3" fmla="*/ 4670 w 4732"/>
                    <a:gd name="connsiteY3" fmla="*/ 911 h 10000"/>
                    <a:gd name="connsiteX4" fmla="*/ 4632 w 4732"/>
                    <a:gd name="connsiteY4" fmla="*/ 608 h 10000"/>
                    <a:gd name="connsiteX5" fmla="*/ 4586 w 4732"/>
                    <a:gd name="connsiteY5" fmla="*/ 374 h 10000"/>
                    <a:gd name="connsiteX6" fmla="*/ 4519 w 4732"/>
                    <a:gd name="connsiteY6" fmla="*/ 304 h 10000"/>
                    <a:gd name="connsiteX7" fmla="*/ 3960 w 4732"/>
                    <a:gd name="connsiteY7" fmla="*/ 304 h 10000"/>
                    <a:gd name="connsiteX8" fmla="*/ 3960 w 4732"/>
                    <a:gd name="connsiteY8" fmla="*/ 304 h 10000"/>
                    <a:gd name="connsiteX9" fmla="*/ 3899 w 4732"/>
                    <a:gd name="connsiteY9" fmla="*/ 374 h 10000"/>
                    <a:gd name="connsiteX10" fmla="*/ 3833 w 4732"/>
                    <a:gd name="connsiteY10" fmla="*/ 608 h 10000"/>
                    <a:gd name="connsiteX11" fmla="*/ 3810 w 4732"/>
                    <a:gd name="connsiteY11" fmla="*/ 911 h 10000"/>
                    <a:gd name="connsiteX12" fmla="*/ 3798 w 4732"/>
                    <a:gd name="connsiteY12" fmla="*/ 1285 h 10000"/>
                    <a:gd name="connsiteX13" fmla="*/ 3798 w 4732"/>
                    <a:gd name="connsiteY13" fmla="*/ 8715 h 10000"/>
                    <a:gd name="connsiteX14" fmla="*/ 3798 w 4732"/>
                    <a:gd name="connsiteY14" fmla="*/ 8715 h 10000"/>
                    <a:gd name="connsiteX15" fmla="*/ 3782 w 4732"/>
                    <a:gd name="connsiteY15" fmla="*/ 8995 h 10000"/>
                    <a:gd name="connsiteX16" fmla="*/ 3771 w 4732"/>
                    <a:gd name="connsiteY16" fmla="*/ 9229 h 10000"/>
                    <a:gd name="connsiteX17" fmla="*/ 3759 w 4732"/>
                    <a:gd name="connsiteY17" fmla="*/ 9463 h 10000"/>
                    <a:gd name="connsiteX18" fmla="*/ 3736 w 4732"/>
                    <a:gd name="connsiteY18" fmla="*/ 9602 h 10000"/>
                    <a:gd name="connsiteX19" fmla="*/ 3697 w 4732"/>
                    <a:gd name="connsiteY19" fmla="*/ 9767 h 10000"/>
                    <a:gd name="connsiteX20" fmla="*/ 3659 w 4732"/>
                    <a:gd name="connsiteY20" fmla="*/ 9906 h 10000"/>
                    <a:gd name="connsiteX21" fmla="*/ 3620 w 4732"/>
                    <a:gd name="connsiteY21" fmla="*/ 10000 h 10000"/>
                    <a:gd name="connsiteX22" fmla="*/ 3586 w 4732"/>
                    <a:gd name="connsiteY22" fmla="*/ 10000 h 10000"/>
                    <a:gd name="connsiteX23" fmla="*/ 374 w 4732"/>
                    <a:gd name="connsiteY23" fmla="*/ 10000 h 10000"/>
                    <a:gd name="connsiteX24" fmla="*/ 374 w 4732"/>
                    <a:gd name="connsiteY24" fmla="*/ 10000 h 10000"/>
                    <a:gd name="connsiteX25" fmla="*/ 340 w 4732"/>
                    <a:gd name="connsiteY25" fmla="*/ 10000 h 10000"/>
                    <a:gd name="connsiteX26" fmla="*/ 301 w 4732"/>
                    <a:gd name="connsiteY26" fmla="*/ 9906 h 10000"/>
                    <a:gd name="connsiteX27" fmla="*/ 263 w 4732"/>
                    <a:gd name="connsiteY27" fmla="*/ 9767 h 10000"/>
                    <a:gd name="connsiteX28" fmla="*/ 224 w 4732"/>
                    <a:gd name="connsiteY28" fmla="*/ 9602 h 10000"/>
                    <a:gd name="connsiteX29" fmla="*/ 201 w 4732"/>
                    <a:gd name="connsiteY29" fmla="*/ 9463 h 10000"/>
                    <a:gd name="connsiteX30" fmla="*/ 190 w 4732"/>
                    <a:gd name="connsiteY30" fmla="*/ 9229 h 10000"/>
                    <a:gd name="connsiteX31" fmla="*/ 174 w 4732"/>
                    <a:gd name="connsiteY31" fmla="*/ 8995 h 10000"/>
                    <a:gd name="connsiteX32" fmla="*/ 163 w 4732"/>
                    <a:gd name="connsiteY32" fmla="*/ 8715 h 10000"/>
                    <a:gd name="connsiteX33" fmla="*/ 163 w 4732"/>
                    <a:gd name="connsiteY33" fmla="*/ 5911 h 10000"/>
                    <a:gd name="connsiteX34" fmla="*/ 163 w 4732"/>
                    <a:gd name="connsiteY34" fmla="*/ 5911 h 10000"/>
                    <a:gd name="connsiteX35" fmla="*/ 151 w 4732"/>
                    <a:gd name="connsiteY35" fmla="*/ 5443 h 10000"/>
                    <a:gd name="connsiteX36" fmla="*/ 113 w 4732"/>
                    <a:gd name="connsiteY36" fmla="*/ 5140 h 10000"/>
                    <a:gd name="connsiteX37" fmla="*/ 62 w 4732"/>
                    <a:gd name="connsiteY37" fmla="*/ 4930 h 10000"/>
                    <a:gd name="connsiteX38" fmla="*/ 0 w 4732"/>
                    <a:gd name="connsiteY38" fmla="*/ 4837 h 10000"/>
                    <a:gd name="connsiteX39" fmla="*/ 0 w 4732"/>
                    <a:gd name="connsiteY39" fmla="*/ 4626 h 10000"/>
                    <a:gd name="connsiteX40" fmla="*/ 0 w 4732"/>
                    <a:gd name="connsiteY40" fmla="*/ 4626 h 10000"/>
                    <a:gd name="connsiteX41" fmla="*/ 38 w 4732"/>
                    <a:gd name="connsiteY41" fmla="*/ 4626 h 10000"/>
                    <a:gd name="connsiteX42" fmla="*/ 89 w 4732"/>
                    <a:gd name="connsiteY42" fmla="*/ 4696 h 10000"/>
                    <a:gd name="connsiteX43" fmla="*/ 113 w 4732"/>
                    <a:gd name="connsiteY43" fmla="*/ 4767 h 10000"/>
                    <a:gd name="connsiteX44" fmla="*/ 151 w 4732"/>
                    <a:gd name="connsiteY44" fmla="*/ 5000 h 10000"/>
                    <a:gd name="connsiteX45" fmla="*/ 174 w 4732"/>
                    <a:gd name="connsiteY45" fmla="*/ 5140 h 10000"/>
                    <a:gd name="connsiteX46" fmla="*/ 201 w 4732"/>
                    <a:gd name="connsiteY46" fmla="*/ 5374 h 10000"/>
                    <a:gd name="connsiteX47" fmla="*/ 213 w 4732"/>
                    <a:gd name="connsiteY47" fmla="*/ 5608 h 10000"/>
                    <a:gd name="connsiteX48" fmla="*/ 213 w 4732"/>
                    <a:gd name="connsiteY48" fmla="*/ 5911 h 10000"/>
                    <a:gd name="connsiteX49" fmla="*/ 213 w 4732"/>
                    <a:gd name="connsiteY49" fmla="*/ 8715 h 10000"/>
                    <a:gd name="connsiteX50" fmla="*/ 213 w 4732"/>
                    <a:gd name="connsiteY50" fmla="*/ 8715 h 10000"/>
                    <a:gd name="connsiteX51" fmla="*/ 224 w 4732"/>
                    <a:gd name="connsiteY51" fmla="*/ 9089 h 10000"/>
                    <a:gd name="connsiteX52" fmla="*/ 263 w 4732"/>
                    <a:gd name="connsiteY52" fmla="*/ 9463 h 10000"/>
                    <a:gd name="connsiteX53" fmla="*/ 313 w 4732"/>
                    <a:gd name="connsiteY53" fmla="*/ 9602 h 10000"/>
                    <a:gd name="connsiteX54" fmla="*/ 374 w 4732"/>
                    <a:gd name="connsiteY54" fmla="*/ 9696 h 10000"/>
                    <a:gd name="connsiteX55" fmla="*/ 3586 w 4732"/>
                    <a:gd name="connsiteY55" fmla="*/ 9696 h 10000"/>
                    <a:gd name="connsiteX56" fmla="*/ 3586 w 4732"/>
                    <a:gd name="connsiteY56" fmla="*/ 9696 h 10000"/>
                    <a:gd name="connsiteX57" fmla="*/ 3647 w 4732"/>
                    <a:gd name="connsiteY57" fmla="*/ 9602 h 10000"/>
                    <a:gd name="connsiteX58" fmla="*/ 3697 w 4732"/>
                    <a:gd name="connsiteY58" fmla="*/ 9463 h 10000"/>
                    <a:gd name="connsiteX59" fmla="*/ 3736 w 4732"/>
                    <a:gd name="connsiteY59" fmla="*/ 9089 h 10000"/>
                    <a:gd name="connsiteX60" fmla="*/ 3747 w 4732"/>
                    <a:gd name="connsiteY60" fmla="*/ 8715 h 10000"/>
                    <a:gd name="connsiteX61" fmla="*/ 3747 w 4732"/>
                    <a:gd name="connsiteY61" fmla="*/ 1285 h 10000"/>
                    <a:gd name="connsiteX62" fmla="*/ 3747 w 4732"/>
                    <a:gd name="connsiteY62" fmla="*/ 1285 h 10000"/>
                    <a:gd name="connsiteX63" fmla="*/ 3747 w 4732"/>
                    <a:gd name="connsiteY63" fmla="*/ 1074 h 10000"/>
                    <a:gd name="connsiteX64" fmla="*/ 3759 w 4732"/>
                    <a:gd name="connsiteY64" fmla="*/ 841 h 10000"/>
                    <a:gd name="connsiteX65" fmla="*/ 3782 w 4732"/>
                    <a:gd name="connsiteY65" fmla="*/ 608 h 10000"/>
                    <a:gd name="connsiteX66" fmla="*/ 3810 w 4732"/>
                    <a:gd name="connsiteY66" fmla="*/ 374 h 10000"/>
                    <a:gd name="connsiteX67" fmla="*/ 3833 w 4732"/>
                    <a:gd name="connsiteY67" fmla="*/ 233 h 10000"/>
                    <a:gd name="connsiteX68" fmla="*/ 3872 w 4732"/>
                    <a:gd name="connsiteY68" fmla="*/ 163 h 10000"/>
                    <a:gd name="connsiteX69" fmla="*/ 3910 w 4732"/>
                    <a:gd name="connsiteY69" fmla="*/ 94 h 10000"/>
                    <a:gd name="connsiteX70" fmla="*/ 3960 w 4732"/>
                    <a:gd name="connsiteY70" fmla="*/ 0 h 10000"/>
                    <a:gd name="connsiteX71" fmla="*/ 4519 w 4732"/>
                    <a:gd name="connsiteY71" fmla="*/ 0 h 10000"/>
                    <a:gd name="connsiteX72" fmla="*/ 4519 w 4732"/>
                    <a:gd name="connsiteY72" fmla="*/ 0 h 10000"/>
                    <a:gd name="connsiteX73" fmla="*/ 4559 w 4732"/>
                    <a:gd name="connsiteY73" fmla="*/ 94 h 10000"/>
                    <a:gd name="connsiteX74" fmla="*/ 4609 w 4732"/>
                    <a:gd name="connsiteY74" fmla="*/ 163 h 10000"/>
                    <a:gd name="connsiteX75" fmla="*/ 4647 w 4732"/>
                    <a:gd name="connsiteY75" fmla="*/ 233 h 10000"/>
                    <a:gd name="connsiteX76" fmla="*/ 4670 w 4732"/>
                    <a:gd name="connsiteY76" fmla="*/ 374 h 10000"/>
                    <a:gd name="connsiteX77" fmla="*/ 4697 w 4732"/>
                    <a:gd name="connsiteY77" fmla="*/ 608 h 10000"/>
                    <a:gd name="connsiteX78" fmla="*/ 4720 w 4732"/>
                    <a:gd name="connsiteY78" fmla="*/ 841 h 10000"/>
                    <a:gd name="connsiteX79" fmla="*/ 4732 w 4732"/>
                    <a:gd name="connsiteY79" fmla="*/ 1074 h 10000"/>
                    <a:gd name="connsiteX80" fmla="*/ 4732 w 4732"/>
                    <a:gd name="connsiteY80" fmla="*/ 128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732" h="10000">
                      <a:moveTo>
                        <a:pt x="4732" y="1285"/>
                      </a:moveTo>
                      <a:cubicBezTo>
                        <a:pt x="4724" y="1321"/>
                        <a:pt x="4690" y="1285"/>
                        <a:pt x="4682" y="1285"/>
                      </a:cubicBezTo>
                      <a:lnTo>
                        <a:pt x="4682" y="1285"/>
                      </a:lnTo>
                      <a:cubicBezTo>
                        <a:pt x="4678" y="1161"/>
                        <a:pt x="4674" y="1036"/>
                        <a:pt x="4670" y="911"/>
                      </a:cubicBezTo>
                      <a:cubicBezTo>
                        <a:pt x="4657" y="810"/>
                        <a:pt x="4645" y="708"/>
                        <a:pt x="4632" y="608"/>
                      </a:cubicBezTo>
                      <a:cubicBezTo>
                        <a:pt x="4617" y="530"/>
                        <a:pt x="4601" y="452"/>
                        <a:pt x="4586" y="374"/>
                      </a:cubicBezTo>
                      <a:lnTo>
                        <a:pt x="4519" y="304"/>
                      </a:lnTo>
                      <a:lnTo>
                        <a:pt x="3960" y="304"/>
                      </a:lnTo>
                      <a:lnTo>
                        <a:pt x="3960" y="304"/>
                      </a:lnTo>
                      <a:lnTo>
                        <a:pt x="3899" y="374"/>
                      </a:lnTo>
                      <a:lnTo>
                        <a:pt x="3833" y="608"/>
                      </a:lnTo>
                      <a:cubicBezTo>
                        <a:pt x="3825" y="708"/>
                        <a:pt x="3818" y="810"/>
                        <a:pt x="3810" y="911"/>
                      </a:cubicBezTo>
                      <a:cubicBezTo>
                        <a:pt x="3805" y="1036"/>
                        <a:pt x="3802" y="1161"/>
                        <a:pt x="3798" y="1285"/>
                      </a:cubicBezTo>
                      <a:lnTo>
                        <a:pt x="3798" y="8715"/>
                      </a:lnTo>
                      <a:lnTo>
                        <a:pt x="3798" y="8715"/>
                      </a:lnTo>
                      <a:cubicBezTo>
                        <a:pt x="3793" y="8808"/>
                        <a:pt x="3787" y="8901"/>
                        <a:pt x="3782" y="8995"/>
                      </a:cubicBezTo>
                      <a:cubicBezTo>
                        <a:pt x="3778" y="9073"/>
                        <a:pt x="3775" y="9151"/>
                        <a:pt x="3771" y="9229"/>
                      </a:cubicBezTo>
                      <a:lnTo>
                        <a:pt x="3759" y="9463"/>
                      </a:lnTo>
                      <a:cubicBezTo>
                        <a:pt x="3751" y="9510"/>
                        <a:pt x="3744" y="9555"/>
                        <a:pt x="3736" y="9602"/>
                      </a:cubicBezTo>
                      <a:cubicBezTo>
                        <a:pt x="3723" y="9658"/>
                        <a:pt x="3710" y="9711"/>
                        <a:pt x="3697" y="9767"/>
                      </a:cubicBezTo>
                      <a:cubicBezTo>
                        <a:pt x="3684" y="9814"/>
                        <a:pt x="3672" y="9859"/>
                        <a:pt x="3659" y="9906"/>
                      </a:cubicBezTo>
                      <a:cubicBezTo>
                        <a:pt x="3646" y="9938"/>
                        <a:pt x="3633" y="9968"/>
                        <a:pt x="3620" y="10000"/>
                      </a:cubicBezTo>
                      <a:lnTo>
                        <a:pt x="3586" y="10000"/>
                      </a:lnTo>
                      <a:lnTo>
                        <a:pt x="374" y="10000"/>
                      </a:lnTo>
                      <a:lnTo>
                        <a:pt x="374" y="10000"/>
                      </a:lnTo>
                      <a:lnTo>
                        <a:pt x="340" y="10000"/>
                      </a:lnTo>
                      <a:cubicBezTo>
                        <a:pt x="327" y="9968"/>
                        <a:pt x="314" y="9938"/>
                        <a:pt x="301" y="9906"/>
                      </a:cubicBezTo>
                      <a:cubicBezTo>
                        <a:pt x="288" y="9859"/>
                        <a:pt x="276" y="9814"/>
                        <a:pt x="263" y="9767"/>
                      </a:cubicBezTo>
                      <a:cubicBezTo>
                        <a:pt x="250" y="9711"/>
                        <a:pt x="237" y="9658"/>
                        <a:pt x="224" y="9602"/>
                      </a:cubicBezTo>
                      <a:cubicBezTo>
                        <a:pt x="216" y="9555"/>
                        <a:pt x="209" y="9510"/>
                        <a:pt x="201" y="9463"/>
                      </a:cubicBezTo>
                      <a:cubicBezTo>
                        <a:pt x="197" y="9385"/>
                        <a:pt x="194" y="9307"/>
                        <a:pt x="190" y="9229"/>
                      </a:cubicBezTo>
                      <a:cubicBezTo>
                        <a:pt x="185" y="9151"/>
                        <a:pt x="179" y="9073"/>
                        <a:pt x="174" y="8995"/>
                      </a:cubicBezTo>
                      <a:cubicBezTo>
                        <a:pt x="170" y="8901"/>
                        <a:pt x="167" y="8808"/>
                        <a:pt x="163" y="8715"/>
                      </a:cubicBezTo>
                      <a:lnTo>
                        <a:pt x="163" y="5911"/>
                      </a:lnTo>
                      <a:lnTo>
                        <a:pt x="163" y="5911"/>
                      </a:lnTo>
                      <a:lnTo>
                        <a:pt x="151" y="5443"/>
                      </a:lnTo>
                      <a:cubicBezTo>
                        <a:pt x="138" y="5342"/>
                        <a:pt x="126" y="5240"/>
                        <a:pt x="113" y="5140"/>
                      </a:cubicBezTo>
                      <a:cubicBezTo>
                        <a:pt x="95" y="5069"/>
                        <a:pt x="79" y="5000"/>
                        <a:pt x="62" y="4930"/>
                      </a:cubicBezTo>
                      <a:cubicBezTo>
                        <a:pt x="41" y="4899"/>
                        <a:pt x="21" y="4867"/>
                        <a:pt x="0" y="4837"/>
                      </a:cubicBezTo>
                      <a:lnTo>
                        <a:pt x="0" y="4626"/>
                      </a:lnTo>
                      <a:lnTo>
                        <a:pt x="0" y="4626"/>
                      </a:lnTo>
                      <a:lnTo>
                        <a:pt x="38" y="4626"/>
                      </a:lnTo>
                      <a:cubicBezTo>
                        <a:pt x="55" y="4649"/>
                        <a:pt x="72" y="4673"/>
                        <a:pt x="89" y="4696"/>
                      </a:cubicBezTo>
                      <a:cubicBezTo>
                        <a:pt x="97" y="4720"/>
                        <a:pt x="105" y="4743"/>
                        <a:pt x="113" y="4767"/>
                      </a:cubicBezTo>
                      <a:cubicBezTo>
                        <a:pt x="126" y="4844"/>
                        <a:pt x="138" y="4923"/>
                        <a:pt x="151" y="5000"/>
                      </a:cubicBezTo>
                      <a:cubicBezTo>
                        <a:pt x="159" y="5047"/>
                        <a:pt x="166" y="5093"/>
                        <a:pt x="174" y="5140"/>
                      </a:cubicBezTo>
                      <a:lnTo>
                        <a:pt x="201" y="5374"/>
                      </a:lnTo>
                      <a:lnTo>
                        <a:pt x="213" y="5608"/>
                      </a:lnTo>
                      <a:lnTo>
                        <a:pt x="213" y="5911"/>
                      </a:lnTo>
                      <a:lnTo>
                        <a:pt x="213" y="8715"/>
                      </a:lnTo>
                      <a:lnTo>
                        <a:pt x="213" y="8715"/>
                      </a:lnTo>
                      <a:cubicBezTo>
                        <a:pt x="217" y="8839"/>
                        <a:pt x="220" y="8964"/>
                        <a:pt x="224" y="9089"/>
                      </a:cubicBezTo>
                      <a:cubicBezTo>
                        <a:pt x="237" y="9213"/>
                        <a:pt x="250" y="9338"/>
                        <a:pt x="263" y="9463"/>
                      </a:cubicBezTo>
                      <a:cubicBezTo>
                        <a:pt x="280" y="9510"/>
                        <a:pt x="296" y="9555"/>
                        <a:pt x="313" y="9602"/>
                      </a:cubicBezTo>
                      <a:cubicBezTo>
                        <a:pt x="333" y="9634"/>
                        <a:pt x="354" y="9665"/>
                        <a:pt x="374" y="9696"/>
                      </a:cubicBezTo>
                      <a:lnTo>
                        <a:pt x="3586" y="9696"/>
                      </a:lnTo>
                      <a:lnTo>
                        <a:pt x="3586" y="9696"/>
                      </a:lnTo>
                      <a:cubicBezTo>
                        <a:pt x="3606" y="9665"/>
                        <a:pt x="3627" y="9634"/>
                        <a:pt x="3647" y="9602"/>
                      </a:cubicBezTo>
                      <a:cubicBezTo>
                        <a:pt x="3664" y="9555"/>
                        <a:pt x="3680" y="9510"/>
                        <a:pt x="3697" y="9463"/>
                      </a:cubicBezTo>
                      <a:cubicBezTo>
                        <a:pt x="3710" y="9338"/>
                        <a:pt x="3723" y="9213"/>
                        <a:pt x="3736" y="9089"/>
                      </a:cubicBezTo>
                      <a:cubicBezTo>
                        <a:pt x="3740" y="8964"/>
                        <a:pt x="3743" y="8839"/>
                        <a:pt x="3747" y="8715"/>
                      </a:cubicBezTo>
                      <a:lnTo>
                        <a:pt x="3747" y="1285"/>
                      </a:lnTo>
                      <a:lnTo>
                        <a:pt x="3747" y="1285"/>
                      </a:lnTo>
                      <a:lnTo>
                        <a:pt x="3747" y="1074"/>
                      </a:lnTo>
                      <a:cubicBezTo>
                        <a:pt x="3751" y="997"/>
                        <a:pt x="3755" y="918"/>
                        <a:pt x="3759" y="841"/>
                      </a:cubicBezTo>
                      <a:cubicBezTo>
                        <a:pt x="3767" y="764"/>
                        <a:pt x="3774" y="685"/>
                        <a:pt x="3782" y="608"/>
                      </a:cubicBezTo>
                      <a:cubicBezTo>
                        <a:pt x="3791" y="530"/>
                        <a:pt x="3801" y="452"/>
                        <a:pt x="3810" y="374"/>
                      </a:cubicBezTo>
                      <a:cubicBezTo>
                        <a:pt x="3818" y="327"/>
                        <a:pt x="3825" y="280"/>
                        <a:pt x="3833" y="233"/>
                      </a:cubicBezTo>
                      <a:cubicBezTo>
                        <a:pt x="3846" y="210"/>
                        <a:pt x="3859" y="186"/>
                        <a:pt x="3872" y="163"/>
                      </a:cubicBezTo>
                      <a:cubicBezTo>
                        <a:pt x="3885" y="140"/>
                        <a:pt x="3897" y="117"/>
                        <a:pt x="3910" y="94"/>
                      </a:cubicBezTo>
                      <a:cubicBezTo>
                        <a:pt x="3927" y="63"/>
                        <a:pt x="3943" y="31"/>
                        <a:pt x="3960" y="0"/>
                      </a:cubicBezTo>
                      <a:lnTo>
                        <a:pt x="4519" y="0"/>
                      </a:lnTo>
                      <a:lnTo>
                        <a:pt x="4519" y="0"/>
                      </a:lnTo>
                      <a:cubicBezTo>
                        <a:pt x="4532" y="32"/>
                        <a:pt x="4545" y="62"/>
                        <a:pt x="4559" y="94"/>
                      </a:cubicBezTo>
                      <a:cubicBezTo>
                        <a:pt x="4576" y="117"/>
                        <a:pt x="4592" y="140"/>
                        <a:pt x="4609" y="163"/>
                      </a:cubicBezTo>
                      <a:cubicBezTo>
                        <a:pt x="4622" y="186"/>
                        <a:pt x="4634" y="210"/>
                        <a:pt x="4647" y="233"/>
                      </a:cubicBezTo>
                      <a:cubicBezTo>
                        <a:pt x="4655" y="280"/>
                        <a:pt x="4662" y="327"/>
                        <a:pt x="4670" y="374"/>
                      </a:cubicBezTo>
                      <a:lnTo>
                        <a:pt x="4697" y="608"/>
                      </a:lnTo>
                      <a:cubicBezTo>
                        <a:pt x="4705" y="685"/>
                        <a:pt x="4712" y="764"/>
                        <a:pt x="4720" y="841"/>
                      </a:cubicBezTo>
                      <a:cubicBezTo>
                        <a:pt x="4724" y="918"/>
                        <a:pt x="4728" y="997"/>
                        <a:pt x="4732" y="1074"/>
                      </a:cubicBezTo>
                      <a:lnTo>
                        <a:pt x="4732" y="12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54" name="Freeform 33">
                  <a:extLst>
                    <a:ext uri="{FF2B5EF4-FFF2-40B4-BE49-F238E27FC236}">
                      <a16:creationId xmlns:a16="http://schemas.microsoft.com/office/drawing/2014/main" id="{A88B367E-7FC9-490F-9011-C48A7DB142E2}"/>
                    </a:ext>
                  </a:extLst>
                </p:cNvPr>
                <p:cNvSpPr>
                  <a:spLocks/>
                </p:cNvSpPr>
                <p:nvPr userDrawn="1"/>
              </p:nvSpPr>
              <p:spPr bwMode="auto">
                <a:xfrm>
                  <a:off x="7058678" y="554306"/>
                  <a:ext cx="55770" cy="58655"/>
                </a:xfrm>
                <a:custGeom>
                  <a:avLst/>
                  <a:gdLst>
                    <a:gd name="T0" fmla="*/ 55 w 58"/>
                    <a:gd name="T1" fmla="*/ 61 h 61"/>
                    <a:gd name="T2" fmla="*/ 55 w 58"/>
                    <a:gd name="T3" fmla="*/ 61 h 61"/>
                    <a:gd name="T4" fmla="*/ 48 w 58"/>
                    <a:gd name="T5" fmla="*/ 61 h 61"/>
                    <a:gd name="T6" fmla="*/ 48 w 58"/>
                    <a:gd name="T7" fmla="*/ 55 h 61"/>
                    <a:gd name="T8" fmla="*/ 48 w 58"/>
                    <a:gd name="T9" fmla="*/ 55 h 61"/>
                    <a:gd name="T10" fmla="*/ 45 w 58"/>
                    <a:gd name="T11" fmla="*/ 39 h 61"/>
                    <a:gd name="T12" fmla="*/ 35 w 58"/>
                    <a:gd name="T13" fmla="*/ 26 h 61"/>
                    <a:gd name="T14" fmla="*/ 22 w 58"/>
                    <a:gd name="T15" fmla="*/ 16 h 61"/>
                    <a:gd name="T16" fmla="*/ 6 w 58"/>
                    <a:gd name="T17" fmla="*/ 13 h 61"/>
                    <a:gd name="T18" fmla="*/ 6 w 58"/>
                    <a:gd name="T19" fmla="*/ 13 h 61"/>
                    <a:gd name="T20" fmla="*/ 0 w 58"/>
                    <a:gd name="T21" fmla="*/ 13 h 61"/>
                    <a:gd name="T22" fmla="*/ 0 w 58"/>
                    <a:gd name="T23" fmla="*/ 6 h 61"/>
                    <a:gd name="T24" fmla="*/ 0 w 58"/>
                    <a:gd name="T25" fmla="*/ 6 h 61"/>
                    <a:gd name="T26" fmla="*/ 0 w 58"/>
                    <a:gd name="T27" fmla="*/ 3 h 61"/>
                    <a:gd name="T28" fmla="*/ 6 w 58"/>
                    <a:gd name="T29" fmla="*/ 0 h 61"/>
                    <a:gd name="T30" fmla="*/ 6 w 58"/>
                    <a:gd name="T31" fmla="*/ 0 h 61"/>
                    <a:gd name="T32" fmla="*/ 16 w 58"/>
                    <a:gd name="T33" fmla="*/ 3 h 61"/>
                    <a:gd name="T34" fmla="*/ 26 w 58"/>
                    <a:gd name="T35" fmla="*/ 6 h 61"/>
                    <a:gd name="T36" fmla="*/ 35 w 58"/>
                    <a:gd name="T37" fmla="*/ 10 h 61"/>
                    <a:gd name="T38" fmla="*/ 45 w 58"/>
                    <a:gd name="T39" fmla="*/ 16 h 61"/>
                    <a:gd name="T40" fmla="*/ 52 w 58"/>
                    <a:gd name="T41" fmla="*/ 26 h 61"/>
                    <a:gd name="T42" fmla="*/ 55 w 58"/>
                    <a:gd name="T43" fmla="*/ 36 h 61"/>
                    <a:gd name="T44" fmla="*/ 58 w 58"/>
                    <a:gd name="T45" fmla="*/ 45 h 61"/>
                    <a:gd name="T46" fmla="*/ 58 w 58"/>
                    <a:gd name="T47" fmla="*/ 55 h 61"/>
                    <a:gd name="T48" fmla="*/ 58 w 58"/>
                    <a:gd name="T49" fmla="*/ 55 h 61"/>
                    <a:gd name="T50" fmla="*/ 58 w 58"/>
                    <a:gd name="T51" fmla="*/ 61 h 61"/>
                    <a:gd name="T52" fmla="*/ 55 w 58"/>
                    <a:gd name="T53" fmla="*/ 61 h 61"/>
                    <a:gd name="T54" fmla="*/ 55 w 58"/>
                    <a:gd name="T5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 h="61">
                      <a:moveTo>
                        <a:pt x="55" y="61"/>
                      </a:moveTo>
                      <a:lnTo>
                        <a:pt x="55" y="61"/>
                      </a:lnTo>
                      <a:lnTo>
                        <a:pt x="48" y="61"/>
                      </a:lnTo>
                      <a:lnTo>
                        <a:pt x="48" y="55"/>
                      </a:lnTo>
                      <a:lnTo>
                        <a:pt x="48" y="55"/>
                      </a:lnTo>
                      <a:lnTo>
                        <a:pt x="45" y="39"/>
                      </a:lnTo>
                      <a:lnTo>
                        <a:pt x="35" y="26"/>
                      </a:lnTo>
                      <a:lnTo>
                        <a:pt x="22" y="16"/>
                      </a:lnTo>
                      <a:lnTo>
                        <a:pt x="6" y="13"/>
                      </a:lnTo>
                      <a:lnTo>
                        <a:pt x="6" y="13"/>
                      </a:lnTo>
                      <a:lnTo>
                        <a:pt x="0" y="13"/>
                      </a:lnTo>
                      <a:lnTo>
                        <a:pt x="0" y="6"/>
                      </a:lnTo>
                      <a:lnTo>
                        <a:pt x="0" y="6"/>
                      </a:lnTo>
                      <a:lnTo>
                        <a:pt x="0" y="3"/>
                      </a:lnTo>
                      <a:lnTo>
                        <a:pt x="6" y="0"/>
                      </a:lnTo>
                      <a:lnTo>
                        <a:pt x="6" y="0"/>
                      </a:lnTo>
                      <a:lnTo>
                        <a:pt x="16" y="3"/>
                      </a:lnTo>
                      <a:lnTo>
                        <a:pt x="26" y="6"/>
                      </a:lnTo>
                      <a:lnTo>
                        <a:pt x="35" y="10"/>
                      </a:lnTo>
                      <a:lnTo>
                        <a:pt x="45" y="16"/>
                      </a:lnTo>
                      <a:lnTo>
                        <a:pt x="52" y="26"/>
                      </a:lnTo>
                      <a:lnTo>
                        <a:pt x="55" y="36"/>
                      </a:lnTo>
                      <a:lnTo>
                        <a:pt x="58" y="45"/>
                      </a:lnTo>
                      <a:lnTo>
                        <a:pt x="58" y="55"/>
                      </a:lnTo>
                      <a:lnTo>
                        <a:pt x="58" y="55"/>
                      </a:lnTo>
                      <a:lnTo>
                        <a:pt x="58" y="61"/>
                      </a:lnTo>
                      <a:lnTo>
                        <a:pt x="55" y="61"/>
                      </a:lnTo>
                      <a:lnTo>
                        <a:pt x="55"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55" name="Freeform 34">
                  <a:extLst>
                    <a:ext uri="{FF2B5EF4-FFF2-40B4-BE49-F238E27FC236}">
                      <a16:creationId xmlns:a16="http://schemas.microsoft.com/office/drawing/2014/main" id="{B2079AD8-FC0A-4FB3-8769-0FA86843DA04}"/>
                    </a:ext>
                  </a:extLst>
                </p:cNvPr>
                <p:cNvSpPr>
                  <a:spLocks/>
                </p:cNvSpPr>
                <p:nvPr userDrawn="1"/>
              </p:nvSpPr>
              <p:spPr bwMode="auto">
                <a:xfrm>
                  <a:off x="6789608" y="554306"/>
                  <a:ext cx="293275" cy="12500"/>
                </a:xfrm>
                <a:custGeom>
                  <a:avLst/>
                  <a:gdLst>
                    <a:gd name="T0" fmla="*/ 301 w 305"/>
                    <a:gd name="T1" fmla="*/ 13 h 13"/>
                    <a:gd name="T2" fmla="*/ 7 w 305"/>
                    <a:gd name="T3" fmla="*/ 13 h 13"/>
                    <a:gd name="T4" fmla="*/ 7 w 305"/>
                    <a:gd name="T5" fmla="*/ 13 h 13"/>
                    <a:gd name="T6" fmla="*/ 4 w 305"/>
                    <a:gd name="T7" fmla="*/ 13 h 13"/>
                    <a:gd name="T8" fmla="*/ 0 w 305"/>
                    <a:gd name="T9" fmla="*/ 6 h 13"/>
                    <a:gd name="T10" fmla="*/ 0 w 305"/>
                    <a:gd name="T11" fmla="*/ 6 h 13"/>
                    <a:gd name="T12" fmla="*/ 4 w 305"/>
                    <a:gd name="T13" fmla="*/ 3 h 13"/>
                    <a:gd name="T14" fmla="*/ 7 w 305"/>
                    <a:gd name="T15" fmla="*/ 0 h 13"/>
                    <a:gd name="T16" fmla="*/ 301 w 305"/>
                    <a:gd name="T17" fmla="*/ 0 h 13"/>
                    <a:gd name="T18" fmla="*/ 301 w 305"/>
                    <a:gd name="T19" fmla="*/ 0 h 13"/>
                    <a:gd name="T20" fmla="*/ 305 w 305"/>
                    <a:gd name="T21" fmla="*/ 3 h 13"/>
                    <a:gd name="T22" fmla="*/ 305 w 305"/>
                    <a:gd name="T23" fmla="*/ 6 h 13"/>
                    <a:gd name="T24" fmla="*/ 305 w 305"/>
                    <a:gd name="T25" fmla="*/ 6 h 13"/>
                    <a:gd name="T26" fmla="*/ 305 w 305"/>
                    <a:gd name="T27" fmla="*/ 13 h 13"/>
                    <a:gd name="T28" fmla="*/ 301 w 305"/>
                    <a:gd name="T29" fmla="*/ 13 h 13"/>
                    <a:gd name="T30" fmla="*/ 301 w 305"/>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5" h="13">
                      <a:moveTo>
                        <a:pt x="301" y="13"/>
                      </a:moveTo>
                      <a:lnTo>
                        <a:pt x="7" y="13"/>
                      </a:lnTo>
                      <a:lnTo>
                        <a:pt x="7" y="13"/>
                      </a:lnTo>
                      <a:lnTo>
                        <a:pt x="4" y="13"/>
                      </a:lnTo>
                      <a:lnTo>
                        <a:pt x="0" y="6"/>
                      </a:lnTo>
                      <a:lnTo>
                        <a:pt x="0" y="6"/>
                      </a:lnTo>
                      <a:lnTo>
                        <a:pt x="4" y="3"/>
                      </a:lnTo>
                      <a:lnTo>
                        <a:pt x="7" y="0"/>
                      </a:lnTo>
                      <a:lnTo>
                        <a:pt x="301" y="0"/>
                      </a:lnTo>
                      <a:lnTo>
                        <a:pt x="301" y="0"/>
                      </a:lnTo>
                      <a:lnTo>
                        <a:pt x="305" y="3"/>
                      </a:lnTo>
                      <a:lnTo>
                        <a:pt x="305" y="6"/>
                      </a:lnTo>
                      <a:lnTo>
                        <a:pt x="305" y="6"/>
                      </a:lnTo>
                      <a:lnTo>
                        <a:pt x="305" y="13"/>
                      </a:lnTo>
                      <a:lnTo>
                        <a:pt x="301" y="13"/>
                      </a:lnTo>
                      <a:lnTo>
                        <a:pt x="301"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56" name="Freeform 36">
                  <a:extLst>
                    <a:ext uri="{FF2B5EF4-FFF2-40B4-BE49-F238E27FC236}">
                      <a16:creationId xmlns:a16="http://schemas.microsoft.com/office/drawing/2014/main" id="{182A3892-A3D1-4E6C-84D0-22583B3FA474}"/>
                    </a:ext>
                  </a:extLst>
                </p:cNvPr>
                <p:cNvSpPr>
                  <a:spLocks/>
                </p:cNvSpPr>
                <p:nvPr userDrawn="1"/>
              </p:nvSpPr>
              <p:spPr bwMode="auto">
                <a:xfrm>
                  <a:off x="4891140" y="750464"/>
                  <a:ext cx="211543" cy="140388"/>
                </a:xfrm>
                <a:custGeom>
                  <a:avLst/>
                  <a:gdLst>
                    <a:gd name="T0" fmla="*/ 220 w 220"/>
                    <a:gd name="T1" fmla="*/ 133 h 146"/>
                    <a:gd name="T2" fmla="*/ 220 w 220"/>
                    <a:gd name="T3" fmla="*/ 133 h 146"/>
                    <a:gd name="T4" fmla="*/ 217 w 220"/>
                    <a:gd name="T5" fmla="*/ 142 h 146"/>
                    <a:gd name="T6" fmla="*/ 208 w 220"/>
                    <a:gd name="T7" fmla="*/ 146 h 146"/>
                    <a:gd name="T8" fmla="*/ 13 w 220"/>
                    <a:gd name="T9" fmla="*/ 146 h 146"/>
                    <a:gd name="T10" fmla="*/ 13 w 220"/>
                    <a:gd name="T11" fmla="*/ 146 h 146"/>
                    <a:gd name="T12" fmla="*/ 4 w 220"/>
                    <a:gd name="T13" fmla="*/ 142 h 146"/>
                    <a:gd name="T14" fmla="*/ 0 w 220"/>
                    <a:gd name="T15" fmla="*/ 133 h 146"/>
                    <a:gd name="T16" fmla="*/ 0 w 220"/>
                    <a:gd name="T17" fmla="*/ 10 h 146"/>
                    <a:gd name="T18" fmla="*/ 0 w 220"/>
                    <a:gd name="T19" fmla="*/ 10 h 146"/>
                    <a:gd name="T20" fmla="*/ 4 w 220"/>
                    <a:gd name="T21" fmla="*/ 3 h 146"/>
                    <a:gd name="T22" fmla="*/ 13 w 220"/>
                    <a:gd name="T23" fmla="*/ 0 h 146"/>
                    <a:gd name="T24" fmla="*/ 208 w 220"/>
                    <a:gd name="T25" fmla="*/ 0 h 146"/>
                    <a:gd name="T26" fmla="*/ 208 w 220"/>
                    <a:gd name="T27" fmla="*/ 0 h 146"/>
                    <a:gd name="T28" fmla="*/ 217 w 220"/>
                    <a:gd name="T29" fmla="*/ 3 h 146"/>
                    <a:gd name="T30" fmla="*/ 220 w 220"/>
                    <a:gd name="T31" fmla="*/ 10 h 146"/>
                    <a:gd name="T32" fmla="*/ 220 w 220"/>
                    <a:gd name="T33" fmla="*/ 13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146">
                      <a:moveTo>
                        <a:pt x="220" y="133"/>
                      </a:moveTo>
                      <a:lnTo>
                        <a:pt x="220" y="133"/>
                      </a:lnTo>
                      <a:lnTo>
                        <a:pt x="217" y="142"/>
                      </a:lnTo>
                      <a:lnTo>
                        <a:pt x="208" y="146"/>
                      </a:lnTo>
                      <a:lnTo>
                        <a:pt x="13" y="146"/>
                      </a:lnTo>
                      <a:lnTo>
                        <a:pt x="13" y="146"/>
                      </a:lnTo>
                      <a:lnTo>
                        <a:pt x="4" y="142"/>
                      </a:lnTo>
                      <a:lnTo>
                        <a:pt x="0" y="133"/>
                      </a:lnTo>
                      <a:lnTo>
                        <a:pt x="0" y="10"/>
                      </a:lnTo>
                      <a:lnTo>
                        <a:pt x="0" y="10"/>
                      </a:lnTo>
                      <a:lnTo>
                        <a:pt x="4" y="3"/>
                      </a:lnTo>
                      <a:lnTo>
                        <a:pt x="13" y="0"/>
                      </a:lnTo>
                      <a:lnTo>
                        <a:pt x="208" y="0"/>
                      </a:lnTo>
                      <a:lnTo>
                        <a:pt x="208" y="0"/>
                      </a:lnTo>
                      <a:lnTo>
                        <a:pt x="217" y="3"/>
                      </a:lnTo>
                      <a:lnTo>
                        <a:pt x="220" y="10"/>
                      </a:lnTo>
                      <a:lnTo>
                        <a:pt x="220" y="133"/>
                      </a:lnTo>
                      <a:close/>
                    </a:path>
                  </a:pathLst>
                </a:custGeom>
                <a:solidFill>
                  <a:srgbClr val="F9E7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57" name="Rectangle 37">
                  <a:extLst>
                    <a:ext uri="{FF2B5EF4-FFF2-40B4-BE49-F238E27FC236}">
                      <a16:creationId xmlns:a16="http://schemas.microsoft.com/office/drawing/2014/main" id="{8AF63C69-8ECA-42CB-B2FC-58EDF11CD6B9}"/>
                    </a:ext>
                  </a:extLst>
                </p:cNvPr>
                <p:cNvSpPr>
                  <a:spLocks noChangeArrowheads="1"/>
                </p:cNvSpPr>
                <p:nvPr userDrawn="1"/>
              </p:nvSpPr>
              <p:spPr bwMode="auto">
                <a:xfrm>
                  <a:off x="4891140" y="784119"/>
                  <a:ext cx="211543" cy="34616"/>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58" name="Freeform 38">
                  <a:extLst>
                    <a:ext uri="{FF2B5EF4-FFF2-40B4-BE49-F238E27FC236}">
                      <a16:creationId xmlns:a16="http://schemas.microsoft.com/office/drawing/2014/main" id="{FDDADCD4-BA36-4D80-8735-07FFFBE924AC}"/>
                    </a:ext>
                  </a:extLst>
                </p:cNvPr>
                <p:cNvSpPr>
                  <a:spLocks noEditPoints="1"/>
                </p:cNvSpPr>
                <p:nvPr userDrawn="1"/>
              </p:nvSpPr>
              <p:spPr bwMode="auto">
                <a:xfrm>
                  <a:off x="4885371" y="743733"/>
                  <a:ext cx="224043" cy="152888"/>
                </a:xfrm>
                <a:custGeom>
                  <a:avLst/>
                  <a:gdLst>
                    <a:gd name="T0" fmla="*/ 214 w 233"/>
                    <a:gd name="T1" fmla="*/ 159 h 159"/>
                    <a:gd name="T2" fmla="*/ 19 w 233"/>
                    <a:gd name="T3" fmla="*/ 159 h 159"/>
                    <a:gd name="T4" fmla="*/ 19 w 233"/>
                    <a:gd name="T5" fmla="*/ 159 h 159"/>
                    <a:gd name="T6" fmla="*/ 10 w 233"/>
                    <a:gd name="T7" fmla="*/ 156 h 159"/>
                    <a:gd name="T8" fmla="*/ 6 w 233"/>
                    <a:gd name="T9" fmla="*/ 153 h 159"/>
                    <a:gd name="T10" fmla="*/ 0 w 233"/>
                    <a:gd name="T11" fmla="*/ 146 h 159"/>
                    <a:gd name="T12" fmla="*/ 0 w 233"/>
                    <a:gd name="T13" fmla="*/ 140 h 159"/>
                    <a:gd name="T14" fmla="*/ 0 w 233"/>
                    <a:gd name="T15" fmla="*/ 17 h 159"/>
                    <a:gd name="T16" fmla="*/ 0 w 233"/>
                    <a:gd name="T17" fmla="*/ 17 h 159"/>
                    <a:gd name="T18" fmla="*/ 0 w 233"/>
                    <a:gd name="T19" fmla="*/ 10 h 159"/>
                    <a:gd name="T20" fmla="*/ 6 w 233"/>
                    <a:gd name="T21" fmla="*/ 4 h 159"/>
                    <a:gd name="T22" fmla="*/ 10 w 233"/>
                    <a:gd name="T23" fmla="*/ 0 h 159"/>
                    <a:gd name="T24" fmla="*/ 19 w 233"/>
                    <a:gd name="T25" fmla="*/ 0 h 159"/>
                    <a:gd name="T26" fmla="*/ 214 w 233"/>
                    <a:gd name="T27" fmla="*/ 0 h 159"/>
                    <a:gd name="T28" fmla="*/ 214 w 233"/>
                    <a:gd name="T29" fmla="*/ 0 h 159"/>
                    <a:gd name="T30" fmla="*/ 220 w 233"/>
                    <a:gd name="T31" fmla="*/ 0 h 159"/>
                    <a:gd name="T32" fmla="*/ 226 w 233"/>
                    <a:gd name="T33" fmla="*/ 4 h 159"/>
                    <a:gd name="T34" fmla="*/ 230 w 233"/>
                    <a:gd name="T35" fmla="*/ 10 h 159"/>
                    <a:gd name="T36" fmla="*/ 233 w 233"/>
                    <a:gd name="T37" fmla="*/ 17 h 159"/>
                    <a:gd name="T38" fmla="*/ 233 w 233"/>
                    <a:gd name="T39" fmla="*/ 140 h 159"/>
                    <a:gd name="T40" fmla="*/ 233 w 233"/>
                    <a:gd name="T41" fmla="*/ 140 h 159"/>
                    <a:gd name="T42" fmla="*/ 230 w 233"/>
                    <a:gd name="T43" fmla="*/ 146 h 159"/>
                    <a:gd name="T44" fmla="*/ 226 w 233"/>
                    <a:gd name="T45" fmla="*/ 153 h 159"/>
                    <a:gd name="T46" fmla="*/ 220 w 233"/>
                    <a:gd name="T47" fmla="*/ 156 h 159"/>
                    <a:gd name="T48" fmla="*/ 214 w 233"/>
                    <a:gd name="T49" fmla="*/ 159 h 159"/>
                    <a:gd name="T50" fmla="*/ 214 w 233"/>
                    <a:gd name="T51" fmla="*/ 159 h 159"/>
                    <a:gd name="T52" fmla="*/ 19 w 233"/>
                    <a:gd name="T53" fmla="*/ 13 h 159"/>
                    <a:gd name="T54" fmla="*/ 19 w 233"/>
                    <a:gd name="T55" fmla="*/ 13 h 159"/>
                    <a:gd name="T56" fmla="*/ 13 w 233"/>
                    <a:gd name="T57" fmla="*/ 13 h 159"/>
                    <a:gd name="T58" fmla="*/ 13 w 233"/>
                    <a:gd name="T59" fmla="*/ 17 h 159"/>
                    <a:gd name="T60" fmla="*/ 13 w 233"/>
                    <a:gd name="T61" fmla="*/ 140 h 159"/>
                    <a:gd name="T62" fmla="*/ 13 w 233"/>
                    <a:gd name="T63" fmla="*/ 140 h 159"/>
                    <a:gd name="T64" fmla="*/ 13 w 233"/>
                    <a:gd name="T65" fmla="*/ 146 h 159"/>
                    <a:gd name="T66" fmla="*/ 19 w 233"/>
                    <a:gd name="T67" fmla="*/ 146 h 159"/>
                    <a:gd name="T68" fmla="*/ 214 w 233"/>
                    <a:gd name="T69" fmla="*/ 146 h 159"/>
                    <a:gd name="T70" fmla="*/ 214 w 233"/>
                    <a:gd name="T71" fmla="*/ 146 h 159"/>
                    <a:gd name="T72" fmla="*/ 217 w 233"/>
                    <a:gd name="T73" fmla="*/ 146 h 159"/>
                    <a:gd name="T74" fmla="*/ 220 w 233"/>
                    <a:gd name="T75" fmla="*/ 140 h 159"/>
                    <a:gd name="T76" fmla="*/ 220 w 233"/>
                    <a:gd name="T77" fmla="*/ 17 h 159"/>
                    <a:gd name="T78" fmla="*/ 220 w 233"/>
                    <a:gd name="T79" fmla="*/ 17 h 159"/>
                    <a:gd name="T80" fmla="*/ 217 w 233"/>
                    <a:gd name="T81" fmla="*/ 13 h 159"/>
                    <a:gd name="T82" fmla="*/ 214 w 233"/>
                    <a:gd name="T83" fmla="*/ 13 h 159"/>
                    <a:gd name="T84" fmla="*/ 19 w 233"/>
                    <a:gd name="T85" fmla="*/ 1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3" h="159">
                      <a:moveTo>
                        <a:pt x="214" y="159"/>
                      </a:moveTo>
                      <a:lnTo>
                        <a:pt x="19" y="159"/>
                      </a:lnTo>
                      <a:lnTo>
                        <a:pt x="19" y="159"/>
                      </a:lnTo>
                      <a:lnTo>
                        <a:pt x="10" y="156"/>
                      </a:lnTo>
                      <a:lnTo>
                        <a:pt x="6" y="153"/>
                      </a:lnTo>
                      <a:lnTo>
                        <a:pt x="0" y="146"/>
                      </a:lnTo>
                      <a:lnTo>
                        <a:pt x="0" y="140"/>
                      </a:lnTo>
                      <a:lnTo>
                        <a:pt x="0" y="17"/>
                      </a:lnTo>
                      <a:lnTo>
                        <a:pt x="0" y="17"/>
                      </a:lnTo>
                      <a:lnTo>
                        <a:pt x="0" y="10"/>
                      </a:lnTo>
                      <a:lnTo>
                        <a:pt x="6" y="4"/>
                      </a:lnTo>
                      <a:lnTo>
                        <a:pt x="10" y="0"/>
                      </a:lnTo>
                      <a:lnTo>
                        <a:pt x="19" y="0"/>
                      </a:lnTo>
                      <a:lnTo>
                        <a:pt x="214" y="0"/>
                      </a:lnTo>
                      <a:lnTo>
                        <a:pt x="214" y="0"/>
                      </a:lnTo>
                      <a:lnTo>
                        <a:pt x="220" y="0"/>
                      </a:lnTo>
                      <a:lnTo>
                        <a:pt x="226" y="4"/>
                      </a:lnTo>
                      <a:lnTo>
                        <a:pt x="230" y="10"/>
                      </a:lnTo>
                      <a:lnTo>
                        <a:pt x="233" y="17"/>
                      </a:lnTo>
                      <a:lnTo>
                        <a:pt x="233" y="140"/>
                      </a:lnTo>
                      <a:lnTo>
                        <a:pt x="233" y="140"/>
                      </a:lnTo>
                      <a:lnTo>
                        <a:pt x="230" y="146"/>
                      </a:lnTo>
                      <a:lnTo>
                        <a:pt x="226" y="153"/>
                      </a:lnTo>
                      <a:lnTo>
                        <a:pt x="220" y="156"/>
                      </a:lnTo>
                      <a:lnTo>
                        <a:pt x="214" y="159"/>
                      </a:lnTo>
                      <a:lnTo>
                        <a:pt x="214" y="159"/>
                      </a:lnTo>
                      <a:close/>
                      <a:moveTo>
                        <a:pt x="19" y="13"/>
                      </a:moveTo>
                      <a:lnTo>
                        <a:pt x="19" y="13"/>
                      </a:lnTo>
                      <a:lnTo>
                        <a:pt x="13" y="13"/>
                      </a:lnTo>
                      <a:lnTo>
                        <a:pt x="13" y="17"/>
                      </a:lnTo>
                      <a:lnTo>
                        <a:pt x="13" y="140"/>
                      </a:lnTo>
                      <a:lnTo>
                        <a:pt x="13" y="140"/>
                      </a:lnTo>
                      <a:lnTo>
                        <a:pt x="13" y="146"/>
                      </a:lnTo>
                      <a:lnTo>
                        <a:pt x="19" y="146"/>
                      </a:lnTo>
                      <a:lnTo>
                        <a:pt x="214" y="146"/>
                      </a:lnTo>
                      <a:lnTo>
                        <a:pt x="214" y="146"/>
                      </a:lnTo>
                      <a:lnTo>
                        <a:pt x="217" y="146"/>
                      </a:lnTo>
                      <a:lnTo>
                        <a:pt x="220" y="140"/>
                      </a:lnTo>
                      <a:lnTo>
                        <a:pt x="220" y="17"/>
                      </a:lnTo>
                      <a:lnTo>
                        <a:pt x="220" y="17"/>
                      </a:lnTo>
                      <a:lnTo>
                        <a:pt x="217" y="13"/>
                      </a:lnTo>
                      <a:lnTo>
                        <a:pt x="214" y="13"/>
                      </a:lnTo>
                      <a:lnTo>
                        <a:pt x="1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59" name="Freeform 39">
                  <a:extLst>
                    <a:ext uri="{FF2B5EF4-FFF2-40B4-BE49-F238E27FC236}">
                      <a16:creationId xmlns:a16="http://schemas.microsoft.com/office/drawing/2014/main" id="{4E014D3B-D151-4EB9-A1BA-6F29D3D0EA9A}"/>
                    </a:ext>
                  </a:extLst>
                </p:cNvPr>
                <p:cNvSpPr>
                  <a:spLocks/>
                </p:cNvSpPr>
                <p:nvPr userDrawn="1"/>
              </p:nvSpPr>
              <p:spPr bwMode="auto">
                <a:xfrm>
                  <a:off x="4885371" y="812965"/>
                  <a:ext cx="224043" cy="12500"/>
                </a:xfrm>
                <a:custGeom>
                  <a:avLst/>
                  <a:gdLst>
                    <a:gd name="T0" fmla="*/ 226 w 233"/>
                    <a:gd name="T1" fmla="*/ 13 h 13"/>
                    <a:gd name="T2" fmla="*/ 6 w 233"/>
                    <a:gd name="T3" fmla="*/ 13 h 13"/>
                    <a:gd name="T4" fmla="*/ 6 w 233"/>
                    <a:gd name="T5" fmla="*/ 13 h 13"/>
                    <a:gd name="T6" fmla="*/ 0 w 233"/>
                    <a:gd name="T7" fmla="*/ 13 h 13"/>
                    <a:gd name="T8" fmla="*/ 0 w 233"/>
                    <a:gd name="T9" fmla="*/ 6 h 13"/>
                    <a:gd name="T10" fmla="*/ 0 w 233"/>
                    <a:gd name="T11" fmla="*/ 6 h 13"/>
                    <a:gd name="T12" fmla="*/ 0 w 233"/>
                    <a:gd name="T13" fmla="*/ 3 h 13"/>
                    <a:gd name="T14" fmla="*/ 6 w 233"/>
                    <a:gd name="T15" fmla="*/ 0 h 13"/>
                    <a:gd name="T16" fmla="*/ 226 w 233"/>
                    <a:gd name="T17" fmla="*/ 0 h 13"/>
                    <a:gd name="T18" fmla="*/ 226 w 233"/>
                    <a:gd name="T19" fmla="*/ 0 h 13"/>
                    <a:gd name="T20" fmla="*/ 230 w 233"/>
                    <a:gd name="T21" fmla="*/ 3 h 13"/>
                    <a:gd name="T22" fmla="*/ 233 w 233"/>
                    <a:gd name="T23" fmla="*/ 6 h 13"/>
                    <a:gd name="T24" fmla="*/ 233 w 233"/>
                    <a:gd name="T25" fmla="*/ 6 h 13"/>
                    <a:gd name="T26" fmla="*/ 230 w 233"/>
                    <a:gd name="T27" fmla="*/ 13 h 13"/>
                    <a:gd name="T28" fmla="*/ 226 w 233"/>
                    <a:gd name="T29" fmla="*/ 13 h 13"/>
                    <a:gd name="T30" fmla="*/ 226 w 233"/>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3" h="13">
                      <a:moveTo>
                        <a:pt x="226" y="13"/>
                      </a:moveTo>
                      <a:lnTo>
                        <a:pt x="6" y="13"/>
                      </a:lnTo>
                      <a:lnTo>
                        <a:pt x="6" y="13"/>
                      </a:lnTo>
                      <a:lnTo>
                        <a:pt x="0" y="13"/>
                      </a:lnTo>
                      <a:lnTo>
                        <a:pt x="0" y="6"/>
                      </a:lnTo>
                      <a:lnTo>
                        <a:pt x="0" y="6"/>
                      </a:lnTo>
                      <a:lnTo>
                        <a:pt x="0" y="3"/>
                      </a:lnTo>
                      <a:lnTo>
                        <a:pt x="6" y="0"/>
                      </a:lnTo>
                      <a:lnTo>
                        <a:pt x="226" y="0"/>
                      </a:lnTo>
                      <a:lnTo>
                        <a:pt x="226" y="0"/>
                      </a:lnTo>
                      <a:lnTo>
                        <a:pt x="230" y="3"/>
                      </a:lnTo>
                      <a:lnTo>
                        <a:pt x="233" y="6"/>
                      </a:lnTo>
                      <a:lnTo>
                        <a:pt x="233" y="6"/>
                      </a:lnTo>
                      <a:lnTo>
                        <a:pt x="230" y="13"/>
                      </a:lnTo>
                      <a:lnTo>
                        <a:pt x="226" y="13"/>
                      </a:lnTo>
                      <a:lnTo>
                        <a:pt x="22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60" name="Freeform 40">
                  <a:extLst>
                    <a:ext uri="{FF2B5EF4-FFF2-40B4-BE49-F238E27FC236}">
                      <a16:creationId xmlns:a16="http://schemas.microsoft.com/office/drawing/2014/main" id="{9A427827-8C5D-4E98-BCB7-B45D8D959E44}"/>
                    </a:ext>
                  </a:extLst>
                </p:cNvPr>
                <p:cNvSpPr>
                  <a:spLocks/>
                </p:cNvSpPr>
                <p:nvPr userDrawn="1"/>
              </p:nvSpPr>
              <p:spPr bwMode="auto">
                <a:xfrm>
                  <a:off x="4885371" y="778349"/>
                  <a:ext cx="224043" cy="12500"/>
                </a:xfrm>
                <a:custGeom>
                  <a:avLst/>
                  <a:gdLst>
                    <a:gd name="T0" fmla="*/ 226 w 233"/>
                    <a:gd name="T1" fmla="*/ 13 h 13"/>
                    <a:gd name="T2" fmla="*/ 6 w 233"/>
                    <a:gd name="T3" fmla="*/ 13 h 13"/>
                    <a:gd name="T4" fmla="*/ 6 w 233"/>
                    <a:gd name="T5" fmla="*/ 13 h 13"/>
                    <a:gd name="T6" fmla="*/ 0 w 233"/>
                    <a:gd name="T7" fmla="*/ 10 h 13"/>
                    <a:gd name="T8" fmla="*/ 0 w 233"/>
                    <a:gd name="T9" fmla="*/ 6 h 13"/>
                    <a:gd name="T10" fmla="*/ 0 w 233"/>
                    <a:gd name="T11" fmla="*/ 6 h 13"/>
                    <a:gd name="T12" fmla="*/ 0 w 233"/>
                    <a:gd name="T13" fmla="*/ 3 h 13"/>
                    <a:gd name="T14" fmla="*/ 6 w 233"/>
                    <a:gd name="T15" fmla="*/ 0 h 13"/>
                    <a:gd name="T16" fmla="*/ 226 w 233"/>
                    <a:gd name="T17" fmla="*/ 0 h 13"/>
                    <a:gd name="T18" fmla="*/ 226 w 233"/>
                    <a:gd name="T19" fmla="*/ 0 h 13"/>
                    <a:gd name="T20" fmla="*/ 230 w 233"/>
                    <a:gd name="T21" fmla="*/ 3 h 13"/>
                    <a:gd name="T22" fmla="*/ 233 w 233"/>
                    <a:gd name="T23" fmla="*/ 6 h 13"/>
                    <a:gd name="T24" fmla="*/ 233 w 233"/>
                    <a:gd name="T25" fmla="*/ 6 h 13"/>
                    <a:gd name="T26" fmla="*/ 230 w 233"/>
                    <a:gd name="T27" fmla="*/ 10 h 13"/>
                    <a:gd name="T28" fmla="*/ 226 w 233"/>
                    <a:gd name="T29" fmla="*/ 13 h 13"/>
                    <a:gd name="T30" fmla="*/ 226 w 233"/>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3" h="13">
                      <a:moveTo>
                        <a:pt x="226" y="13"/>
                      </a:moveTo>
                      <a:lnTo>
                        <a:pt x="6" y="13"/>
                      </a:lnTo>
                      <a:lnTo>
                        <a:pt x="6" y="13"/>
                      </a:lnTo>
                      <a:lnTo>
                        <a:pt x="0" y="10"/>
                      </a:lnTo>
                      <a:lnTo>
                        <a:pt x="0" y="6"/>
                      </a:lnTo>
                      <a:lnTo>
                        <a:pt x="0" y="6"/>
                      </a:lnTo>
                      <a:lnTo>
                        <a:pt x="0" y="3"/>
                      </a:lnTo>
                      <a:lnTo>
                        <a:pt x="6" y="0"/>
                      </a:lnTo>
                      <a:lnTo>
                        <a:pt x="226" y="0"/>
                      </a:lnTo>
                      <a:lnTo>
                        <a:pt x="226" y="0"/>
                      </a:lnTo>
                      <a:lnTo>
                        <a:pt x="230" y="3"/>
                      </a:lnTo>
                      <a:lnTo>
                        <a:pt x="233" y="6"/>
                      </a:lnTo>
                      <a:lnTo>
                        <a:pt x="233" y="6"/>
                      </a:lnTo>
                      <a:lnTo>
                        <a:pt x="230" y="10"/>
                      </a:lnTo>
                      <a:lnTo>
                        <a:pt x="226" y="13"/>
                      </a:lnTo>
                      <a:lnTo>
                        <a:pt x="22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61" name="Freeform 41">
                  <a:extLst>
                    <a:ext uri="{FF2B5EF4-FFF2-40B4-BE49-F238E27FC236}">
                      <a16:creationId xmlns:a16="http://schemas.microsoft.com/office/drawing/2014/main" id="{CDFE4931-F9D2-498E-AD8C-1746E9036536}"/>
                    </a:ext>
                  </a:extLst>
                </p:cNvPr>
                <p:cNvSpPr>
                  <a:spLocks/>
                </p:cNvSpPr>
                <p:nvPr userDrawn="1"/>
              </p:nvSpPr>
              <p:spPr bwMode="auto">
                <a:xfrm>
                  <a:off x="4907487" y="849505"/>
                  <a:ext cx="105771" cy="12500"/>
                </a:xfrm>
                <a:custGeom>
                  <a:avLst/>
                  <a:gdLst>
                    <a:gd name="T0" fmla="*/ 103 w 110"/>
                    <a:gd name="T1" fmla="*/ 13 h 13"/>
                    <a:gd name="T2" fmla="*/ 6 w 110"/>
                    <a:gd name="T3" fmla="*/ 13 h 13"/>
                    <a:gd name="T4" fmla="*/ 6 w 110"/>
                    <a:gd name="T5" fmla="*/ 13 h 13"/>
                    <a:gd name="T6" fmla="*/ 3 w 110"/>
                    <a:gd name="T7" fmla="*/ 10 h 13"/>
                    <a:gd name="T8" fmla="*/ 0 w 110"/>
                    <a:gd name="T9" fmla="*/ 7 h 13"/>
                    <a:gd name="T10" fmla="*/ 0 w 110"/>
                    <a:gd name="T11" fmla="*/ 7 h 13"/>
                    <a:gd name="T12" fmla="*/ 3 w 110"/>
                    <a:gd name="T13" fmla="*/ 0 h 13"/>
                    <a:gd name="T14" fmla="*/ 6 w 110"/>
                    <a:gd name="T15" fmla="*/ 0 h 13"/>
                    <a:gd name="T16" fmla="*/ 103 w 110"/>
                    <a:gd name="T17" fmla="*/ 0 h 13"/>
                    <a:gd name="T18" fmla="*/ 103 w 110"/>
                    <a:gd name="T19" fmla="*/ 0 h 13"/>
                    <a:gd name="T20" fmla="*/ 110 w 110"/>
                    <a:gd name="T21" fmla="*/ 0 h 13"/>
                    <a:gd name="T22" fmla="*/ 110 w 110"/>
                    <a:gd name="T23" fmla="*/ 7 h 13"/>
                    <a:gd name="T24" fmla="*/ 110 w 110"/>
                    <a:gd name="T25" fmla="*/ 7 h 13"/>
                    <a:gd name="T26" fmla="*/ 110 w 110"/>
                    <a:gd name="T27" fmla="*/ 10 h 13"/>
                    <a:gd name="T28" fmla="*/ 103 w 110"/>
                    <a:gd name="T29" fmla="*/ 13 h 13"/>
                    <a:gd name="T30" fmla="*/ 103 w 110"/>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
                      <a:moveTo>
                        <a:pt x="103" y="13"/>
                      </a:moveTo>
                      <a:lnTo>
                        <a:pt x="6" y="13"/>
                      </a:lnTo>
                      <a:lnTo>
                        <a:pt x="6" y="13"/>
                      </a:lnTo>
                      <a:lnTo>
                        <a:pt x="3" y="10"/>
                      </a:lnTo>
                      <a:lnTo>
                        <a:pt x="0" y="7"/>
                      </a:lnTo>
                      <a:lnTo>
                        <a:pt x="0" y="7"/>
                      </a:lnTo>
                      <a:lnTo>
                        <a:pt x="3" y="0"/>
                      </a:lnTo>
                      <a:lnTo>
                        <a:pt x="6" y="0"/>
                      </a:lnTo>
                      <a:lnTo>
                        <a:pt x="103" y="0"/>
                      </a:lnTo>
                      <a:lnTo>
                        <a:pt x="103" y="0"/>
                      </a:lnTo>
                      <a:lnTo>
                        <a:pt x="110" y="0"/>
                      </a:lnTo>
                      <a:lnTo>
                        <a:pt x="110" y="7"/>
                      </a:lnTo>
                      <a:lnTo>
                        <a:pt x="110" y="7"/>
                      </a:lnTo>
                      <a:lnTo>
                        <a:pt x="110" y="10"/>
                      </a:lnTo>
                      <a:lnTo>
                        <a:pt x="103" y="13"/>
                      </a:lnTo>
                      <a:lnTo>
                        <a:pt x="10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62" name="Freeform 42">
                  <a:extLst>
                    <a:ext uri="{FF2B5EF4-FFF2-40B4-BE49-F238E27FC236}">
                      <a16:creationId xmlns:a16="http://schemas.microsoft.com/office/drawing/2014/main" id="{95FAC24D-3B58-49DE-A7D2-BD1883EC88D1}"/>
                    </a:ext>
                  </a:extLst>
                </p:cNvPr>
                <p:cNvSpPr>
                  <a:spLocks/>
                </p:cNvSpPr>
                <p:nvPr userDrawn="1"/>
              </p:nvSpPr>
              <p:spPr bwMode="auto">
                <a:xfrm>
                  <a:off x="5049798" y="849505"/>
                  <a:ext cx="34616" cy="12500"/>
                </a:xfrm>
                <a:custGeom>
                  <a:avLst/>
                  <a:gdLst>
                    <a:gd name="T0" fmla="*/ 30 w 36"/>
                    <a:gd name="T1" fmla="*/ 13 h 13"/>
                    <a:gd name="T2" fmla="*/ 7 w 36"/>
                    <a:gd name="T3" fmla="*/ 13 h 13"/>
                    <a:gd name="T4" fmla="*/ 7 w 36"/>
                    <a:gd name="T5" fmla="*/ 13 h 13"/>
                    <a:gd name="T6" fmla="*/ 0 w 36"/>
                    <a:gd name="T7" fmla="*/ 10 h 13"/>
                    <a:gd name="T8" fmla="*/ 0 w 36"/>
                    <a:gd name="T9" fmla="*/ 7 h 13"/>
                    <a:gd name="T10" fmla="*/ 0 w 36"/>
                    <a:gd name="T11" fmla="*/ 7 h 13"/>
                    <a:gd name="T12" fmla="*/ 0 w 36"/>
                    <a:gd name="T13" fmla="*/ 0 h 13"/>
                    <a:gd name="T14" fmla="*/ 7 w 36"/>
                    <a:gd name="T15" fmla="*/ 0 h 13"/>
                    <a:gd name="T16" fmla="*/ 30 w 36"/>
                    <a:gd name="T17" fmla="*/ 0 h 13"/>
                    <a:gd name="T18" fmla="*/ 30 w 36"/>
                    <a:gd name="T19" fmla="*/ 0 h 13"/>
                    <a:gd name="T20" fmla="*/ 33 w 36"/>
                    <a:gd name="T21" fmla="*/ 0 h 13"/>
                    <a:gd name="T22" fmla="*/ 36 w 36"/>
                    <a:gd name="T23" fmla="*/ 7 h 13"/>
                    <a:gd name="T24" fmla="*/ 36 w 36"/>
                    <a:gd name="T25" fmla="*/ 7 h 13"/>
                    <a:gd name="T26" fmla="*/ 33 w 36"/>
                    <a:gd name="T27" fmla="*/ 10 h 13"/>
                    <a:gd name="T28" fmla="*/ 30 w 36"/>
                    <a:gd name="T29" fmla="*/ 13 h 13"/>
                    <a:gd name="T30" fmla="*/ 30 w 36"/>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13">
                      <a:moveTo>
                        <a:pt x="30" y="13"/>
                      </a:moveTo>
                      <a:lnTo>
                        <a:pt x="7" y="13"/>
                      </a:lnTo>
                      <a:lnTo>
                        <a:pt x="7" y="13"/>
                      </a:lnTo>
                      <a:lnTo>
                        <a:pt x="0" y="10"/>
                      </a:lnTo>
                      <a:lnTo>
                        <a:pt x="0" y="7"/>
                      </a:lnTo>
                      <a:lnTo>
                        <a:pt x="0" y="7"/>
                      </a:lnTo>
                      <a:lnTo>
                        <a:pt x="0" y="0"/>
                      </a:lnTo>
                      <a:lnTo>
                        <a:pt x="7" y="0"/>
                      </a:lnTo>
                      <a:lnTo>
                        <a:pt x="30" y="0"/>
                      </a:lnTo>
                      <a:lnTo>
                        <a:pt x="30" y="0"/>
                      </a:lnTo>
                      <a:lnTo>
                        <a:pt x="33" y="0"/>
                      </a:lnTo>
                      <a:lnTo>
                        <a:pt x="36" y="7"/>
                      </a:lnTo>
                      <a:lnTo>
                        <a:pt x="36" y="7"/>
                      </a:lnTo>
                      <a:lnTo>
                        <a:pt x="33" y="10"/>
                      </a:lnTo>
                      <a:lnTo>
                        <a:pt x="30" y="13"/>
                      </a:lnTo>
                      <a:lnTo>
                        <a:pt x="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63" name="Rectangle 43">
                  <a:extLst>
                    <a:ext uri="{FF2B5EF4-FFF2-40B4-BE49-F238E27FC236}">
                      <a16:creationId xmlns:a16="http://schemas.microsoft.com/office/drawing/2014/main" id="{FFC194FC-1277-486C-822C-B41F3AAC0A42}"/>
                    </a:ext>
                  </a:extLst>
                </p:cNvPr>
                <p:cNvSpPr>
                  <a:spLocks noChangeArrowheads="1"/>
                </p:cNvSpPr>
                <p:nvPr userDrawn="1"/>
              </p:nvSpPr>
              <p:spPr bwMode="auto">
                <a:xfrm>
                  <a:off x="6416171" y="327378"/>
                  <a:ext cx="25001" cy="46155"/>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64" name="Rectangle 44">
                  <a:extLst>
                    <a:ext uri="{FF2B5EF4-FFF2-40B4-BE49-F238E27FC236}">
                      <a16:creationId xmlns:a16="http://schemas.microsoft.com/office/drawing/2014/main" id="{15719C62-BE61-4F36-BC19-A50EB13722C6}"/>
                    </a:ext>
                  </a:extLst>
                </p:cNvPr>
                <p:cNvSpPr>
                  <a:spLocks noChangeArrowheads="1"/>
                </p:cNvSpPr>
                <p:nvPr userDrawn="1"/>
              </p:nvSpPr>
              <p:spPr bwMode="auto">
                <a:xfrm>
                  <a:off x="6369055" y="398534"/>
                  <a:ext cx="25001" cy="6827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65" name="Rectangle 45">
                  <a:extLst>
                    <a:ext uri="{FF2B5EF4-FFF2-40B4-BE49-F238E27FC236}">
                      <a16:creationId xmlns:a16="http://schemas.microsoft.com/office/drawing/2014/main" id="{9E624200-A2E3-4275-B028-3EAD6ED23B5F}"/>
                    </a:ext>
                  </a:extLst>
                </p:cNvPr>
                <p:cNvSpPr>
                  <a:spLocks noChangeArrowheads="1"/>
                </p:cNvSpPr>
                <p:nvPr userDrawn="1"/>
              </p:nvSpPr>
              <p:spPr bwMode="auto">
                <a:xfrm>
                  <a:off x="6322900" y="348532"/>
                  <a:ext cx="21154" cy="50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66" name="Rectangle 46">
                  <a:extLst>
                    <a:ext uri="{FF2B5EF4-FFF2-40B4-BE49-F238E27FC236}">
                      <a16:creationId xmlns:a16="http://schemas.microsoft.com/office/drawing/2014/main" id="{1DC57F1B-84F9-48D5-AAD8-D1BE72CF6A32}"/>
                    </a:ext>
                  </a:extLst>
                </p:cNvPr>
                <p:cNvSpPr>
                  <a:spLocks noChangeArrowheads="1"/>
                </p:cNvSpPr>
                <p:nvPr userDrawn="1"/>
              </p:nvSpPr>
              <p:spPr bwMode="auto">
                <a:xfrm>
                  <a:off x="6275784" y="420649"/>
                  <a:ext cx="22116" cy="46155"/>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67" name="Rectangle 47">
                  <a:extLst>
                    <a:ext uri="{FF2B5EF4-FFF2-40B4-BE49-F238E27FC236}">
                      <a16:creationId xmlns:a16="http://schemas.microsoft.com/office/drawing/2014/main" id="{AF279DE7-84A0-4A6A-8295-A119420ED33D}"/>
                    </a:ext>
                  </a:extLst>
                </p:cNvPr>
                <p:cNvSpPr>
                  <a:spLocks noChangeArrowheads="1"/>
                </p:cNvSpPr>
                <p:nvPr userDrawn="1"/>
              </p:nvSpPr>
              <p:spPr bwMode="auto">
                <a:xfrm>
                  <a:off x="6275784" y="466804"/>
                  <a:ext cx="22116" cy="47116"/>
                </a:xfrm>
                <a:prstGeom prst="rect">
                  <a:avLst/>
                </a:prstGeom>
                <a:solidFill>
                  <a:srgbClr val="FF4A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68" name="Rectangle 48">
                  <a:extLst>
                    <a:ext uri="{FF2B5EF4-FFF2-40B4-BE49-F238E27FC236}">
                      <a16:creationId xmlns:a16="http://schemas.microsoft.com/office/drawing/2014/main" id="{53E5A296-B356-4BE9-950E-E81E19DB04E6}"/>
                    </a:ext>
                  </a:extLst>
                </p:cNvPr>
                <p:cNvSpPr>
                  <a:spLocks noChangeArrowheads="1"/>
                </p:cNvSpPr>
                <p:nvPr userDrawn="1"/>
              </p:nvSpPr>
              <p:spPr bwMode="auto">
                <a:xfrm>
                  <a:off x="6322900" y="398534"/>
                  <a:ext cx="21154" cy="115387"/>
                </a:xfrm>
                <a:prstGeom prst="rect">
                  <a:avLst/>
                </a:prstGeom>
                <a:solidFill>
                  <a:srgbClr val="FF4A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69" name="Rectangle 49">
                  <a:extLst>
                    <a:ext uri="{FF2B5EF4-FFF2-40B4-BE49-F238E27FC236}">
                      <a16:creationId xmlns:a16="http://schemas.microsoft.com/office/drawing/2014/main" id="{43787D3D-E71F-4F75-B7C9-73A271239C2B}"/>
                    </a:ext>
                  </a:extLst>
                </p:cNvPr>
                <p:cNvSpPr>
                  <a:spLocks noChangeArrowheads="1"/>
                </p:cNvSpPr>
                <p:nvPr userDrawn="1"/>
              </p:nvSpPr>
              <p:spPr bwMode="auto">
                <a:xfrm>
                  <a:off x="6369055" y="466804"/>
                  <a:ext cx="25001" cy="47116"/>
                </a:xfrm>
                <a:prstGeom prst="rect">
                  <a:avLst/>
                </a:prstGeom>
                <a:solidFill>
                  <a:srgbClr val="FF4A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70" name="Rectangle 50">
                  <a:extLst>
                    <a:ext uri="{FF2B5EF4-FFF2-40B4-BE49-F238E27FC236}">
                      <a16:creationId xmlns:a16="http://schemas.microsoft.com/office/drawing/2014/main" id="{E8FC4C35-9C13-4587-9B97-D9E71CDCF14A}"/>
                    </a:ext>
                  </a:extLst>
                </p:cNvPr>
                <p:cNvSpPr>
                  <a:spLocks noChangeArrowheads="1"/>
                </p:cNvSpPr>
                <p:nvPr userDrawn="1"/>
              </p:nvSpPr>
              <p:spPr bwMode="auto">
                <a:xfrm>
                  <a:off x="6416171" y="373533"/>
                  <a:ext cx="25001" cy="140388"/>
                </a:xfrm>
                <a:prstGeom prst="rect">
                  <a:avLst/>
                </a:prstGeom>
                <a:solidFill>
                  <a:srgbClr val="FF4A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71" name="Freeform 51">
                  <a:extLst>
                    <a:ext uri="{FF2B5EF4-FFF2-40B4-BE49-F238E27FC236}">
                      <a16:creationId xmlns:a16="http://schemas.microsoft.com/office/drawing/2014/main" id="{48BE37A4-9B61-4F06-A0BD-74B28BD524ED}"/>
                    </a:ext>
                  </a:extLst>
                </p:cNvPr>
                <p:cNvSpPr>
                  <a:spLocks noEditPoints="1"/>
                </p:cNvSpPr>
                <p:nvPr userDrawn="1"/>
              </p:nvSpPr>
              <p:spPr bwMode="auto">
                <a:xfrm>
                  <a:off x="6270015" y="461035"/>
                  <a:ext cx="33655" cy="58655"/>
                </a:xfrm>
                <a:custGeom>
                  <a:avLst/>
                  <a:gdLst>
                    <a:gd name="T0" fmla="*/ 29 w 35"/>
                    <a:gd name="T1" fmla="*/ 61 h 61"/>
                    <a:gd name="T2" fmla="*/ 6 w 35"/>
                    <a:gd name="T3" fmla="*/ 61 h 61"/>
                    <a:gd name="T4" fmla="*/ 6 w 35"/>
                    <a:gd name="T5" fmla="*/ 61 h 61"/>
                    <a:gd name="T6" fmla="*/ 0 w 35"/>
                    <a:gd name="T7" fmla="*/ 61 h 61"/>
                    <a:gd name="T8" fmla="*/ 0 w 35"/>
                    <a:gd name="T9" fmla="*/ 55 h 61"/>
                    <a:gd name="T10" fmla="*/ 0 w 35"/>
                    <a:gd name="T11" fmla="*/ 6 h 61"/>
                    <a:gd name="T12" fmla="*/ 0 w 35"/>
                    <a:gd name="T13" fmla="*/ 6 h 61"/>
                    <a:gd name="T14" fmla="*/ 0 w 35"/>
                    <a:gd name="T15" fmla="*/ 3 h 61"/>
                    <a:gd name="T16" fmla="*/ 6 w 35"/>
                    <a:gd name="T17" fmla="*/ 0 h 61"/>
                    <a:gd name="T18" fmla="*/ 29 w 35"/>
                    <a:gd name="T19" fmla="*/ 0 h 61"/>
                    <a:gd name="T20" fmla="*/ 29 w 35"/>
                    <a:gd name="T21" fmla="*/ 0 h 61"/>
                    <a:gd name="T22" fmla="*/ 35 w 35"/>
                    <a:gd name="T23" fmla="*/ 3 h 61"/>
                    <a:gd name="T24" fmla="*/ 35 w 35"/>
                    <a:gd name="T25" fmla="*/ 6 h 61"/>
                    <a:gd name="T26" fmla="*/ 35 w 35"/>
                    <a:gd name="T27" fmla="*/ 55 h 61"/>
                    <a:gd name="T28" fmla="*/ 35 w 35"/>
                    <a:gd name="T29" fmla="*/ 55 h 61"/>
                    <a:gd name="T30" fmla="*/ 35 w 35"/>
                    <a:gd name="T31" fmla="*/ 61 h 61"/>
                    <a:gd name="T32" fmla="*/ 29 w 35"/>
                    <a:gd name="T33" fmla="*/ 61 h 61"/>
                    <a:gd name="T34" fmla="*/ 29 w 35"/>
                    <a:gd name="T35" fmla="*/ 61 h 61"/>
                    <a:gd name="T36" fmla="*/ 13 w 35"/>
                    <a:gd name="T37" fmla="*/ 48 h 61"/>
                    <a:gd name="T38" fmla="*/ 22 w 35"/>
                    <a:gd name="T39" fmla="*/ 48 h 61"/>
                    <a:gd name="T40" fmla="*/ 22 w 35"/>
                    <a:gd name="T41" fmla="*/ 13 h 61"/>
                    <a:gd name="T42" fmla="*/ 13 w 35"/>
                    <a:gd name="T43" fmla="*/ 13 h 61"/>
                    <a:gd name="T44" fmla="*/ 13 w 35"/>
                    <a:gd name="T45" fmla="*/ 4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61">
                      <a:moveTo>
                        <a:pt x="29" y="61"/>
                      </a:moveTo>
                      <a:lnTo>
                        <a:pt x="6" y="61"/>
                      </a:lnTo>
                      <a:lnTo>
                        <a:pt x="6" y="61"/>
                      </a:lnTo>
                      <a:lnTo>
                        <a:pt x="0" y="61"/>
                      </a:lnTo>
                      <a:lnTo>
                        <a:pt x="0" y="55"/>
                      </a:lnTo>
                      <a:lnTo>
                        <a:pt x="0" y="6"/>
                      </a:lnTo>
                      <a:lnTo>
                        <a:pt x="0" y="6"/>
                      </a:lnTo>
                      <a:lnTo>
                        <a:pt x="0" y="3"/>
                      </a:lnTo>
                      <a:lnTo>
                        <a:pt x="6" y="0"/>
                      </a:lnTo>
                      <a:lnTo>
                        <a:pt x="29" y="0"/>
                      </a:lnTo>
                      <a:lnTo>
                        <a:pt x="29" y="0"/>
                      </a:lnTo>
                      <a:lnTo>
                        <a:pt x="35" y="3"/>
                      </a:lnTo>
                      <a:lnTo>
                        <a:pt x="35" y="6"/>
                      </a:lnTo>
                      <a:lnTo>
                        <a:pt x="35" y="55"/>
                      </a:lnTo>
                      <a:lnTo>
                        <a:pt x="35" y="55"/>
                      </a:lnTo>
                      <a:lnTo>
                        <a:pt x="35" y="61"/>
                      </a:lnTo>
                      <a:lnTo>
                        <a:pt x="29" y="61"/>
                      </a:lnTo>
                      <a:lnTo>
                        <a:pt x="29" y="61"/>
                      </a:lnTo>
                      <a:close/>
                      <a:moveTo>
                        <a:pt x="13" y="48"/>
                      </a:moveTo>
                      <a:lnTo>
                        <a:pt x="22" y="48"/>
                      </a:lnTo>
                      <a:lnTo>
                        <a:pt x="22" y="13"/>
                      </a:lnTo>
                      <a:lnTo>
                        <a:pt x="13" y="13"/>
                      </a:lnTo>
                      <a:lnTo>
                        <a:pt x="13" y="48"/>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72" name="Freeform 52">
                  <a:extLst>
                    <a:ext uri="{FF2B5EF4-FFF2-40B4-BE49-F238E27FC236}">
                      <a16:creationId xmlns:a16="http://schemas.microsoft.com/office/drawing/2014/main" id="{92296D80-61B5-47C6-96EA-2784685999ED}"/>
                    </a:ext>
                  </a:extLst>
                </p:cNvPr>
                <p:cNvSpPr>
                  <a:spLocks noEditPoints="1"/>
                </p:cNvSpPr>
                <p:nvPr userDrawn="1"/>
              </p:nvSpPr>
              <p:spPr bwMode="auto">
                <a:xfrm>
                  <a:off x="6316169" y="392764"/>
                  <a:ext cx="34616" cy="126926"/>
                </a:xfrm>
                <a:custGeom>
                  <a:avLst/>
                  <a:gdLst>
                    <a:gd name="T0" fmla="*/ 29 w 36"/>
                    <a:gd name="T1" fmla="*/ 132 h 132"/>
                    <a:gd name="T2" fmla="*/ 7 w 36"/>
                    <a:gd name="T3" fmla="*/ 132 h 132"/>
                    <a:gd name="T4" fmla="*/ 7 w 36"/>
                    <a:gd name="T5" fmla="*/ 132 h 132"/>
                    <a:gd name="T6" fmla="*/ 4 w 36"/>
                    <a:gd name="T7" fmla="*/ 132 h 132"/>
                    <a:gd name="T8" fmla="*/ 0 w 36"/>
                    <a:gd name="T9" fmla="*/ 126 h 132"/>
                    <a:gd name="T10" fmla="*/ 0 w 36"/>
                    <a:gd name="T11" fmla="*/ 6 h 132"/>
                    <a:gd name="T12" fmla="*/ 0 w 36"/>
                    <a:gd name="T13" fmla="*/ 6 h 132"/>
                    <a:gd name="T14" fmla="*/ 4 w 36"/>
                    <a:gd name="T15" fmla="*/ 0 h 132"/>
                    <a:gd name="T16" fmla="*/ 7 w 36"/>
                    <a:gd name="T17" fmla="*/ 0 h 132"/>
                    <a:gd name="T18" fmla="*/ 29 w 36"/>
                    <a:gd name="T19" fmla="*/ 0 h 132"/>
                    <a:gd name="T20" fmla="*/ 29 w 36"/>
                    <a:gd name="T21" fmla="*/ 0 h 132"/>
                    <a:gd name="T22" fmla="*/ 36 w 36"/>
                    <a:gd name="T23" fmla="*/ 0 h 132"/>
                    <a:gd name="T24" fmla="*/ 36 w 36"/>
                    <a:gd name="T25" fmla="*/ 6 h 132"/>
                    <a:gd name="T26" fmla="*/ 36 w 36"/>
                    <a:gd name="T27" fmla="*/ 126 h 132"/>
                    <a:gd name="T28" fmla="*/ 36 w 36"/>
                    <a:gd name="T29" fmla="*/ 126 h 132"/>
                    <a:gd name="T30" fmla="*/ 36 w 36"/>
                    <a:gd name="T31" fmla="*/ 132 h 132"/>
                    <a:gd name="T32" fmla="*/ 29 w 36"/>
                    <a:gd name="T33" fmla="*/ 132 h 132"/>
                    <a:gd name="T34" fmla="*/ 29 w 36"/>
                    <a:gd name="T35" fmla="*/ 132 h 132"/>
                    <a:gd name="T36" fmla="*/ 13 w 36"/>
                    <a:gd name="T37" fmla="*/ 119 h 132"/>
                    <a:gd name="T38" fmla="*/ 26 w 36"/>
                    <a:gd name="T39" fmla="*/ 119 h 132"/>
                    <a:gd name="T40" fmla="*/ 26 w 36"/>
                    <a:gd name="T41" fmla="*/ 9 h 132"/>
                    <a:gd name="T42" fmla="*/ 13 w 36"/>
                    <a:gd name="T43" fmla="*/ 9 h 132"/>
                    <a:gd name="T44" fmla="*/ 13 w 36"/>
                    <a:gd name="T45" fmla="*/ 11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32">
                      <a:moveTo>
                        <a:pt x="29" y="132"/>
                      </a:moveTo>
                      <a:lnTo>
                        <a:pt x="7" y="132"/>
                      </a:lnTo>
                      <a:lnTo>
                        <a:pt x="7" y="132"/>
                      </a:lnTo>
                      <a:lnTo>
                        <a:pt x="4" y="132"/>
                      </a:lnTo>
                      <a:lnTo>
                        <a:pt x="0" y="126"/>
                      </a:lnTo>
                      <a:lnTo>
                        <a:pt x="0" y="6"/>
                      </a:lnTo>
                      <a:lnTo>
                        <a:pt x="0" y="6"/>
                      </a:lnTo>
                      <a:lnTo>
                        <a:pt x="4" y="0"/>
                      </a:lnTo>
                      <a:lnTo>
                        <a:pt x="7" y="0"/>
                      </a:lnTo>
                      <a:lnTo>
                        <a:pt x="29" y="0"/>
                      </a:lnTo>
                      <a:lnTo>
                        <a:pt x="29" y="0"/>
                      </a:lnTo>
                      <a:lnTo>
                        <a:pt x="36" y="0"/>
                      </a:lnTo>
                      <a:lnTo>
                        <a:pt x="36" y="6"/>
                      </a:lnTo>
                      <a:lnTo>
                        <a:pt x="36" y="126"/>
                      </a:lnTo>
                      <a:lnTo>
                        <a:pt x="36" y="126"/>
                      </a:lnTo>
                      <a:lnTo>
                        <a:pt x="36" y="132"/>
                      </a:lnTo>
                      <a:lnTo>
                        <a:pt x="29" y="132"/>
                      </a:lnTo>
                      <a:lnTo>
                        <a:pt x="29" y="132"/>
                      </a:lnTo>
                      <a:close/>
                      <a:moveTo>
                        <a:pt x="13" y="119"/>
                      </a:moveTo>
                      <a:lnTo>
                        <a:pt x="26" y="119"/>
                      </a:lnTo>
                      <a:lnTo>
                        <a:pt x="26" y="9"/>
                      </a:lnTo>
                      <a:lnTo>
                        <a:pt x="13" y="9"/>
                      </a:lnTo>
                      <a:lnTo>
                        <a:pt x="13" y="119"/>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73" name="Freeform 53">
                  <a:extLst>
                    <a:ext uri="{FF2B5EF4-FFF2-40B4-BE49-F238E27FC236}">
                      <a16:creationId xmlns:a16="http://schemas.microsoft.com/office/drawing/2014/main" id="{F27A00AA-40BA-4ED3-A9E0-8C2F39058378}"/>
                    </a:ext>
                  </a:extLst>
                </p:cNvPr>
                <p:cNvSpPr>
                  <a:spLocks noEditPoints="1"/>
                </p:cNvSpPr>
                <p:nvPr userDrawn="1"/>
              </p:nvSpPr>
              <p:spPr bwMode="auto">
                <a:xfrm>
                  <a:off x="6363286" y="461035"/>
                  <a:ext cx="33655" cy="58655"/>
                </a:xfrm>
                <a:custGeom>
                  <a:avLst/>
                  <a:gdLst>
                    <a:gd name="T0" fmla="*/ 32 w 35"/>
                    <a:gd name="T1" fmla="*/ 61 h 61"/>
                    <a:gd name="T2" fmla="*/ 6 w 35"/>
                    <a:gd name="T3" fmla="*/ 61 h 61"/>
                    <a:gd name="T4" fmla="*/ 6 w 35"/>
                    <a:gd name="T5" fmla="*/ 61 h 61"/>
                    <a:gd name="T6" fmla="*/ 3 w 35"/>
                    <a:gd name="T7" fmla="*/ 61 h 61"/>
                    <a:gd name="T8" fmla="*/ 0 w 35"/>
                    <a:gd name="T9" fmla="*/ 55 h 61"/>
                    <a:gd name="T10" fmla="*/ 0 w 35"/>
                    <a:gd name="T11" fmla="*/ 6 h 61"/>
                    <a:gd name="T12" fmla="*/ 0 w 35"/>
                    <a:gd name="T13" fmla="*/ 6 h 61"/>
                    <a:gd name="T14" fmla="*/ 3 w 35"/>
                    <a:gd name="T15" fmla="*/ 3 h 61"/>
                    <a:gd name="T16" fmla="*/ 6 w 35"/>
                    <a:gd name="T17" fmla="*/ 0 h 61"/>
                    <a:gd name="T18" fmla="*/ 32 w 35"/>
                    <a:gd name="T19" fmla="*/ 0 h 61"/>
                    <a:gd name="T20" fmla="*/ 32 w 35"/>
                    <a:gd name="T21" fmla="*/ 0 h 61"/>
                    <a:gd name="T22" fmla="*/ 35 w 35"/>
                    <a:gd name="T23" fmla="*/ 3 h 61"/>
                    <a:gd name="T24" fmla="*/ 35 w 35"/>
                    <a:gd name="T25" fmla="*/ 6 h 61"/>
                    <a:gd name="T26" fmla="*/ 35 w 35"/>
                    <a:gd name="T27" fmla="*/ 55 h 61"/>
                    <a:gd name="T28" fmla="*/ 35 w 35"/>
                    <a:gd name="T29" fmla="*/ 55 h 61"/>
                    <a:gd name="T30" fmla="*/ 35 w 35"/>
                    <a:gd name="T31" fmla="*/ 61 h 61"/>
                    <a:gd name="T32" fmla="*/ 32 w 35"/>
                    <a:gd name="T33" fmla="*/ 61 h 61"/>
                    <a:gd name="T34" fmla="*/ 32 w 35"/>
                    <a:gd name="T35" fmla="*/ 61 h 61"/>
                    <a:gd name="T36" fmla="*/ 13 w 35"/>
                    <a:gd name="T37" fmla="*/ 48 h 61"/>
                    <a:gd name="T38" fmla="*/ 26 w 35"/>
                    <a:gd name="T39" fmla="*/ 48 h 61"/>
                    <a:gd name="T40" fmla="*/ 26 w 35"/>
                    <a:gd name="T41" fmla="*/ 13 h 61"/>
                    <a:gd name="T42" fmla="*/ 13 w 35"/>
                    <a:gd name="T43" fmla="*/ 13 h 61"/>
                    <a:gd name="T44" fmla="*/ 13 w 35"/>
                    <a:gd name="T45" fmla="*/ 4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61">
                      <a:moveTo>
                        <a:pt x="32" y="61"/>
                      </a:moveTo>
                      <a:lnTo>
                        <a:pt x="6" y="61"/>
                      </a:lnTo>
                      <a:lnTo>
                        <a:pt x="6" y="61"/>
                      </a:lnTo>
                      <a:lnTo>
                        <a:pt x="3" y="61"/>
                      </a:lnTo>
                      <a:lnTo>
                        <a:pt x="0" y="55"/>
                      </a:lnTo>
                      <a:lnTo>
                        <a:pt x="0" y="6"/>
                      </a:lnTo>
                      <a:lnTo>
                        <a:pt x="0" y="6"/>
                      </a:lnTo>
                      <a:lnTo>
                        <a:pt x="3" y="3"/>
                      </a:lnTo>
                      <a:lnTo>
                        <a:pt x="6" y="0"/>
                      </a:lnTo>
                      <a:lnTo>
                        <a:pt x="32" y="0"/>
                      </a:lnTo>
                      <a:lnTo>
                        <a:pt x="32" y="0"/>
                      </a:lnTo>
                      <a:lnTo>
                        <a:pt x="35" y="3"/>
                      </a:lnTo>
                      <a:lnTo>
                        <a:pt x="35" y="6"/>
                      </a:lnTo>
                      <a:lnTo>
                        <a:pt x="35" y="55"/>
                      </a:lnTo>
                      <a:lnTo>
                        <a:pt x="35" y="55"/>
                      </a:lnTo>
                      <a:lnTo>
                        <a:pt x="35" y="61"/>
                      </a:lnTo>
                      <a:lnTo>
                        <a:pt x="32" y="61"/>
                      </a:lnTo>
                      <a:lnTo>
                        <a:pt x="32" y="61"/>
                      </a:lnTo>
                      <a:close/>
                      <a:moveTo>
                        <a:pt x="13" y="48"/>
                      </a:moveTo>
                      <a:lnTo>
                        <a:pt x="26" y="48"/>
                      </a:lnTo>
                      <a:lnTo>
                        <a:pt x="26" y="13"/>
                      </a:lnTo>
                      <a:lnTo>
                        <a:pt x="13" y="13"/>
                      </a:lnTo>
                      <a:lnTo>
                        <a:pt x="13" y="48"/>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74" name="Freeform 54">
                  <a:extLst>
                    <a:ext uri="{FF2B5EF4-FFF2-40B4-BE49-F238E27FC236}">
                      <a16:creationId xmlns:a16="http://schemas.microsoft.com/office/drawing/2014/main" id="{2858598E-9B8B-435B-9C21-CE57003B8005}"/>
                    </a:ext>
                  </a:extLst>
                </p:cNvPr>
                <p:cNvSpPr>
                  <a:spLocks noEditPoints="1"/>
                </p:cNvSpPr>
                <p:nvPr userDrawn="1"/>
              </p:nvSpPr>
              <p:spPr bwMode="auto">
                <a:xfrm>
                  <a:off x="6409441" y="367764"/>
                  <a:ext cx="34616" cy="151926"/>
                </a:xfrm>
                <a:custGeom>
                  <a:avLst/>
                  <a:gdLst>
                    <a:gd name="T0" fmla="*/ 33 w 36"/>
                    <a:gd name="T1" fmla="*/ 158 h 158"/>
                    <a:gd name="T2" fmla="*/ 7 w 36"/>
                    <a:gd name="T3" fmla="*/ 158 h 158"/>
                    <a:gd name="T4" fmla="*/ 7 w 36"/>
                    <a:gd name="T5" fmla="*/ 158 h 158"/>
                    <a:gd name="T6" fmla="*/ 4 w 36"/>
                    <a:gd name="T7" fmla="*/ 158 h 158"/>
                    <a:gd name="T8" fmla="*/ 0 w 36"/>
                    <a:gd name="T9" fmla="*/ 152 h 158"/>
                    <a:gd name="T10" fmla="*/ 0 w 36"/>
                    <a:gd name="T11" fmla="*/ 6 h 158"/>
                    <a:gd name="T12" fmla="*/ 0 w 36"/>
                    <a:gd name="T13" fmla="*/ 6 h 158"/>
                    <a:gd name="T14" fmla="*/ 4 w 36"/>
                    <a:gd name="T15" fmla="*/ 3 h 158"/>
                    <a:gd name="T16" fmla="*/ 7 w 36"/>
                    <a:gd name="T17" fmla="*/ 0 h 158"/>
                    <a:gd name="T18" fmla="*/ 33 w 36"/>
                    <a:gd name="T19" fmla="*/ 0 h 158"/>
                    <a:gd name="T20" fmla="*/ 33 w 36"/>
                    <a:gd name="T21" fmla="*/ 0 h 158"/>
                    <a:gd name="T22" fmla="*/ 36 w 36"/>
                    <a:gd name="T23" fmla="*/ 3 h 158"/>
                    <a:gd name="T24" fmla="*/ 36 w 36"/>
                    <a:gd name="T25" fmla="*/ 6 h 158"/>
                    <a:gd name="T26" fmla="*/ 36 w 36"/>
                    <a:gd name="T27" fmla="*/ 152 h 158"/>
                    <a:gd name="T28" fmla="*/ 36 w 36"/>
                    <a:gd name="T29" fmla="*/ 152 h 158"/>
                    <a:gd name="T30" fmla="*/ 36 w 36"/>
                    <a:gd name="T31" fmla="*/ 158 h 158"/>
                    <a:gd name="T32" fmla="*/ 33 w 36"/>
                    <a:gd name="T33" fmla="*/ 158 h 158"/>
                    <a:gd name="T34" fmla="*/ 33 w 36"/>
                    <a:gd name="T35" fmla="*/ 158 h 158"/>
                    <a:gd name="T36" fmla="*/ 13 w 36"/>
                    <a:gd name="T37" fmla="*/ 145 h 158"/>
                    <a:gd name="T38" fmla="*/ 26 w 36"/>
                    <a:gd name="T39" fmla="*/ 145 h 158"/>
                    <a:gd name="T40" fmla="*/ 26 w 36"/>
                    <a:gd name="T41" fmla="*/ 13 h 158"/>
                    <a:gd name="T42" fmla="*/ 13 w 36"/>
                    <a:gd name="T43" fmla="*/ 13 h 158"/>
                    <a:gd name="T44" fmla="*/ 13 w 36"/>
                    <a:gd name="T45" fmla="*/ 14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58">
                      <a:moveTo>
                        <a:pt x="33" y="158"/>
                      </a:moveTo>
                      <a:lnTo>
                        <a:pt x="7" y="158"/>
                      </a:lnTo>
                      <a:lnTo>
                        <a:pt x="7" y="158"/>
                      </a:lnTo>
                      <a:lnTo>
                        <a:pt x="4" y="158"/>
                      </a:lnTo>
                      <a:lnTo>
                        <a:pt x="0" y="152"/>
                      </a:lnTo>
                      <a:lnTo>
                        <a:pt x="0" y="6"/>
                      </a:lnTo>
                      <a:lnTo>
                        <a:pt x="0" y="6"/>
                      </a:lnTo>
                      <a:lnTo>
                        <a:pt x="4" y="3"/>
                      </a:lnTo>
                      <a:lnTo>
                        <a:pt x="7" y="0"/>
                      </a:lnTo>
                      <a:lnTo>
                        <a:pt x="33" y="0"/>
                      </a:lnTo>
                      <a:lnTo>
                        <a:pt x="33" y="0"/>
                      </a:lnTo>
                      <a:lnTo>
                        <a:pt x="36" y="3"/>
                      </a:lnTo>
                      <a:lnTo>
                        <a:pt x="36" y="6"/>
                      </a:lnTo>
                      <a:lnTo>
                        <a:pt x="36" y="152"/>
                      </a:lnTo>
                      <a:lnTo>
                        <a:pt x="36" y="152"/>
                      </a:lnTo>
                      <a:lnTo>
                        <a:pt x="36" y="158"/>
                      </a:lnTo>
                      <a:lnTo>
                        <a:pt x="33" y="158"/>
                      </a:lnTo>
                      <a:lnTo>
                        <a:pt x="33" y="158"/>
                      </a:lnTo>
                      <a:close/>
                      <a:moveTo>
                        <a:pt x="13" y="145"/>
                      </a:moveTo>
                      <a:lnTo>
                        <a:pt x="26" y="145"/>
                      </a:lnTo>
                      <a:lnTo>
                        <a:pt x="26" y="13"/>
                      </a:lnTo>
                      <a:lnTo>
                        <a:pt x="13" y="13"/>
                      </a:lnTo>
                      <a:lnTo>
                        <a:pt x="13" y="145"/>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75" name="Freeform 55">
                  <a:extLst>
                    <a:ext uri="{FF2B5EF4-FFF2-40B4-BE49-F238E27FC236}">
                      <a16:creationId xmlns:a16="http://schemas.microsoft.com/office/drawing/2014/main" id="{679A6FB0-2BC0-4A61-9C43-7EB0497FAE10}"/>
                    </a:ext>
                  </a:extLst>
                </p:cNvPr>
                <p:cNvSpPr>
                  <a:spLocks noEditPoints="1"/>
                </p:cNvSpPr>
                <p:nvPr userDrawn="1"/>
              </p:nvSpPr>
              <p:spPr bwMode="auto">
                <a:xfrm>
                  <a:off x="6409441" y="320647"/>
                  <a:ext cx="34616" cy="59617"/>
                </a:xfrm>
                <a:custGeom>
                  <a:avLst/>
                  <a:gdLst>
                    <a:gd name="T0" fmla="*/ 33 w 36"/>
                    <a:gd name="T1" fmla="*/ 62 h 62"/>
                    <a:gd name="T2" fmla="*/ 7 w 36"/>
                    <a:gd name="T3" fmla="*/ 62 h 62"/>
                    <a:gd name="T4" fmla="*/ 7 w 36"/>
                    <a:gd name="T5" fmla="*/ 62 h 62"/>
                    <a:gd name="T6" fmla="*/ 4 w 36"/>
                    <a:gd name="T7" fmla="*/ 58 h 62"/>
                    <a:gd name="T8" fmla="*/ 0 w 36"/>
                    <a:gd name="T9" fmla="*/ 55 h 62"/>
                    <a:gd name="T10" fmla="*/ 0 w 36"/>
                    <a:gd name="T11" fmla="*/ 7 h 62"/>
                    <a:gd name="T12" fmla="*/ 0 w 36"/>
                    <a:gd name="T13" fmla="*/ 7 h 62"/>
                    <a:gd name="T14" fmla="*/ 4 w 36"/>
                    <a:gd name="T15" fmla="*/ 3 h 62"/>
                    <a:gd name="T16" fmla="*/ 7 w 36"/>
                    <a:gd name="T17" fmla="*/ 0 h 62"/>
                    <a:gd name="T18" fmla="*/ 33 w 36"/>
                    <a:gd name="T19" fmla="*/ 0 h 62"/>
                    <a:gd name="T20" fmla="*/ 33 w 36"/>
                    <a:gd name="T21" fmla="*/ 0 h 62"/>
                    <a:gd name="T22" fmla="*/ 36 w 36"/>
                    <a:gd name="T23" fmla="*/ 3 h 62"/>
                    <a:gd name="T24" fmla="*/ 36 w 36"/>
                    <a:gd name="T25" fmla="*/ 7 h 62"/>
                    <a:gd name="T26" fmla="*/ 36 w 36"/>
                    <a:gd name="T27" fmla="*/ 55 h 62"/>
                    <a:gd name="T28" fmla="*/ 36 w 36"/>
                    <a:gd name="T29" fmla="*/ 55 h 62"/>
                    <a:gd name="T30" fmla="*/ 36 w 36"/>
                    <a:gd name="T31" fmla="*/ 58 h 62"/>
                    <a:gd name="T32" fmla="*/ 33 w 36"/>
                    <a:gd name="T33" fmla="*/ 62 h 62"/>
                    <a:gd name="T34" fmla="*/ 33 w 36"/>
                    <a:gd name="T35" fmla="*/ 62 h 62"/>
                    <a:gd name="T36" fmla="*/ 13 w 36"/>
                    <a:gd name="T37" fmla="*/ 49 h 62"/>
                    <a:gd name="T38" fmla="*/ 26 w 36"/>
                    <a:gd name="T39" fmla="*/ 49 h 62"/>
                    <a:gd name="T40" fmla="*/ 26 w 36"/>
                    <a:gd name="T41" fmla="*/ 13 h 62"/>
                    <a:gd name="T42" fmla="*/ 13 w 36"/>
                    <a:gd name="T43" fmla="*/ 13 h 62"/>
                    <a:gd name="T44" fmla="*/ 13 w 36"/>
                    <a:gd name="T45"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62">
                      <a:moveTo>
                        <a:pt x="33" y="62"/>
                      </a:moveTo>
                      <a:lnTo>
                        <a:pt x="7" y="62"/>
                      </a:lnTo>
                      <a:lnTo>
                        <a:pt x="7" y="62"/>
                      </a:lnTo>
                      <a:lnTo>
                        <a:pt x="4" y="58"/>
                      </a:lnTo>
                      <a:lnTo>
                        <a:pt x="0" y="55"/>
                      </a:lnTo>
                      <a:lnTo>
                        <a:pt x="0" y="7"/>
                      </a:lnTo>
                      <a:lnTo>
                        <a:pt x="0" y="7"/>
                      </a:lnTo>
                      <a:lnTo>
                        <a:pt x="4" y="3"/>
                      </a:lnTo>
                      <a:lnTo>
                        <a:pt x="7" y="0"/>
                      </a:lnTo>
                      <a:lnTo>
                        <a:pt x="33" y="0"/>
                      </a:lnTo>
                      <a:lnTo>
                        <a:pt x="33" y="0"/>
                      </a:lnTo>
                      <a:lnTo>
                        <a:pt x="36" y="3"/>
                      </a:lnTo>
                      <a:lnTo>
                        <a:pt x="36" y="7"/>
                      </a:lnTo>
                      <a:lnTo>
                        <a:pt x="36" y="55"/>
                      </a:lnTo>
                      <a:lnTo>
                        <a:pt x="36" y="55"/>
                      </a:lnTo>
                      <a:lnTo>
                        <a:pt x="36" y="58"/>
                      </a:lnTo>
                      <a:lnTo>
                        <a:pt x="33" y="62"/>
                      </a:lnTo>
                      <a:lnTo>
                        <a:pt x="33" y="62"/>
                      </a:lnTo>
                      <a:close/>
                      <a:moveTo>
                        <a:pt x="13" y="49"/>
                      </a:moveTo>
                      <a:lnTo>
                        <a:pt x="26" y="49"/>
                      </a:lnTo>
                      <a:lnTo>
                        <a:pt x="26" y="13"/>
                      </a:lnTo>
                      <a:lnTo>
                        <a:pt x="13" y="13"/>
                      </a:lnTo>
                      <a:lnTo>
                        <a:pt x="13" y="49"/>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76" name="Freeform 56">
                  <a:extLst>
                    <a:ext uri="{FF2B5EF4-FFF2-40B4-BE49-F238E27FC236}">
                      <a16:creationId xmlns:a16="http://schemas.microsoft.com/office/drawing/2014/main" id="{20E9B95D-002D-4F32-B508-35979634E768}"/>
                    </a:ext>
                  </a:extLst>
                </p:cNvPr>
                <p:cNvSpPr>
                  <a:spLocks noEditPoints="1"/>
                </p:cNvSpPr>
                <p:nvPr userDrawn="1"/>
              </p:nvSpPr>
              <p:spPr bwMode="auto">
                <a:xfrm>
                  <a:off x="6363286" y="392764"/>
                  <a:ext cx="33655" cy="80771"/>
                </a:xfrm>
                <a:custGeom>
                  <a:avLst/>
                  <a:gdLst>
                    <a:gd name="T0" fmla="*/ 32 w 35"/>
                    <a:gd name="T1" fmla="*/ 84 h 84"/>
                    <a:gd name="T2" fmla="*/ 6 w 35"/>
                    <a:gd name="T3" fmla="*/ 84 h 84"/>
                    <a:gd name="T4" fmla="*/ 6 w 35"/>
                    <a:gd name="T5" fmla="*/ 84 h 84"/>
                    <a:gd name="T6" fmla="*/ 3 w 35"/>
                    <a:gd name="T7" fmla="*/ 84 h 84"/>
                    <a:gd name="T8" fmla="*/ 0 w 35"/>
                    <a:gd name="T9" fmla="*/ 77 h 84"/>
                    <a:gd name="T10" fmla="*/ 0 w 35"/>
                    <a:gd name="T11" fmla="*/ 6 h 84"/>
                    <a:gd name="T12" fmla="*/ 0 w 35"/>
                    <a:gd name="T13" fmla="*/ 6 h 84"/>
                    <a:gd name="T14" fmla="*/ 3 w 35"/>
                    <a:gd name="T15" fmla="*/ 0 h 84"/>
                    <a:gd name="T16" fmla="*/ 6 w 35"/>
                    <a:gd name="T17" fmla="*/ 0 h 84"/>
                    <a:gd name="T18" fmla="*/ 32 w 35"/>
                    <a:gd name="T19" fmla="*/ 0 h 84"/>
                    <a:gd name="T20" fmla="*/ 32 w 35"/>
                    <a:gd name="T21" fmla="*/ 0 h 84"/>
                    <a:gd name="T22" fmla="*/ 35 w 35"/>
                    <a:gd name="T23" fmla="*/ 0 h 84"/>
                    <a:gd name="T24" fmla="*/ 35 w 35"/>
                    <a:gd name="T25" fmla="*/ 6 h 84"/>
                    <a:gd name="T26" fmla="*/ 35 w 35"/>
                    <a:gd name="T27" fmla="*/ 77 h 84"/>
                    <a:gd name="T28" fmla="*/ 35 w 35"/>
                    <a:gd name="T29" fmla="*/ 77 h 84"/>
                    <a:gd name="T30" fmla="*/ 35 w 35"/>
                    <a:gd name="T31" fmla="*/ 84 h 84"/>
                    <a:gd name="T32" fmla="*/ 32 w 35"/>
                    <a:gd name="T33" fmla="*/ 84 h 84"/>
                    <a:gd name="T34" fmla="*/ 32 w 35"/>
                    <a:gd name="T35" fmla="*/ 84 h 84"/>
                    <a:gd name="T36" fmla="*/ 13 w 35"/>
                    <a:gd name="T37" fmla="*/ 71 h 84"/>
                    <a:gd name="T38" fmla="*/ 26 w 35"/>
                    <a:gd name="T39" fmla="*/ 71 h 84"/>
                    <a:gd name="T40" fmla="*/ 26 w 35"/>
                    <a:gd name="T41" fmla="*/ 9 h 84"/>
                    <a:gd name="T42" fmla="*/ 13 w 35"/>
                    <a:gd name="T43" fmla="*/ 9 h 84"/>
                    <a:gd name="T44" fmla="*/ 13 w 35"/>
                    <a:gd name="T45"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84">
                      <a:moveTo>
                        <a:pt x="32" y="84"/>
                      </a:moveTo>
                      <a:lnTo>
                        <a:pt x="6" y="84"/>
                      </a:lnTo>
                      <a:lnTo>
                        <a:pt x="6" y="84"/>
                      </a:lnTo>
                      <a:lnTo>
                        <a:pt x="3" y="84"/>
                      </a:lnTo>
                      <a:lnTo>
                        <a:pt x="0" y="77"/>
                      </a:lnTo>
                      <a:lnTo>
                        <a:pt x="0" y="6"/>
                      </a:lnTo>
                      <a:lnTo>
                        <a:pt x="0" y="6"/>
                      </a:lnTo>
                      <a:lnTo>
                        <a:pt x="3" y="0"/>
                      </a:lnTo>
                      <a:lnTo>
                        <a:pt x="6" y="0"/>
                      </a:lnTo>
                      <a:lnTo>
                        <a:pt x="32" y="0"/>
                      </a:lnTo>
                      <a:lnTo>
                        <a:pt x="32" y="0"/>
                      </a:lnTo>
                      <a:lnTo>
                        <a:pt x="35" y="0"/>
                      </a:lnTo>
                      <a:lnTo>
                        <a:pt x="35" y="6"/>
                      </a:lnTo>
                      <a:lnTo>
                        <a:pt x="35" y="77"/>
                      </a:lnTo>
                      <a:lnTo>
                        <a:pt x="35" y="77"/>
                      </a:lnTo>
                      <a:lnTo>
                        <a:pt x="35" y="84"/>
                      </a:lnTo>
                      <a:lnTo>
                        <a:pt x="32" y="84"/>
                      </a:lnTo>
                      <a:lnTo>
                        <a:pt x="32" y="84"/>
                      </a:lnTo>
                      <a:close/>
                      <a:moveTo>
                        <a:pt x="13" y="71"/>
                      </a:moveTo>
                      <a:lnTo>
                        <a:pt x="26" y="71"/>
                      </a:lnTo>
                      <a:lnTo>
                        <a:pt x="26" y="9"/>
                      </a:lnTo>
                      <a:lnTo>
                        <a:pt x="13" y="9"/>
                      </a:lnTo>
                      <a:lnTo>
                        <a:pt x="13" y="71"/>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77" name="Freeform 57">
                  <a:extLst>
                    <a:ext uri="{FF2B5EF4-FFF2-40B4-BE49-F238E27FC236}">
                      <a16:creationId xmlns:a16="http://schemas.microsoft.com/office/drawing/2014/main" id="{2061F4A2-1786-48A3-AD63-8628B722F4B1}"/>
                    </a:ext>
                  </a:extLst>
                </p:cNvPr>
                <p:cNvSpPr>
                  <a:spLocks noEditPoints="1"/>
                </p:cNvSpPr>
                <p:nvPr userDrawn="1"/>
              </p:nvSpPr>
              <p:spPr bwMode="auto">
                <a:xfrm>
                  <a:off x="6316169" y="345648"/>
                  <a:ext cx="34616" cy="55770"/>
                </a:xfrm>
                <a:custGeom>
                  <a:avLst/>
                  <a:gdLst>
                    <a:gd name="T0" fmla="*/ 29 w 36"/>
                    <a:gd name="T1" fmla="*/ 58 h 58"/>
                    <a:gd name="T2" fmla="*/ 7 w 36"/>
                    <a:gd name="T3" fmla="*/ 58 h 58"/>
                    <a:gd name="T4" fmla="*/ 7 w 36"/>
                    <a:gd name="T5" fmla="*/ 58 h 58"/>
                    <a:gd name="T6" fmla="*/ 4 w 36"/>
                    <a:gd name="T7" fmla="*/ 58 h 58"/>
                    <a:gd name="T8" fmla="*/ 0 w 36"/>
                    <a:gd name="T9" fmla="*/ 55 h 58"/>
                    <a:gd name="T10" fmla="*/ 0 w 36"/>
                    <a:gd name="T11" fmla="*/ 3 h 58"/>
                    <a:gd name="T12" fmla="*/ 0 w 36"/>
                    <a:gd name="T13" fmla="*/ 3 h 58"/>
                    <a:gd name="T14" fmla="*/ 4 w 36"/>
                    <a:gd name="T15" fmla="*/ 0 h 58"/>
                    <a:gd name="T16" fmla="*/ 7 w 36"/>
                    <a:gd name="T17" fmla="*/ 0 h 58"/>
                    <a:gd name="T18" fmla="*/ 29 w 36"/>
                    <a:gd name="T19" fmla="*/ 0 h 58"/>
                    <a:gd name="T20" fmla="*/ 29 w 36"/>
                    <a:gd name="T21" fmla="*/ 0 h 58"/>
                    <a:gd name="T22" fmla="*/ 36 w 36"/>
                    <a:gd name="T23" fmla="*/ 0 h 58"/>
                    <a:gd name="T24" fmla="*/ 36 w 36"/>
                    <a:gd name="T25" fmla="*/ 3 h 58"/>
                    <a:gd name="T26" fmla="*/ 36 w 36"/>
                    <a:gd name="T27" fmla="*/ 55 h 58"/>
                    <a:gd name="T28" fmla="*/ 36 w 36"/>
                    <a:gd name="T29" fmla="*/ 55 h 58"/>
                    <a:gd name="T30" fmla="*/ 36 w 36"/>
                    <a:gd name="T31" fmla="*/ 58 h 58"/>
                    <a:gd name="T32" fmla="*/ 29 w 36"/>
                    <a:gd name="T33" fmla="*/ 58 h 58"/>
                    <a:gd name="T34" fmla="*/ 29 w 36"/>
                    <a:gd name="T35" fmla="*/ 58 h 58"/>
                    <a:gd name="T36" fmla="*/ 13 w 36"/>
                    <a:gd name="T37" fmla="*/ 49 h 58"/>
                    <a:gd name="T38" fmla="*/ 26 w 36"/>
                    <a:gd name="T39" fmla="*/ 49 h 58"/>
                    <a:gd name="T40" fmla="*/ 26 w 36"/>
                    <a:gd name="T41" fmla="*/ 10 h 58"/>
                    <a:gd name="T42" fmla="*/ 13 w 36"/>
                    <a:gd name="T43" fmla="*/ 10 h 58"/>
                    <a:gd name="T44" fmla="*/ 13 w 36"/>
                    <a:gd name="T45"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58">
                      <a:moveTo>
                        <a:pt x="29" y="58"/>
                      </a:moveTo>
                      <a:lnTo>
                        <a:pt x="7" y="58"/>
                      </a:lnTo>
                      <a:lnTo>
                        <a:pt x="7" y="58"/>
                      </a:lnTo>
                      <a:lnTo>
                        <a:pt x="4" y="58"/>
                      </a:lnTo>
                      <a:lnTo>
                        <a:pt x="0" y="55"/>
                      </a:lnTo>
                      <a:lnTo>
                        <a:pt x="0" y="3"/>
                      </a:lnTo>
                      <a:lnTo>
                        <a:pt x="0" y="3"/>
                      </a:lnTo>
                      <a:lnTo>
                        <a:pt x="4" y="0"/>
                      </a:lnTo>
                      <a:lnTo>
                        <a:pt x="7" y="0"/>
                      </a:lnTo>
                      <a:lnTo>
                        <a:pt x="29" y="0"/>
                      </a:lnTo>
                      <a:lnTo>
                        <a:pt x="29" y="0"/>
                      </a:lnTo>
                      <a:lnTo>
                        <a:pt x="36" y="0"/>
                      </a:lnTo>
                      <a:lnTo>
                        <a:pt x="36" y="3"/>
                      </a:lnTo>
                      <a:lnTo>
                        <a:pt x="36" y="55"/>
                      </a:lnTo>
                      <a:lnTo>
                        <a:pt x="36" y="55"/>
                      </a:lnTo>
                      <a:lnTo>
                        <a:pt x="36" y="58"/>
                      </a:lnTo>
                      <a:lnTo>
                        <a:pt x="29" y="58"/>
                      </a:lnTo>
                      <a:lnTo>
                        <a:pt x="29" y="58"/>
                      </a:lnTo>
                      <a:close/>
                      <a:moveTo>
                        <a:pt x="13" y="49"/>
                      </a:moveTo>
                      <a:lnTo>
                        <a:pt x="26" y="49"/>
                      </a:lnTo>
                      <a:lnTo>
                        <a:pt x="26" y="10"/>
                      </a:lnTo>
                      <a:lnTo>
                        <a:pt x="13" y="10"/>
                      </a:lnTo>
                      <a:lnTo>
                        <a:pt x="13" y="49"/>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78" name="Freeform 58">
                  <a:extLst>
                    <a:ext uri="{FF2B5EF4-FFF2-40B4-BE49-F238E27FC236}">
                      <a16:creationId xmlns:a16="http://schemas.microsoft.com/office/drawing/2014/main" id="{EADD3A8A-8252-4456-8474-D8A957B0CB15}"/>
                    </a:ext>
                  </a:extLst>
                </p:cNvPr>
                <p:cNvSpPr>
                  <a:spLocks noEditPoints="1"/>
                </p:cNvSpPr>
                <p:nvPr userDrawn="1"/>
              </p:nvSpPr>
              <p:spPr bwMode="auto">
                <a:xfrm>
                  <a:off x="6270015" y="413918"/>
                  <a:ext cx="33655" cy="59617"/>
                </a:xfrm>
                <a:custGeom>
                  <a:avLst/>
                  <a:gdLst>
                    <a:gd name="T0" fmla="*/ 29 w 35"/>
                    <a:gd name="T1" fmla="*/ 62 h 62"/>
                    <a:gd name="T2" fmla="*/ 6 w 35"/>
                    <a:gd name="T3" fmla="*/ 62 h 62"/>
                    <a:gd name="T4" fmla="*/ 6 w 35"/>
                    <a:gd name="T5" fmla="*/ 62 h 62"/>
                    <a:gd name="T6" fmla="*/ 0 w 35"/>
                    <a:gd name="T7" fmla="*/ 62 h 62"/>
                    <a:gd name="T8" fmla="*/ 0 w 35"/>
                    <a:gd name="T9" fmla="*/ 55 h 62"/>
                    <a:gd name="T10" fmla="*/ 0 w 35"/>
                    <a:gd name="T11" fmla="*/ 7 h 62"/>
                    <a:gd name="T12" fmla="*/ 0 w 35"/>
                    <a:gd name="T13" fmla="*/ 7 h 62"/>
                    <a:gd name="T14" fmla="*/ 0 w 35"/>
                    <a:gd name="T15" fmla="*/ 4 h 62"/>
                    <a:gd name="T16" fmla="*/ 6 w 35"/>
                    <a:gd name="T17" fmla="*/ 0 h 62"/>
                    <a:gd name="T18" fmla="*/ 29 w 35"/>
                    <a:gd name="T19" fmla="*/ 0 h 62"/>
                    <a:gd name="T20" fmla="*/ 29 w 35"/>
                    <a:gd name="T21" fmla="*/ 0 h 62"/>
                    <a:gd name="T22" fmla="*/ 35 w 35"/>
                    <a:gd name="T23" fmla="*/ 4 h 62"/>
                    <a:gd name="T24" fmla="*/ 35 w 35"/>
                    <a:gd name="T25" fmla="*/ 7 h 62"/>
                    <a:gd name="T26" fmla="*/ 35 w 35"/>
                    <a:gd name="T27" fmla="*/ 55 h 62"/>
                    <a:gd name="T28" fmla="*/ 35 w 35"/>
                    <a:gd name="T29" fmla="*/ 55 h 62"/>
                    <a:gd name="T30" fmla="*/ 35 w 35"/>
                    <a:gd name="T31" fmla="*/ 62 h 62"/>
                    <a:gd name="T32" fmla="*/ 29 w 35"/>
                    <a:gd name="T33" fmla="*/ 62 h 62"/>
                    <a:gd name="T34" fmla="*/ 29 w 35"/>
                    <a:gd name="T35" fmla="*/ 62 h 62"/>
                    <a:gd name="T36" fmla="*/ 13 w 35"/>
                    <a:gd name="T37" fmla="*/ 49 h 62"/>
                    <a:gd name="T38" fmla="*/ 22 w 35"/>
                    <a:gd name="T39" fmla="*/ 49 h 62"/>
                    <a:gd name="T40" fmla="*/ 22 w 35"/>
                    <a:gd name="T41" fmla="*/ 13 h 62"/>
                    <a:gd name="T42" fmla="*/ 13 w 35"/>
                    <a:gd name="T43" fmla="*/ 13 h 62"/>
                    <a:gd name="T44" fmla="*/ 13 w 35"/>
                    <a:gd name="T45"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62">
                      <a:moveTo>
                        <a:pt x="29" y="62"/>
                      </a:moveTo>
                      <a:lnTo>
                        <a:pt x="6" y="62"/>
                      </a:lnTo>
                      <a:lnTo>
                        <a:pt x="6" y="62"/>
                      </a:lnTo>
                      <a:lnTo>
                        <a:pt x="0" y="62"/>
                      </a:lnTo>
                      <a:lnTo>
                        <a:pt x="0" y="55"/>
                      </a:lnTo>
                      <a:lnTo>
                        <a:pt x="0" y="7"/>
                      </a:lnTo>
                      <a:lnTo>
                        <a:pt x="0" y="7"/>
                      </a:lnTo>
                      <a:lnTo>
                        <a:pt x="0" y="4"/>
                      </a:lnTo>
                      <a:lnTo>
                        <a:pt x="6" y="0"/>
                      </a:lnTo>
                      <a:lnTo>
                        <a:pt x="29" y="0"/>
                      </a:lnTo>
                      <a:lnTo>
                        <a:pt x="29" y="0"/>
                      </a:lnTo>
                      <a:lnTo>
                        <a:pt x="35" y="4"/>
                      </a:lnTo>
                      <a:lnTo>
                        <a:pt x="35" y="7"/>
                      </a:lnTo>
                      <a:lnTo>
                        <a:pt x="35" y="55"/>
                      </a:lnTo>
                      <a:lnTo>
                        <a:pt x="35" y="55"/>
                      </a:lnTo>
                      <a:lnTo>
                        <a:pt x="35" y="62"/>
                      </a:lnTo>
                      <a:lnTo>
                        <a:pt x="29" y="62"/>
                      </a:lnTo>
                      <a:lnTo>
                        <a:pt x="29" y="62"/>
                      </a:lnTo>
                      <a:close/>
                      <a:moveTo>
                        <a:pt x="13" y="49"/>
                      </a:moveTo>
                      <a:lnTo>
                        <a:pt x="22" y="49"/>
                      </a:lnTo>
                      <a:lnTo>
                        <a:pt x="22" y="13"/>
                      </a:lnTo>
                      <a:lnTo>
                        <a:pt x="13" y="13"/>
                      </a:lnTo>
                      <a:lnTo>
                        <a:pt x="13" y="49"/>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79" name="Freeform 59">
                  <a:extLst>
                    <a:ext uri="{FF2B5EF4-FFF2-40B4-BE49-F238E27FC236}">
                      <a16:creationId xmlns:a16="http://schemas.microsoft.com/office/drawing/2014/main" id="{D7ABA60C-B553-4F1E-AD6D-39769D92D521}"/>
                    </a:ext>
                  </a:extLst>
                </p:cNvPr>
                <p:cNvSpPr>
                  <a:spLocks/>
                </p:cNvSpPr>
                <p:nvPr userDrawn="1"/>
              </p:nvSpPr>
              <p:spPr bwMode="auto">
                <a:xfrm>
                  <a:off x="4913256" y="327378"/>
                  <a:ext cx="93271" cy="329815"/>
                </a:xfrm>
                <a:custGeom>
                  <a:avLst/>
                  <a:gdLst>
                    <a:gd name="T0" fmla="*/ 0 w 97"/>
                    <a:gd name="T1" fmla="*/ 343 h 343"/>
                    <a:gd name="T2" fmla="*/ 49 w 97"/>
                    <a:gd name="T3" fmla="*/ 0 h 343"/>
                    <a:gd name="T4" fmla="*/ 97 w 97"/>
                    <a:gd name="T5" fmla="*/ 343 h 343"/>
                    <a:gd name="T6" fmla="*/ 0 w 97"/>
                    <a:gd name="T7" fmla="*/ 343 h 343"/>
                  </a:gdLst>
                  <a:ahLst/>
                  <a:cxnLst>
                    <a:cxn ang="0">
                      <a:pos x="T0" y="T1"/>
                    </a:cxn>
                    <a:cxn ang="0">
                      <a:pos x="T2" y="T3"/>
                    </a:cxn>
                    <a:cxn ang="0">
                      <a:pos x="T4" y="T5"/>
                    </a:cxn>
                    <a:cxn ang="0">
                      <a:pos x="T6" y="T7"/>
                    </a:cxn>
                  </a:cxnLst>
                  <a:rect l="0" t="0" r="r" b="b"/>
                  <a:pathLst>
                    <a:path w="97" h="343">
                      <a:moveTo>
                        <a:pt x="0" y="343"/>
                      </a:moveTo>
                      <a:lnTo>
                        <a:pt x="49" y="0"/>
                      </a:lnTo>
                      <a:lnTo>
                        <a:pt x="97" y="343"/>
                      </a:lnTo>
                      <a:lnTo>
                        <a:pt x="0" y="343"/>
                      </a:lnTo>
                      <a:close/>
                    </a:path>
                  </a:pathLst>
                </a:custGeom>
                <a:solidFill>
                  <a:srgbClr val="FF4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80" name="Freeform 60">
                  <a:extLst>
                    <a:ext uri="{FF2B5EF4-FFF2-40B4-BE49-F238E27FC236}">
                      <a16:creationId xmlns:a16="http://schemas.microsoft.com/office/drawing/2014/main" id="{C7DBF148-062C-4F41-A383-7937EE3F5444}"/>
                    </a:ext>
                  </a:extLst>
                </p:cNvPr>
                <p:cNvSpPr>
                  <a:spLocks noEditPoints="1"/>
                </p:cNvSpPr>
                <p:nvPr userDrawn="1"/>
              </p:nvSpPr>
              <p:spPr bwMode="auto">
                <a:xfrm>
                  <a:off x="4907487" y="320647"/>
                  <a:ext cx="105771" cy="339430"/>
                </a:xfrm>
                <a:custGeom>
                  <a:avLst/>
                  <a:gdLst>
                    <a:gd name="T0" fmla="*/ 106 w 110"/>
                    <a:gd name="T1" fmla="*/ 353 h 353"/>
                    <a:gd name="T2" fmla="*/ 106 w 110"/>
                    <a:gd name="T3" fmla="*/ 353 h 353"/>
                    <a:gd name="T4" fmla="*/ 103 w 110"/>
                    <a:gd name="T5" fmla="*/ 353 h 353"/>
                    <a:gd name="T6" fmla="*/ 6 w 110"/>
                    <a:gd name="T7" fmla="*/ 353 h 353"/>
                    <a:gd name="T8" fmla="*/ 6 w 110"/>
                    <a:gd name="T9" fmla="*/ 353 h 353"/>
                    <a:gd name="T10" fmla="*/ 3 w 110"/>
                    <a:gd name="T11" fmla="*/ 353 h 353"/>
                    <a:gd name="T12" fmla="*/ 3 w 110"/>
                    <a:gd name="T13" fmla="*/ 353 h 353"/>
                    <a:gd name="T14" fmla="*/ 0 w 110"/>
                    <a:gd name="T15" fmla="*/ 347 h 353"/>
                    <a:gd name="T16" fmla="*/ 51 w 110"/>
                    <a:gd name="T17" fmla="*/ 7 h 353"/>
                    <a:gd name="T18" fmla="*/ 51 w 110"/>
                    <a:gd name="T19" fmla="*/ 7 h 353"/>
                    <a:gd name="T20" fmla="*/ 51 w 110"/>
                    <a:gd name="T21" fmla="*/ 3 h 353"/>
                    <a:gd name="T22" fmla="*/ 55 w 110"/>
                    <a:gd name="T23" fmla="*/ 0 h 353"/>
                    <a:gd name="T24" fmla="*/ 55 w 110"/>
                    <a:gd name="T25" fmla="*/ 0 h 353"/>
                    <a:gd name="T26" fmla="*/ 61 w 110"/>
                    <a:gd name="T27" fmla="*/ 3 h 353"/>
                    <a:gd name="T28" fmla="*/ 61 w 110"/>
                    <a:gd name="T29" fmla="*/ 7 h 353"/>
                    <a:gd name="T30" fmla="*/ 110 w 110"/>
                    <a:gd name="T31" fmla="*/ 347 h 353"/>
                    <a:gd name="T32" fmla="*/ 110 w 110"/>
                    <a:gd name="T33" fmla="*/ 347 h 353"/>
                    <a:gd name="T34" fmla="*/ 110 w 110"/>
                    <a:gd name="T35" fmla="*/ 350 h 353"/>
                    <a:gd name="T36" fmla="*/ 110 w 110"/>
                    <a:gd name="T37" fmla="*/ 350 h 353"/>
                    <a:gd name="T38" fmla="*/ 110 w 110"/>
                    <a:gd name="T39" fmla="*/ 353 h 353"/>
                    <a:gd name="T40" fmla="*/ 106 w 110"/>
                    <a:gd name="T41" fmla="*/ 353 h 353"/>
                    <a:gd name="T42" fmla="*/ 106 w 110"/>
                    <a:gd name="T43" fmla="*/ 353 h 353"/>
                    <a:gd name="T44" fmla="*/ 13 w 110"/>
                    <a:gd name="T45" fmla="*/ 343 h 353"/>
                    <a:gd name="T46" fmla="*/ 97 w 110"/>
                    <a:gd name="T47" fmla="*/ 343 h 353"/>
                    <a:gd name="T48" fmla="*/ 55 w 110"/>
                    <a:gd name="T49" fmla="*/ 49 h 353"/>
                    <a:gd name="T50" fmla="*/ 13 w 110"/>
                    <a:gd name="T51" fmla="*/ 34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353">
                      <a:moveTo>
                        <a:pt x="106" y="353"/>
                      </a:moveTo>
                      <a:lnTo>
                        <a:pt x="106" y="353"/>
                      </a:lnTo>
                      <a:lnTo>
                        <a:pt x="103" y="353"/>
                      </a:lnTo>
                      <a:lnTo>
                        <a:pt x="6" y="353"/>
                      </a:lnTo>
                      <a:lnTo>
                        <a:pt x="6" y="353"/>
                      </a:lnTo>
                      <a:lnTo>
                        <a:pt x="3" y="353"/>
                      </a:lnTo>
                      <a:lnTo>
                        <a:pt x="3" y="353"/>
                      </a:lnTo>
                      <a:lnTo>
                        <a:pt x="0" y="347"/>
                      </a:lnTo>
                      <a:lnTo>
                        <a:pt x="51" y="7"/>
                      </a:lnTo>
                      <a:lnTo>
                        <a:pt x="51" y="7"/>
                      </a:lnTo>
                      <a:lnTo>
                        <a:pt x="51" y="3"/>
                      </a:lnTo>
                      <a:lnTo>
                        <a:pt x="55" y="0"/>
                      </a:lnTo>
                      <a:lnTo>
                        <a:pt x="55" y="0"/>
                      </a:lnTo>
                      <a:lnTo>
                        <a:pt x="61" y="3"/>
                      </a:lnTo>
                      <a:lnTo>
                        <a:pt x="61" y="7"/>
                      </a:lnTo>
                      <a:lnTo>
                        <a:pt x="110" y="347"/>
                      </a:lnTo>
                      <a:lnTo>
                        <a:pt x="110" y="347"/>
                      </a:lnTo>
                      <a:lnTo>
                        <a:pt x="110" y="350"/>
                      </a:lnTo>
                      <a:lnTo>
                        <a:pt x="110" y="350"/>
                      </a:lnTo>
                      <a:lnTo>
                        <a:pt x="110" y="353"/>
                      </a:lnTo>
                      <a:lnTo>
                        <a:pt x="106" y="353"/>
                      </a:lnTo>
                      <a:lnTo>
                        <a:pt x="106" y="353"/>
                      </a:lnTo>
                      <a:close/>
                      <a:moveTo>
                        <a:pt x="13" y="343"/>
                      </a:moveTo>
                      <a:lnTo>
                        <a:pt x="97" y="343"/>
                      </a:lnTo>
                      <a:lnTo>
                        <a:pt x="55" y="49"/>
                      </a:lnTo>
                      <a:lnTo>
                        <a:pt x="13" y="34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81" name="Freeform 61">
                  <a:extLst>
                    <a:ext uri="{FF2B5EF4-FFF2-40B4-BE49-F238E27FC236}">
                      <a16:creationId xmlns:a16="http://schemas.microsoft.com/office/drawing/2014/main" id="{4A337910-6F96-44BB-B53A-DFC4A03BCE18}"/>
                    </a:ext>
                  </a:extLst>
                </p:cNvPr>
                <p:cNvSpPr>
                  <a:spLocks/>
                </p:cNvSpPr>
                <p:nvPr userDrawn="1"/>
              </p:nvSpPr>
              <p:spPr bwMode="auto">
                <a:xfrm>
                  <a:off x="4891140" y="398534"/>
                  <a:ext cx="69232" cy="258659"/>
                </a:xfrm>
                <a:custGeom>
                  <a:avLst/>
                  <a:gdLst>
                    <a:gd name="T0" fmla="*/ 0 w 72"/>
                    <a:gd name="T1" fmla="*/ 269 h 269"/>
                    <a:gd name="T2" fmla="*/ 36 w 72"/>
                    <a:gd name="T3" fmla="*/ 0 h 269"/>
                    <a:gd name="T4" fmla="*/ 72 w 72"/>
                    <a:gd name="T5" fmla="*/ 269 h 269"/>
                    <a:gd name="T6" fmla="*/ 0 w 72"/>
                    <a:gd name="T7" fmla="*/ 269 h 269"/>
                  </a:gdLst>
                  <a:ahLst/>
                  <a:cxnLst>
                    <a:cxn ang="0">
                      <a:pos x="T0" y="T1"/>
                    </a:cxn>
                    <a:cxn ang="0">
                      <a:pos x="T2" y="T3"/>
                    </a:cxn>
                    <a:cxn ang="0">
                      <a:pos x="T4" y="T5"/>
                    </a:cxn>
                    <a:cxn ang="0">
                      <a:pos x="T6" y="T7"/>
                    </a:cxn>
                  </a:cxnLst>
                  <a:rect l="0" t="0" r="r" b="b"/>
                  <a:pathLst>
                    <a:path w="72" h="269">
                      <a:moveTo>
                        <a:pt x="0" y="269"/>
                      </a:moveTo>
                      <a:lnTo>
                        <a:pt x="36" y="0"/>
                      </a:lnTo>
                      <a:lnTo>
                        <a:pt x="72" y="269"/>
                      </a:lnTo>
                      <a:lnTo>
                        <a:pt x="0" y="269"/>
                      </a:lnTo>
                      <a:close/>
                    </a:path>
                  </a:pathLst>
                </a:custGeom>
                <a:solidFill>
                  <a:srgbClr val="35C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82" name="Freeform 62">
                  <a:extLst>
                    <a:ext uri="{FF2B5EF4-FFF2-40B4-BE49-F238E27FC236}">
                      <a16:creationId xmlns:a16="http://schemas.microsoft.com/office/drawing/2014/main" id="{F742B772-7520-441A-A251-4B692500EB98}"/>
                    </a:ext>
                  </a:extLst>
                </p:cNvPr>
                <p:cNvSpPr>
                  <a:spLocks noEditPoints="1"/>
                </p:cNvSpPr>
                <p:nvPr userDrawn="1"/>
              </p:nvSpPr>
              <p:spPr bwMode="auto">
                <a:xfrm>
                  <a:off x="4885371" y="392764"/>
                  <a:ext cx="80771" cy="267313"/>
                </a:xfrm>
                <a:custGeom>
                  <a:avLst/>
                  <a:gdLst>
                    <a:gd name="T0" fmla="*/ 78 w 84"/>
                    <a:gd name="T1" fmla="*/ 278 h 278"/>
                    <a:gd name="T2" fmla="*/ 78 w 84"/>
                    <a:gd name="T3" fmla="*/ 278 h 278"/>
                    <a:gd name="T4" fmla="*/ 78 w 84"/>
                    <a:gd name="T5" fmla="*/ 278 h 278"/>
                    <a:gd name="T6" fmla="*/ 6 w 84"/>
                    <a:gd name="T7" fmla="*/ 278 h 278"/>
                    <a:gd name="T8" fmla="*/ 6 w 84"/>
                    <a:gd name="T9" fmla="*/ 278 h 278"/>
                    <a:gd name="T10" fmla="*/ 0 w 84"/>
                    <a:gd name="T11" fmla="*/ 278 h 278"/>
                    <a:gd name="T12" fmla="*/ 0 w 84"/>
                    <a:gd name="T13" fmla="*/ 278 h 278"/>
                    <a:gd name="T14" fmla="*/ 0 w 84"/>
                    <a:gd name="T15" fmla="*/ 272 h 278"/>
                    <a:gd name="T16" fmla="*/ 36 w 84"/>
                    <a:gd name="T17" fmla="*/ 3 h 278"/>
                    <a:gd name="T18" fmla="*/ 36 w 84"/>
                    <a:gd name="T19" fmla="*/ 3 h 278"/>
                    <a:gd name="T20" fmla="*/ 39 w 84"/>
                    <a:gd name="T21" fmla="*/ 0 h 278"/>
                    <a:gd name="T22" fmla="*/ 42 w 84"/>
                    <a:gd name="T23" fmla="*/ 0 h 278"/>
                    <a:gd name="T24" fmla="*/ 42 w 84"/>
                    <a:gd name="T25" fmla="*/ 0 h 278"/>
                    <a:gd name="T26" fmla="*/ 45 w 84"/>
                    <a:gd name="T27" fmla="*/ 0 h 278"/>
                    <a:gd name="T28" fmla="*/ 49 w 84"/>
                    <a:gd name="T29" fmla="*/ 3 h 278"/>
                    <a:gd name="T30" fmla="*/ 84 w 84"/>
                    <a:gd name="T31" fmla="*/ 272 h 278"/>
                    <a:gd name="T32" fmla="*/ 84 w 84"/>
                    <a:gd name="T33" fmla="*/ 272 h 278"/>
                    <a:gd name="T34" fmla="*/ 84 w 84"/>
                    <a:gd name="T35" fmla="*/ 275 h 278"/>
                    <a:gd name="T36" fmla="*/ 84 w 84"/>
                    <a:gd name="T37" fmla="*/ 275 h 278"/>
                    <a:gd name="T38" fmla="*/ 84 w 84"/>
                    <a:gd name="T39" fmla="*/ 278 h 278"/>
                    <a:gd name="T40" fmla="*/ 78 w 84"/>
                    <a:gd name="T41" fmla="*/ 278 h 278"/>
                    <a:gd name="T42" fmla="*/ 78 w 84"/>
                    <a:gd name="T43" fmla="*/ 278 h 278"/>
                    <a:gd name="T44" fmla="*/ 13 w 84"/>
                    <a:gd name="T45" fmla="*/ 268 h 278"/>
                    <a:gd name="T46" fmla="*/ 71 w 84"/>
                    <a:gd name="T47" fmla="*/ 268 h 278"/>
                    <a:gd name="T48" fmla="*/ 42 w 84"/>
                    <a:gd name="T49" fmla="*/ 51 h 278"/>
                    <a:gd name="T50" fmla="*/ 13 w 84"/>
                    <a:gd name="T51" fmla="*/ 26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78">
                      <a:moveTo>
                        <a:pt x="78" y="278"/>
                      </a:moveTo>
                      <a:lnTo>
                        <a:pt x="78" y="278"/>
                      </a:lnTo>
                      <a:lnTo>
                        <a:pt x="78" y="278"/>
                      </a:lnTo>
                      <a:lnTo>
                        <a:pt x="6" y="278"/>
                      </a:lnTo>
                      <a:lnTo>
                        <a:pt x="6" y="278"/>
                      </a:lnTo>
                      <a:lnTo>
                        <a:pt x="0" y="278"/>
                      </a:lnTo>
                      <a:lnTo>
                        <a:pt x="0" y="278"/>
                      </a:lnTo>
                      <a:lnTo>
                        <a:pt x="0" y="272"/>
                      </a:lnTo>
                      <a:lnTo>
                        <a:pt x="36" y="3"/>
                      </a:lnTo>
                      <a:lnTo>
                        <a:pt x="36" y="3"/>
                      </a:lnTo>
                      <a:lnTo>
                        <a:pt x="39" y="0"/>
                      </a:lnTo>
                      <a:lnTo>
                        <a:pt x="42" y="0"/>
                      </a:lnTo>
                      <a:lnTo>
                        <a:pt x="42" y="0"/>
                      </a:lnTo>
                      <a:lnTo>
                        <a:pt x="45" y="0"/>
                      </a:lnTo>
                      <a:lnTo>
                        <a:pt x="49" y="3"/>
                      </a:lnTo>
                      <a:lnTo>
                        <a:pt x="84" y="272"/>
                      </a:lnTo>
                      <a:lnTo>
                        <a:pt x="84" y="272"/>
                      </a:lnTo>
                      <a:lnTo>
                        <a:pt x="84" y="275"/>
                      </a:lnTo>
                      <a:lnTo>
                        <a:pt x="84" y="275"/>
                      </a:lnTo>
                      <a:lnTo>
                        <a:pt x="84" y="278"/>
                      </a:lnTo>
                      <a:lnTo>
                        <a:pt x="78" y="278"/>
                      </a:lnTo>
                      <a:lnTo>
                        <a:pt x="78" y="278"/>
                      </a:lnTo>
                      <a:close/>
                      <a:moveTo>
                        <a:pt x="13" y="268"/>
                      </a:moveTo>
                      <a:lnTo>
                        <a:pt x="71" y="268"/>
                      </a:lnTo>
                      <a:lnTo>
                        <a:pt x="42" y="51"/>
                      </a:lnTo>
                      <a:lnTo>
                        <a:pt x="13" y="268"/>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83" name="Rectangle 63">
                  <a:extLst>
                    <a:ext uri="{FF2B5EF4-FFF2-40B4-BE49-F238E27FC236}">
                      <a16:creationId xmlns:a16="http://schemas.microsoft.com/office/drawing/2014/main" id="{F0F72CF4-8F4A-4137-88E2-1B2ADDD4DEC0}"/>
                    </a:ext>
                  </a:extLst>
                </p:cNvPr>
                <p:cNvSpPr>
                  <a:spLocks noChangeArrowheads="1"/>
                </p:cNvSpPr>
                <p:nvPr userDrawn="1"/>
              </p:nvSpPr>
              <p:spPr bwMode="auto">
                <a:xfrm>
                  <a:off x="4396900" y="445650"/>
                  <a:ext cx="71155" cy="21154"/>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84" name="Rectangle 64">
                  <a:extLst>
                    <a:ext uri="{FF2B5EF4-FFF2-40B4-BE49-F238E27FC236}">
                      <a16:creationId xmlns:a16="http://schemas.microsoft.com/office/drawing/2014/main" id="{C8157FD9-13AE-4AC6-9234-92B0616E33FD}"/>
                    </a:ext>
                  </a:extLst>
                </p:cNvPr>
                <p:cNvSpPr>
                  <a:spLocks noChangeArrowheads="1"/>
                </p:cNvSpPr>
                <p:nvPr userDrawn="1"/>
              </p:nvSpPr>
              <p:spPr bwMode="auto">
                <a:xfrm>
                  <a:off x="4374784" y="466804"/>
                  <a:ext cx="118272" cy="424047"/>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85" name="Freeform 65">
                  <a:extLst>
                    <a:ext uri="{FF2B5EF4-FFF2-40B4-BE49-F238E27FC236}">
                      <a16:creationId xmlns:a16="http://schemas.microsoft.com/office/drawing/2014/main" id="{9F2743F9-7548-4FDA-AE56-2402BC66D4B1}"/>
                    </a:ext>
                  </a:extLst>
                </p:cNvPr>
                <p:cNvSpPr>
                  <a:spLocks noEditPoints="1"/>
                </p:cNvSpPr>
                <p:nvPr userDrawn="1"/>
              </p:nvSpPr>
              <p:spPr bwMode="auto">
                <a:xfrm>
                  <a:off x="4369014" y="461035"/>
                  <a:ext cx="127887" cy="435586"/>
                </a:xfrm>
                <a:custGeom>
                  <a:avLst/>
                  <a:gdLst>
                    <a:gd name="T0" fmla="*/ 129 w 133"/>
                    <a:gd name="T1" fmla="*/ 453 h 453"/>
                    <a:gd name="T2" fmla="*/ 6 w 133"/>
                    <a:gd name="T3" fmla="*/ 453 h 453"/>
                    <a:gd name="T4" fmla="*/ 6 w 133"/>
                    <a:gd name="T5" fmla="*/ 453 h 453"/>
                    <a:gd name="T6" fmla="*/ 3 w 133"/>
                    <a:gd name="T7" fmla="*/ 450 h 453"/>
                    <a:gd name="T8" fmla="*/ 0 w 133"/>
                    <a:gd name="T9" fmla="*/ 447 h 453"/>
                    <a:gd name="T10" fmla="*/ 0 w 133"/>
                    <a:gd name="T11" fmla="*/ 6 h 453"/>
                    <a:gd name="T12" fmla="*/ 0 w 133"/>
                    <a:gd name="T13" fmla="*/ 6 h 453"/>
                    <a:gd name="T14" fmla="*/ 3 w 133"/>
                    <a:gd name="T15" fmla="*/ 3 h 453"/>
                    <a:gd name="T16" fmla="*/ 6 w 133"/>
                    <a:gd name="T17" fmla="*/ 0 h 453"/>
                    <a:gd name="T18" fmla="*/ 129 w 133"/>
                    <a:gd name="T19" fmla="*/ 0 h 453"/>
                    <a:gd name="T20" fmla="*/ 129 w 133"/>
                    <a:gd name="T21" fmla="*/ 0 h 453"/>
                    <a:gd name="T22" fmla="*/ 133 w 133"/>
                    <a:gd name="T23" fmla="*/ 3 h 453"/>
                    <a:gd name="T24" fmla="*/ 133 w 133"/>
                    <a:gd name="T25" fmla="*/ 6 h 453"/>
                    <a:gd name="T26" fmla="*/ 133 w 133"/>
                    <a:gd name="T27" fmla="*/ 447 h 453"/>
                    <a:gd name="T28" fmla="*/ 133 w 133"/>
                    <a:gd name="T29" fmla="*/ 447 h 453"/>
                    <a:gd name="T30" fmla="*/ 133 w 133"/>
                    <a:gd name="T31" fmla="*/ 450 h 453"/>
                    <a:gd name="T32" fmla="*/ 129 w 133"/>
                    <a:gd name="T33" fmla="*/ 453 h 453"/>
                    <a:gd name="T34" fmla="*/ 129 w 133"/>
                    <a:gd name="T35" fmla="*/ 453 h 453"/>
                    <a:gd name="T36" fmla="*/ 13 w 133"/>
                    <a:gd name="T37" fmla="*/ 440 h 453"/>
                    <a:gd name="T38" fmla="*/ 123 w 133"/>
                    <a:gd name="T39" fmla="*/ 440 h 453"/>
                    <a:gd name="T40" fmla="*/ 123 w 133"/>
                    <a:gd name="T41" fmla="*/ 13 h 453"/>
                    <a:gd name="T42" fmla="*/ 13 w 133"/>
                    <a:gd name="T43" fmla="*/ 13 h 453"/>
                    <a:gd name="T44" fmla="*/ 13 w 133"/>
                    <a:gd name="T45" fmla="*/ 44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453">
                      <a:moveTo>
                        <a:pt x="129" y="453"/>
                      </a:moveTo>
                      <a:lnTo>
                        <a:pt x="6" y="453"/>
                      </a:lnTo>
                      <a:lnTo>
                        <a:pt x="6" y="453"/>
                      </a:lnTo>
                      <a:lnTo>
                        <a:pt x="3" y="450"/>
                      </a:lnTo>
                      <a:lnTo>
                        <a:pt x="0" y="447"/>
                      </a:lnTo>
                      <a:lnTo>
                        <a:pt x="0" y="6"/>
                      </a:lnTo>
                      <a:lnTo>
                        <a:pt x="0" y="6"/>
                      </a:lnTo>
                      <a:lnTo>
                        <a:pt x="3" y="3"/>
                      </a:lnTo>
                      <a:lnTo>
                        <a:pt x="6" y="0"/>
                      </a:lnTo>
                      <a:lnTo>
                        <a:pt x="129" y="0"/>
                      </a:lnTo>
                      <a:lnTo>
                        <a:pt x="129" y="0"/>
                      </a:lnTo>
                      <a:lnTo>
                        <a:pt x="133" y="3"/>
                      </a:lnTo>
                      <a:lnTo>
                        <a:pt x="133" y="6"/>
                      </a:lnTo>
                      <a:lnTo>
                        <a:pt x="133" y="447"/>
                      </a:lnTo>
                      <a:lnTo>
                        <a:pt x="133" y="447"/>
                      </a:lnTo>
                      <a:lnTo>
                        <a:pt x="133" y="450"/>
                      </a:lnTo>
                      <a:lnTo>
                        <a:pt x="129" y="453"/>
                      </a:lnTo>
                      <a:lnTo>
                        <a:pt x="129" y="453"/>
                      </a:lnTo>
                      <a:close/>
                      <a:moveTo>
                        <a:pt x="13" y="440"/>
                      </a:moveTo>
                      <a:lnTo>
                        <a:pt x="123" y="440"/>
                      </a:lnTo>
                      <a:lnTo>
                        <a:pt x="123" y="13"/>
                      </a:lnTo>
                      <a:lnTo>
                        <a:pt x="13" y="13"/>
                      </a:lnTo>
                      <a:lnTo>
                        <a:pt x="13" y="4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86" name="Freeform 66">
                  <a:extLst>
                    <a:ext uri="{FF2B5EF4-FFF2-40B4-BE49-F238E27FC236}">
                      <a16:creationId xmlns:a16="http://schemas.microsoft.com/office/drawing/2014/main" id="{C2D4781B-1DCF-4630-9236-47801E553A7E}"/>
                    </a:ext>
                  </a:extLst>
                </p:cNvPr>
                <p:cNvSpPr>
                  <a:spLocks/>
                </p:cNvSpPr>
                <p:nvPr userDrawn="1"/>
              </p:nvSpPr>
              <p:spPr bwMode="auto">
                <a:xfrm>
                  <a:off x="4391130" y="486035"/>
                  <a:ext cx="12500" cy="410586"/>
                </a:xfrm>
                <a:custGeom>
                  <a:avLst/>
                  <a:gdLst>
                    <a:gd name="T0" fmla="*/ 6 w 13"/>
                    <a:gd name="T1" fmla="*/ 427 h 427"/>
                    <a:gd name="T2" fmla="*/ 6 w 13"/>
                    <a:gd name="T3" fmla="*/ 427 h 427"/>
                    <a:gd name="T4" fmla="*/ 3 w 13"/>
                    <a:gd name="T5" fmla="*/ 424 h 427"/>
                    <a:gd name="T6" fmla="*/ 0 w 13"/>
                    <a:gd name="T7" fmla="*/ 421 h 427"/>
                    <a:gd name="T8" fmla="*/ 0 w 13"/>
                    <a:gd name="T9" fmla="*/ 6 h 427"/>
                    <a:gd name="T10" fmla="*/ 0 w 13"/>
                    <a:gd name="T11" fmla="*/ 6 h 427"/>
                    <a:gd name="T12" fmla="*/ 3 w 13"/>
                    <a:gd name="T13" fmla="*/ 0 h 427"/>
                    <a:gd name="T14" fmla="*/ 6 w 13"/>
                    <a:gd name="T15" fmla="*/ 0 h 427"/>
                    <a:gd name="T16" fmla="*/ 6 w 13"/>
                    <a:gd name="T17" fmla="*/ 0 h 427"/>
                    <a:gd name="T18" fmla="*/ 13 w 13"/>
                    <a:gd name="T19" fmla="*/ 0 h 427"/>
                    <a:gd name="T20" fmla="*/ 13 w 13"/>
                    <a:gd name="T21" fmla="*/ 6 h 427"/>
                    <a:gd name="T22" fmla="*/ 13 w 13"/>
                    <a:gd name="T23" fmla="*/ 421 h 427"/>
                    <a:gd name="T24" fmla="*/ 13 w 13"/>
                    <a:gd name="T25" fmla="*/ 421 h 427"/>
                    <a:gd name="T26" fmla="*/ 13 w 13"/>
                    <a:gd name="T27" fmla="*/ 424 h 427"/>
                    <a:gd name="T28" fmla="*/ 6 w 13"/>
                    <a:gd name="T29" fmla="*/ 427 h 427"/>
                    <a:gd name="T30" fmla="*/ 6 w 13"/>
                    <a:gd name="T31"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427">
                      <a:moveTo>
                        <a:pt x="6" y="427"/>
                      </a:moveTo>
                      <a:lnTo>
                        <a:pt x="6" y="427"/>
                      </a:lnTo>
                      <a:lnTo>
                        <a:pt x="3" y="424"/>
                      </a:lnTo>
                      <a:lnTo>
                        <a:pt x="0" y="421"/>
                      </a:lnTo>
                      <a:lnTo>
                        <a:pt x="0" y="6"/>
                      </a:lnTo>
                      <a:lnTo>
                        <a:pt x="0" y="6"/>
                      </a:lnTo>
                      <a:lnTo>
                        <a:pt x="3" y="0"/>
                      </a:lnTo>
                      <a:lnTo>
                        <a:pt x="6" y="0"/>
                      </a:lnTo>
                      <a:lnTo>
                        <a:pt x="6" y="0"/>
                      </a:lnTo>
                      <a:lnTo>
                        <a:pt x="13" y="0"/>
                      </a:lnTo>
                      <a:lnTo>
                        <a:pt x="13" y="6"/>
                      </a:lnTo>
                      <a:lnTo>
                        <a:pt x="13" y="421"/>
                      </a:lnTo>
                      <a:lnTo>
                        <a:pt x="13" y="421"/>
                      </a:lnTo>
                      <a:lnTo>
                        <a:pt x="13" y="424"/>
                      </a:lnTo>
                      <a:lnTo>
                        <a:pt x="6" y="427"/>
                      </a:lnTo>
                      <a:lnTo>
                        <a:pt x="6" y="4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87" name="Freeform 67">
                  <a:extLst>
                    <a:ext uri="{FF2B5EF4-FFF2-40B4-BE49-F238E27FC236}">
                      <a16:creationId xmlns:a16="http://schemas.microsoft.com/office/drawing/2014/main" id="{6FB6EF32-472F-4252-ABBA-F52437E8C9E8}"/>
                    </a:ext>
                  </a:extLst>
                </p:cNvPr>
                <p:cNvSpPr>
                  <a:spLocks/>
                </p:cNvSpPr>
                <p:nvPr userDrawn="1"/>
              </p:nvSpPr>
              <p:spPr bwMode="auto">
                <a:xfrm>
                  <a:off x="4415169" y="486035"/>
                  <a:ext cx="12500" cy="410586"/>
                </a:xfrm>
                <a:custGeom>
                  <a:avLst/>
                  <a:gdLst>
                    <a:gd name="T0" fmla="*/ 7 w 13"/>
                    <a:gd name="T1" fmla="*/ 427 h 427"/>
                    <a:gd name="T2" fmla="*/ 7 w 13"/>
                    <a:gd name="T3" fmla="*/ 427 h 427"/>
                    <a:gd name="T4" fmla="*/ 4 w 13"/>
                    <a:gd name="T5" fmla="*/ 424 h 427"/>
                    <a:gd name="T6" fmla="*/ 0 w 13"/>
                    <a:gd name="T7" fmla="*/ 421 h 427"/>
                    <a:gd name="T8" fmla="*/ 0 w 13"/>
                    <a:gd name="T9" fmla="*/ 6 h 427"/>
                    <a:gd name="T10" fmla="*/ 0 w 13"/>
                    <a:gd name="T11" fmla="*/ 6 h 427"/>
                    <a:gd name="T12" fmla="*/ 4 w 13"/>
                    <a:gd name="T13" fmla="*/ 0 h 427"/>
                    <a:gd name="T14" fmla="*/ 7 w 13"/>
                    <a:gd name="T15" fmla="*/ 0 h 427"/>
                    <a:gd name="T16" fmla="*/ 7 w 13"/>
                    <a:gd name="T17" fmla="*/ 0 h 427"/>
                    <a:gd name="T18" fmla="*/ 10 w 13"/>
                    <a:gd name="T19" fmla="*/ 0 h 427"/>
                    <a:gd name="T20" fmla="*/ 13 w 13"/>
                    <a:gd name="T21" fmla="*/ 6 h 427"/>
                    <a:gd name="T22" fmla="*/ 13 w 13"/>
                    <a:gd name="T23" fmla="*/ 421 h 427"/>
                    <a:gd name="T24" fmla="*/ 13 w 13"/>
                    <a:gd name="T25" fmla="*/ 421 h 427"/>
                    <a:gd name="T26" fmla="*/ 10 w 13"/>
                    <a:gd name="T27" fmla="*/ 424 h 427"/>
                    <a:gd name="T28" fmla="*/ 7 w 13"/>
                    <a:gd name="T29" fmla="*/ 427 h 427"/>
                    <a:gd name="T30" fmla="*/ 7 w 13"/>
                    <a:gd name="T31"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427">
                      <a:moveTo>
                        <a:pt x="7" y="427"/>
                      </a:moveTo>
                      <a:lnTo>
                        <a:pt x="7" y="427"/>
                      </a:lnTo>
                      <a:lnTo>
                        <a:pt x="4" y="424"/>
                      </a:lnTo>
                      <a:lnTo>
                        <a:pt x="0" y="421"/>
                      </a:lnTo>
                      <a:lnTo>
                        <a:pt x="0" y="6"/>
                      </a:lnTo>
                      <a:lnTo>
                        <a:pt x="0" y="6"/>
                      </a:lnTo>
                      <a:lnTo>
                        <a:pt x="4" y="0"/>
                      </a:lnTo>
                      <a:lnTo>
                        <a:pt x="7" y="0"/>
                      </a:lnTo>
                      <a:lnTo>
                        <a:pt x="7" y="0"/>
                      </a:lnTo>
                      <a:lnTo>
                        <a:pt x="10" y="0"/>
                      </a:lnTo>
                      <a:lnTo>
                        <a:pt x="13" y="6"/>
                      </a:lnTo>
                      <a:lnTo>
                        <a:pt x="13" y="421"/>
                      </a:lnTo>
                      <a:lnTo>
                        <a:pt x="13" y="421"/>
                      </a:lnTo>
                      <a:lnTo>
                        <a:pt x="10" y="424"/>
                      </a:lnTo>
                      <a:lnTo>
                        <a:pt x="7" y="427"/>
                      </a:lnTo>
                      <a:lnTo>
                        <a:pt x="7" y="4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88" name="Freeform 68">
                  <a:extLst>
                    <a:ext uri="{FF2B5EF4-FFF2-40B4-BE49-F238E27FC236}">
                      <a16:creationId xmlns:a16="http://schemas.microsoft.com/office/drawing/2014/main" id="{53BABD09-9F8C-483C-9270-9F016B9E1CD5}"/>
                    </a:ext>
                  </a:extLst>
                </p:cNvPr>
                <p:cNvSpPr>
                  <a:spLocks/>
                </p:cNvSpPr>
                <p:nvPr userDrawn="1"/>
              </p:nvSpPr>
              <p:spPr bwMode="auto">
                <a:xfrm>
                  <a:off x="4440170" y="486035"/>
                  <a:ext cx="9616" cy="410586"/>
                </a:xfrm>
                <a:custGeom>
                  <a:avLst/>
                  <a:gdLst>
                    <a:gd name="T0" fmla="*/ 4 w 10"/>
                    <a:gd name="T1" fmla="*/ 427 h 427"/>
                    <a:gd name="T2" fmla="*/ 4 w 10"/>
                    <a:gd name="T3" fmla="*/ 427 h 427"/>
                    <a:gd name="T4" fmla="*/ 0 w 10"/>
                    <a:gd name="T5" fmla="*/ 424 h 427"/>
                    <a:gd name="T6" fmla="*/ 0 w 10"/>
                    <a:gd name="T7" fmla="*/ 421 h 427"/>
                    <a:gd name="T8" fmla="*/ 0 w 10"/>
                    <a:gd name="T9" fmla="*/ 6 h 427"/>
                    <a:gd name="T10" fmla="*/ 0 w 10"/>
                    <a:gd name="T11" fmla="*/ 6 h 427"/>
                    <a:gd name="T12" fmla="*/ 0 w 10"/>
                    <a:gd name="T13" fmla="*/ 0 h 427"/>
                    <a:gd name="T14" fmla="*/ 4 w 10"/>
                    <a:gd name="T15" fmla="*/ 0 h 427"/>
                    <a:gd name="T16" fmla="*/ 4 w 10"/>
                    <a:gd name="T17" fmla="*/ 0 h 427"/>
                    <a:gd name="T18" fmla="*/ 10 w 10"/>
                    <a:gd name="T19" fmla="*/ 0 h 427"/>
                    <a:gd name="T20" fmla="*/ 10 w 10"/>
                    <a:gd name="T21" fmla="*/ 6 h 427"/>
                    <a:gd name="T22" fmla="*/ 10 w 10"/>
                    <a:gd name="T23" fmla="*/ 421 h 427"/>
                    <a:gd name="T24" fmla="*/ 10 w 10"/>
                    <a:gd name="T25" fmla="*/ 421 h 427"/>
                    <a:gd name="T26" fmla="*/ 10 w 10"/>
                    <a:gd name="T27" fmla="*/ 424 h 427"/>
                    <a:gd name="T28" fmla="*/ 4 w 10"/>
                    <a:gd name="T29" fmla="*/ 427 h 427"/>
                    <a:gd name="T30" fmla="*/ 4 w 10"/>
                    <a:gd name="T31"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427">
                      <a:moveTo>
                        <a:pt x="4" y="427"/>
                      </a:moveTo>
                      <a:lnTo>
                        <a:pt x="4" y="427"/>
                      </a:lnTo>
                      <a:lnTo>
                        <a:pt x="0" y="424"/>
                      </a:lnTo>
                      <a:lnTo>
                        <a:pt x="0" y="421"/>
                      </a:lnTo>
                      <a:lnTo>
                        <a:pt x="0" y="6"/>
                      </a:lnTo>
                      <a:lnTo>
                        <a:pt x="0" y="6"/>
                      </a:lnTo>
                      <a:lnTo>
                        <a:pt x="0" y="0"/>
                      </a:lnTo>
                      <a:lnTo>
                        <a:pt x="4" y="0"/>
                      </a:lnTo>
                      <a:lnTo>
                        <a:pt x="4" y="0"/>
                      </a:lnTo>
                      <a:lnTo>
                        <a:pt x="10" y="0"/>
                      </a:lnTo>
                      <a:lnTo>
                        <a:pt x="10" y="6"/>
                      </a:lnTo>
                      <a:lnTo>
                        <a:pt x="10" y="421"/>
                      </a:lnTo>
                      <a:lnTo>
                        <a:pt x="10" y="421"/>
                      </a:lnTo>
                      <a:lnTo>
                        <a:pt x="10" y="424"/>
                      </a:lnTo>
                      <a:lnTo>
                        <a:pt x="4" y="427"/>
                      </a:lnTo>
                      <a:lnTo>
                        <a:pt x="4" y="4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89" name="Freeform 69">
                  <a:extLst>
                    <a:ext uri="{FF2B5EF4-FFF2-40B4-BE49-F238E27FC236}">
                      <a16:creationId xmlns:a16="http://schemas.microsoft.com/office/drawing/2014/main" id="{B8A2B59D-5265-45EC-8BA2-8E7D1E9FF004}"/>
                    </a:ext>
                  </a:extLst>
                </p:cNvPr>
                <p:cNvSpPr>
                  <a:spLocks/>
                </p:cNvSpPr>
                <p:nvPr userDrawn="1"/>
              </p:nvSpPr>
              <p:spPr bwMode="auto">
                <a:xfrm>
                  <a:off x="4462286" y="486035"/>
                  <a:ext cx="12500" cy="410586"/>
                </a:xfrm>
                <a:custGeom>
                  <a:avLst/>
                  <a:gdLst>
                    <a:gd name="T0" fmla="*/ 6 w 13"/>
                    <a:gd name="T1" fmla="*/ 427 h 427"/>
                    <a:gd name="T2" fmla="*/ 6 w 13"/>
                    <a:gd name="T3" fmla="*/ 427 h 427"/>
                    <a:gd name="T4" fmla="*/ 3 w 13"/>
                    <a:gd name="T5" fmla="*/ 424 h 427"/>
                    <a:gd name="T6" fmla="*/ 0 w 13"/>
                    <a:gd name="T7" fmla="*/ 421 h 427"/>
                    <a:gd name="T8" fmla="*/ 0 w 13"/>
                    <a:gd name="T9" fmla="*/ 6 h 427"/>
                    <a:gd name="T10" fmla="*/ 0 w 13"/>
                    <a:gd name="T11" fmla="*/ 6 h 427"/>
                    <a:gd name="T12" fmla="*/ 3 w 13"/>
                    <a:gd name="T13" fmla="*/ 0 h 427"/>
                    <a:gd name="T14" fmla="*/ 6 w 13"/>
                    <a:gd name="T15" fmla="*/ 0 h 427"/>
                    <a:gd name="T16" fmla="*/ 6 w 13"/>
                    <a:gd name="T17" fmla="*/ 0 h 427"/>
                    <a:gd name="T18" fmla="*/ 10 w 13"/>
                    <a:gd name="T19" fmla="*/ 0 h 427"/>
                    <a:gd name="T20" fmla="*/ 13 w 13"/>
                    <a:gd name="T21" fmla="*/ 6 h 427"/>
                    <a:gd name="T22" fmla="*/ 13 w 13"/>
                    <a:gd name="T23" fmla="*/ 421 h 427"/>
                    <a:gd name="T24" fmla="*/ 13 w 13"/>
                    <a:gd name="T25" fmla="*/ 421 h 427"/>
                    <a:gd name="T26" fmla="*/ 10 w 13"/>
                    <a:gd name="T27" fmla="*/ 424 h 427"/>
                    <a:gd name="T28" fmla="*/ 6 w 13"/>
                    <a:gd name="T29" fmla="*/ 427 h 427"/>
                    <a:gd name="T30" fmla="*/ 6 w 13"/>
                    <a:gd name="T31"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427">
                      <a:moveTo>
                        <a:pt x="6" y="427"/>
                      </a:moveTo>
                      <a:lnTo>
                        <a:pt x="6" y="427"/>
                      </a:lnTo>
                      <a:lnTo>
                        <a:pt x="3" y="424"/>
                      </a:lnTo>
                      <a:lnTo>
                        <a:pt x="0" y="421"/>
                      </a:lnTo>
                      <a:lnTo>
                        <a:pt x="0" y="6"/>
                      </a:lnTo>
                      <a:lnTo>
                        <a:pt x="0" y="6"/>
                      </a:lnTo>
                      <a:lnTo>
                        <a:pt x="3" y="0"/>
                      </a:lnTo>
                      <a:lnTo>
                        <a:pt x="6" y="0"/>
                      </a:lnTo>
                      <a:lnTo>
                        <a:pt x="6" y="0"/>
                      </a:lnTo>
                      <a:lnTo>
                        <a:pt x="10" y="0"/>
                      </a:lnTo>
                      <a:lnTo>
                        <a:pt x="13" y="6"/>
                      </a:lnTo>
                      <a:lnTo>
                        <a:pt x="13" y="421"/>
                      </a:lnTo>
                      <a:lnTo>
                        <a:pt x="13" y="421"/>
                      </a:lnTo>
                      <a:lnTo>
                        <a:pt x="10" y="424"/>
                      </a:lnTo>
                      <a:lnTo>
                        <a:pt x="6" y="427"/>
                      </a:lnTo>
                      <a:lnTo>
                        <a:pt x="6" y="4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90" name="Freeform 70">
                  <a:extLst>
                    <a:ext uri="{FF2B5EF4-FFF2-40B4-BE49-F238E27FC236}">
                      <a16:creationId xmlns:a16="http://schemas.microsoft.com/office/drawing/2014/main" id="{0FB20C98-9ECD-4912-91BA-68F91266465B}"/>
                    </a:ext>
                  </a:extLst>
                </p:cNvPr>
                <p:cNvSpPr>
                  <a:spLocks noEditPoints="1"/>
                </p:cNvSpPr>
                <p:nvPr userDrawn="1"/>
              </p:nvSpPr>
              <p:spPr bwMode="auto">
                <a:xfrm>
                  <a:off x="4391130" y="438919"/>
                  <a:ext cx="83656" cy="34616"/>
                </a:xfrm>
                <a:custGeom>
                  <a:avLst/>
                  <a:gdLst>
                    <a:gd name="T0" fmla="*/ 80 w 87"/>
                    <a:gd name="T1" fmla="*/ 36 h 36"/>
                    <a:gd name="T2" fmla="*/ 6 w 87"/>
                    <a:gd name="T3" fmla="*/ 36 h 36"/>
                    <a:gd name="T4" fmla="*/ 6 w 87"/>
                    <a:gd name="T5" fmla="*/ 36 h 36"/>
                    <a:gd name="T6" fmla="*/ 3 w 87"/>
                    <a:gd name="T7" fmla="*/ 36 h 36"/>
                    <a:gd name="T8" fmla="*/ 0 w 87"/>
                    <a:gd name="T9" fmla="*/ 29 h 36"/>
                    <a:gd name="T10" fmla="*/ 0 w 87"/>
                    <a:gd name="T11" fmla="*/ 7 h 36"/>
                    <a:gd name="T12" fmla="*/ 0 w 87"/>
                    <a:gd name="T13" fmla="*/ 7 h 36"/>
                    <a:gd name="T14" fmla="*/ 3 w 87"/>
                    <a:gd name="T15" fmla="*/ 0 h 36"/>
                    <a:gd name="T16" fmla="*/ 6 w 87"/>
                    <a:gd name="T17" fmla="*/ 0 h 36"/>
                    <a:gd name="T18" fmla="*/ 80 w 87"/>
                    <a:gd name="T19" fmla="*/ 0 h 36"/>
                    <a:gd name="T20" fmla="*/ 80 w 87"/>
                    <a:gd name="T21" fmla="*/ 0 h 36"/>
                    <a:gd name="T22" fmla="*/ 84 w 87"/>
                    <a:gd name="T23" fmla="*/ 0 h 36"/>
                    <a:gd name="T24" fmla="*/ 87 w 87"/>
                    <a:gd name="T25" fmla="*/ 7 h 36"/>
                    <a:gd name="T26" fmla="*/ 87 w 87"/>
                    <a:gd name="T27" fmla="*/ 29 h 36"/>
                    <a:gd name="T28" fmla="*/ 87 w 87"/>
                    <a:gd name="T29" fmla="*/ 29 h 36"/>
                    <a:gd name="T30" fmla="*/ 84 w 87"/>
                    <a:gd name="T31" fmla="*/ 36 h 36"/>
                    <a:gd name="T32" fmla="*/ 80 w 87"/>
                    <a:gd name="T33" fmla="*/ 36 h 36"/>
                    <a:gd name="T34" fmla="*/ 80 w 87"/>
                    <a:gd name="T35" fmla="*/ 36 h 36"/>
                    <a:gd name="T36" fmla="*/ 13 w 87"/>
                    <a:gd name="T37" fmla="*/ 23 h 36"/>
                    <a:gd name="T38" fmla="*/ 74 w 87"/>
                    <a:gd name="T39" fmla="*/ 23 h 36"/>
                    <a:gd name="T40" fmla="*/ 74 w 87"/>
                    <a:gd name="T41" fmla="*/ 13 h 36"/>
                    <a:gd name="T42" fmla="*/ 13 w 87"/>
                    <a:gd name="T43" fmla="*/ 13 h 36"/>
                    <a:gd name="T44" fmla="*/ 13 w 87"/>
                    <a:gd name="T45"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36">
                      <a:moveTo>
                        <a:pt x="80" y="36"/>
                      </a:moveTo>
                      <a:lnTo>
                        <a:pt x="6" y="36"/>
                      </a:lnTo>
                      <a:lnTo>
                        <a:pt x="6" y="36"/>
                      </a:lnTo>
                      <a:lnTo>
                        <a:pt x="3" y="36"/>
                      </a:lnTo>
                      <a:lnTo>
                        <a:pt x="0" y="29"/>
                      </a:lnTo>
                      <a:lnTo>
                        <a:pt x="0" y="7"/>
                      </a:lnTo>
                      <a:lnTo>
                        <a:pt x="0" y="7"/>
                      </a:lnTo>
                      <a:lnTo>
                        <a:pt x="3" y="0"/>
                      </a:lnTo>
                      <a:lnTo>
                        <a:pt x="6" y="0"/>
                      </a:lnTo>
                      <a:lnTo>
                        <a:pt x="80" y="0"/>
                      </a:lnTo>
                      <a:lnTo>
                        <a:pt x="80" y="0"/>
                      </a:lnTo>
                      <a:lnTo>
                        <a:pt x="84" y="0"/>
                      </a:lnTo>
                      <a:lnTo>
                        <a:pt x="87" y="7"/>
                      </a:lnTo>
                      <a:lnTo>
                        <a:pt x="87" y="29"/>
                      </a:lnTo>
                      <a:lnTo>
                        <a:pt x="87" y="29"/>
                      </a:lnTo>
                      <a:lnTo>
                        <a:pt x="84" y="36"/>
                      </a:lnTo>
                      <a:lnTo>
                        <a:pt x="80" y="36"/>
                      </a:lnTo>
                      <a:lnTo>
                        <a:pt x="80" y="36"/>
                      </a:lnTo>
                      <a:close/>
                      <a:moveTo>
                        <a:pt x="13" y="23"/>
                      </a:moveTo>
                      <a:lnTo>
                        <a:pt x="74" y="23"/>
                      </a:lnTo>
                      <a:lnTo>
                        <a:pt x="74" y="13"/>
                      </a:lnTo>
                      <a:lnTo>
                        <a:pt x="13" y="13"/>
                      </a:lnTo>
                      <a:lnTo>
                        <a:pt x="1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91" name="Freeform 71">
                  <a:extLst>
                    <a:ext uri="{FF2B5EF4-FFF2-40B4-BE49-F238E27FC236}">
                      <a16:creationId xmlns:a16="http://schemas.microsoft.com/office/drawing/2014/main" id="{CC8F2D30-614D-4E0B-ABF4-796C5840FB38}"/>
                    </a:ext>
                  </a:extLst>
                </p:cNvPr>
                <p:cNvSpPr>
                  <a:spLocks/>
                </p:cNvSpPr>
                <p:nvPr userDrawn="1"/>
              </p:nvSpPr>
              <p:spPr bwMode="auto">
                <a:xfrm>
                  <a:off x="4427670" y="392764"/>
                  <a:ext cx="12500" cy="58655"/>
                </a:xfrm>
                <a:custGeom>
                  <a:avLst/>
                  <a:gdLst>
                    <a:gd name="T0" fmla="*/ 7 w 13"/>
                    <a:gd name="T1" fmla="*/ 61 h 61"/>
                    <a:gd name="T2" fmla="*/ 7 w 13"/>
                    <a:gd name="T3" fmla="*/ 61 h 61"/>
                    <a:gd name="T4" fmla="*/ 0 w 13"/>
                    <a:gd name="T5" fmla="*/ 58 h 61"/>
                    <a:gd name="T6" fmla="*/ 0 w 13"/>
                    <a:gd name="T7" fmla="*/ 55 h 61"/>
                    <a:gd name="T8" fmla="*/ 0 w 13"/>
                    <a:gd name="T9" fmla="*/ 6 h 61"/>
                    <a:gd name="T10" fmla="*/ 0 w 13"/>
                    <a:gd name="T11" fmla="*/ 6 h 61"/>
                    <a:gd name="T12" fmla="*/ 0 w 13"/>
                    <a:gd name="T13" fmla="*/ 0 h 61"/>
                    <a:gd name="T14" fmla="*/ 7 w 13"/>
                    <a:gd name="T15" fmla="*/ 0 h 61"/>
                    <a:gd name="T16" fmla="*/ 7 w 13"/>
                    <a:gd name="T17" fmla="*/ 0 h 61"/>
                    <a:gd name="T18" fmla="*/ 10 w 13"/>
                    <a:gd name="T19" fmla="*/ 0 h 61"/>
                    <a:gd name="T20" fmla="*/ 13 w 13"/>
                    <a:gd name="T21" fmla="*/ 6 h 61"/>
                    <a:gd name="T22" fmla="*/ 13 w 13"/>
                    <a:gd name="T23" fmla="*/ 55 h 61"/>
                    <a:gd name="T24" fmla="*/ 13 w 13"/>
                    <a:gd name="T25" fmla="*/ 55 h 61"/>
                    <a:gd name="T26" fmla="*/ 10 w 13"/>
                    <a:gd name="T27" fmla="*/ 58 h 61"/>
                    <a:gd name="T28" fmla="*/ 7 w 13"/>
                    <a:gd name="T29" fmla="*/ 61 h 61"/>
                    <a:gd name="T30" fmla="*/ 7 w 13"/>
                    <a:gd name="T3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61">
                      <a:moveTo>
                        <a:pt x="7" y="61"/>
                      </a:moveTo>
                      <a:lnTo>
                        <a:pt x="7" y="61"/>
                      </a:lnTo>
                      <a:lnTo>
                        <a:pt x="0" y="58"/>
                      </a:lnTo>
                      <a:lnTo>
                        <a:pt x="0" y="55"/>
                      </a:lnTo>
                      <a:lnTo>
                        <a:pt x="0" y="6"/>
                      </a:lnTo>
                      <a:lnTo>
                        <a:pt x="0" y="6"/>
                      </a:lnTo>
                      <a:lnTo>
                        <a:pt x="0" y="0"/>
                      </a:lnTo>
                      <a:lnTo>
                        <a:pt x="7" y="0"/>
                      </a:lnTo>
                      <a:lnTo>
                        <a:pt x="7" y="0"/>
                      </a:lnTo>
                      <a:lnTo>
                        <a:pt x="10" y="0"/>
                      </a:lnTo>
                      <a:lnTo>
                        <a:pt x="13" y="6"/>
                      </a:lnTo>
                      <a:lnTo>
                        <a:pt x="13" y="55"/>
                      </a:lnTo>
                      <a:lnTo>
                        <a:pt x="13" y="55"/>
                      </a:lnTo>
                      <a:lnTo>
                        <a:pt x="10" y="58"/>
                      </a:lnTo>
                      <a:lnTo>
                        <a:pt x="7" y="61"/>
                      </a:lnTo>
                      <a:lnTo>
                        <a:pt x="7"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92" name="Freeform 72">
                  <a:extLst>
                    <a:ext uri="{FF2B5EF4-FFF2-40B4-BE49-F238E27FC236}">
                      <a16:creationId xmlns:a16="http://schemas.microsoft.com/office/drawing/2014/main" id="{DFD105ED-875F-4756-9501-2E609D19A034}"/>
                    </a:ext>
                  </a:extLst>
                </p:cNvPr>
                <p:cNvSpPr>
                  <a:spLocks/>
                </p:cNvSpPr>
                <p:nvPr userDrawn="1"/>
              </p:nvSpPr>
              <p:spPr bwMode="auto">
                <a:xfrm>
                  <a:off x="4562288" y="327378"/>
                  <a:ext cx="282698" cy="563473"/>
                </a:xfrm>
                <a:custGeom>
                  <a:avLst/>
                  <a:gdLst>
                    <a:gd name="T0" fmla="*/ 294 w 294"/>
                    <a:gd name="T1" fmla="*/ 560 h 586"/>
                    <a:gd name="T2" fmla="*/ 294 w 294"/>
                    <a:gd name="T3" fmla="*/ 560 h 586"/>
                    <a:gd name="T4" fmla="*/ 291 w 294"/>
                    <a:gd name="T5" fmla="*/ 569 h 586"/>
                    <a:gd name="T6" fmla="*/ 284 w 294"/>
                    <a:gd name="T7" fmla="*/ 579 h 586"/>
                    <a:gd name="T8" fmla="*/ 278 w 294"/>
                    <a:gd name="T9" fmla="*/ 582 h 586"/>
                    <a:gd name="T10" fmla="*/ 268 w 294"/>
                    <a:gd name="T11" fmla="*/ 586 h 586"/>
                    <a:gd name="T12" fmla="*/ 25 w 294"/>
                    <a:gd name="T13" fmla="*/ 586 h 586"/>
                    <a:gd name="T14" fmla="*/ 25 w 294"/>
                    <a:gd name="T15" fmla="*/ 586 h 586"/>
                    <a:gd name="T16" fmla="*/ 16 w 294"/>
                    <a:gd name="T17" fmla="*/ 582 h 586"/>
                    <a:gd name="T18" fmla="*/ 6 w 294"/>
                    <a:gd name="T19" fmla="*/ 579 h 586"/>
                    <a:gd name="T20" fmla="*/ 3 w 294"/>
                    <a:gd name="T21" fmla="*/ 569 h 586"/>
                    <a:gd name="T22" fmla="*/ 0 w 294"/>
                    <a:gd name="T23" fmla="*/ 560 h 586"/>
                    <a:gd name="T24" fmla="*/ 0 w 294"/>
                    <a:gd name="T25" fmla="*/ 22 h 586"/>
                    <a:gd name="T26" fmla="*/ 0 w 294"/>
                    <a:gd name="T27" fmla="*/ 22 h 586"/>
                    <a:gd name="T28" fmla="*/ 3 w 294"/>
                    <a:gd name="T29" fmla="*/ 16 h 586"/>
                    <a:gd name="T30" fmla="*/ 6 w 294"/>
                    <a:gd name="T31" fmla="*/ 6 h 586"/>
                    <a:gd name="T32" fmla="*/ 16 w 294"/>
                    <a:gd name="T33" fmla="*/ 3 h 586"/>
                    <a:gd name="T34" fmla="*/ 25 w 294"/>
                    <a:gd name="T35" fmla="*/ 0 h 586"/>
                    <a:gd name="T36" fmla="*/ 268 w 294"/>
                    <a:gd name="T37" fmla="*/ 0 h 586"/>
                    <a:gd name="T38" fmla="*/ 268 w 294"/>
                    <a:gd name="T39" fmla="*/ 0 h 586"/>
                    <a:gd name="T40" fmla="*/ 278 w 294"/>
                    <a:gd name="T41" fmla="*/ 3 h 586"/>
                    <a:gd name="T42" fmla="*/ 284 w 294"/>
                    <a:gd name="T43" fmla="*/ 6 h 586"/>
                    <a:gd name="T44" fmla="*/ 291 w 294"/>
                    <a:gd name="T45" fmla="*/ 16 h 586"/>
                    <a:gd name="T46" fmla="*/ 294 w 294"/>
                    <a:gd name="T47" fmla="*/ 22 h 586"/>
                    <a:gd name="T48" fmla="*/ 294 w 294"/>
                    <a:gd name="T49" fmla="*/ 56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586">
                      <a:moveTo>
                        <a:pt x="294" y="560"/>
                      </a:moveTo>
                      <a:lnTo>
                        <a:pt x="294" y="560"/>
                      </a:lnTo>
                      <a:lnTo>
                        <a:pt x="291" y="569"/>
                      </a:lnTo>
                      <a:lnTo>
                        <a:pt x="284" y="579"/>
                      </a:lnTo>
                      <a:lnTo>
                        <a:pt x="278" y="582"/>
                      </a:lnTo>
                      <a:lnTo>
                        <a:pt x="268" y="586"/>
                      </a:lnTo>
                      <a:lnTo>
                        <a:pt x="25" y="586"/>
                      </a:lnTo>
                      <a:lnTo>
                        <a:pt x="25" y="586"/>
                      </a:lnTo>
                      <a:lnTo>
                        <a:pt x="16" y="582"/>
                      </a:lnTo>
                      <a:lnTo>
                        <a:pt x="6" y="579"/>
                      </a:lnTo>
                      <a:lnTo>
                        <a:pt x="3" y="569"/>
                      </a:lnTo>
                      <a:lnTo>
                        <a:pt x="0" y="560"/>
                      </a:lnTo>
                      <a:lnTo>
                        <a:pt x="0" y="22"/>
                      </a:lnTo>
                      <a:lnTo>
                        <a:pt x="0" y="22"/>
                      </a:lnTo>
                      <a:lnTo>
                        <a:pt x="3" y="16"/>
                      </a:lnTo>
                      <a:lnTo>
                        <a:pt x="6" y="6"/>
                      </a:lnTo>
                      <a:lnTo>
                        <a:pt x="16" y="3"/>
                      </a:lnTo>
                      <a:lnTo>
                        <a:pt x="25" y="0"/>
                      </a:lnTo>
                      <a:lnTo>
                        <a:pt x="268" y="0"/>
                      </a:lnTo>
                      <a:lnTo>
                        <a:pt x="268" y="0"/>
                      </a:lnTo>
                      <a:lnTo>
                        <a:pt x="278" y="3"/>
                      </a:lnTo>
                      <a:lnTo>
                        <a:pt x="284" y="6"/>
                      </a:lnTo>
                      <a:lnTo>
                        <a:pt x="291" y="16"/>
                      </a:lnTo>
                      <a:lnTo>
                        <a:pt x="294" y="22"/>
                      </a:lnTo>
                      <a:lnTo>
                        <a:pt x="294" y="56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93" name="Freeform 73">
                  <a:extLst>
                    <a:ext uri="{FF2B5EF4-FFF2-40B4-BE49-F238E27FC236}">
                      <a16:creationId xmlns:a16="http://schemas.microsoft.com/office/drawing/2014/main" id="{CC00F098-3999-4735-8ACA-DC2B7F290E7E}"/>
                    </a:ext>
                  </a:extLst>
                </p:cNvPr>
                <p:cNvSpPr>
                  <a:spLocks/>
                </p:cNvSpPr>
                <p:nvPr userDrawn="1"/>
              </p:nvSpPr>
              <p:spPr bwMode="auto">
                <a:xfrm>
                  <a:off x="4540172" y="327378"/>
                  <a:ext cx="279813" cy="563473"/>
                </a:xfrm>
                <a:custGeom>
                  <a:avLst/>
                  <a:gdLst>
                    <a:gd name="T0" fmla="*/ 291 w 291"/>
                    <a:gd name="T1" fmla="*/ 560 h 586"/>
                    <a:gd name="T2" fmla="*/ 291 w 291"/>
                    <a:gd name="T3" fmla="*/ 560 h 586"/>
                    <a:gd name="T4" fmla="*/ 291 w 291"/>
                    <a:gd name="T5" fmla="*/ 569 h 586"/>
                    <a:gd name="T6" fmla="*/ 285 w 291"/>
                    <a:gd name="T7" fmla="*/ 579 h 586"/>
                    <a:gd name="T8" fmla="*/ 278 w 291"/>
                    <a:gd name="T9" fmla="*/ 582 h 586"/>
                    <a:gd name="T10" fmla="*/ 268 w 291"/>
                    <a:gd name="T11" fmla="*/ 586 h 586"/>
                    <a:gd name="T12" fmla="*/ 23 w 291"/>
                    <a:gd name="T13" fmla="*/ 586 h 586"/>
                    <a:gd name="T14" fmla="*/ 23 w 291"/>
                    <a:gd name="T15" fmla="*/ 586 h 586"/>
                    <a:gd name="T16" fmla="*/ 13 w 291"/>
                    <a:gd name="T17" fmla="*/ 582 h 586"/>
                    <a:gd name="T18" fmla="*/ 6 w 291"/>
                    <a:gd name="T19" fmla="*/ 579 h 586"/>
                    <a:gd name="T20" fmla="*/ 0 w 291"/>
                    <a:gd name="T21" fmla="*/ 569 h 586"/>
                    <a:gd name="T22" fmla="*/ 0 w 291"/>
                    <a:gd name="T23" fmla="*/ 560 h 586"/>
                    <a:gd name="T24" fmla="*/ 0 w 291"/>
                    <a:gd name="T25" fmla="*/ 22 h 586"/>
                    <a:gd name="T26" fmla="*/ 0 w 291"/>
                    <a:gd name="T27" fmla="*/ 22 h 586"/>
                    <a:gd name="T28" fmla="*/ 0 w 291"/>
                    <a:gd name="T29" fmla="*/ 16 h 586"/>
                    <a:gd name="T30" fmla="*/ 6 w 291"/>
                    <a:gd name="T31" fmla="*/ 6 h 586"/>
                    <a:gd name="T32" fmla="*/ 13 w 291"/>
                    <a:gd name="T33" fmla="*/ 3 h 586"/>
                    <a:gd name="T34" fmla="*/ 23 w 291"/>
                    <a:gd name="T35" fmla="*/ 0 h 586"/>
                    <a:gd name="T36" fmla="*/ 268 w 291"/>
                    <a:gd name="T37" fmla="*/ 0 h 586"/>
                    <a:gd name="T38" fmla="*/ 268 w 291"/>
                    <a:gd name="T39" fmla="*/ 0 h 586"/>
                    <a:gd name="T40" fmla="*/ 278 w 291"/>
                    <a:gd name="T41" fmla="*/ 3 h 586"/>
                    <a:gd name="T42" fmla="*/ 285 w 291"/>
                    <a:gd name="T43" fmla="*/ 6 h 586"/>
                    <a:gd name="T44" fmla="*/ 291 w 291"/>
                    <a:gd name="T45" fmla="*/ 16 h 586"/>
                    <a:gd name="T46" fmla="*/ 291 w 291"/>
                    <a:gd name="T47" fmla="*/ 22 h 586"/>
                    <a:gd name="T48" fmla="*/ 291 w 291"/>
                    <a:gd name="T49" fmla="*/ 56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1" h="586">
                      <a:moveTo>
                        <a:pt x="291" y="560"/>
                      </a:moveTo>
                      <a:lnTo>
                        <a:pt x="291" y="560"/>
                      </a:lnTo>
                      <a:lnTo>
                        <a:pt x="291" y="569"/>
                      </a:lnTo>
                      <a:lnTo>
                        <a:pt x="285" y="579"/>
                      </a:lnTo>
                      <a:lnTo>
                        <a:pt x="278" y="582"/>
                      </a:lnTo>
                      <a:lnTo>
                        <a:pt x="268" y="586"/>
                      </a:lnTo>
                      <a:lnTo>
                        <a:pt x="23" y="586"/>
                      </a:lnTo>
                      <a:lnTo>
                        <a:pt x="23" y="586"/>
                      </a:lnTo>
                      <a:lnTo>
                        <a:pt x="13" y="582"/>
                      </a:lnTo>
                      <a:lnTo>
                        <a:pt x="6" y="579"/>
                      </a:lnTo>
                      <a:lnTo>
                        <a:pt x="0" y="569"/>
                      </a:lnTo>
                      <a:lnTo>
                        <a:pt x="0" y="560"/>
                      </a:lnTo>
                      <a:lnTo>
                        <a:pt x="0" y="22"/>
                      </a:lnTo>
                      <a:lnTo>
                        <a:pt x="0" y="22"/>
                      </a:lnTo>
                      <a:lnTo>
                        <a:pt x="0" y="16"/>
                      </a:lnTo>
                      <a:lnTo>
                        <a:pt x="6" y="6"/>
                      </a:lnTo>
                      <a:lnTo>
                        <a:pt x="13" y="3"/>
                      </a:lnTo>
                      <a:lnTo>
                        <a:pt x="23" y="0"/>
                      </a:lnTo>
                      <a:lnTo>
                        <a:pt x="268" y="0"/>
                      </a:lnTo>
                      <a:lnTo>
                        <a:pt x="268" y="0"/>
                      </a:lnTo>
                      <a:lnTo>
                        <a:pt x="278" y="3"/>
                      </a:lnTo>
                      <a:lnTo>
                        <a:pt x="285" y="6"/>
                      </a:lnTo>
                      <a:lnTo>
                        <a:pt x="291" y="16"/>
                      </a:lnTo>
                      <a:lnTo>
                        <a:pt x="291" y="22"/>
                      </a:lnTo>
                      <a:lnTo>
                        <a:pt x="291" y="56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94" name="Rectangle 74">
                  <a:extLst>
                    <a:ext uri="{FF2B5EF4-FFF2-40B4-BE49-F238E27FC236}">
                      <a16:creationId xmlns:a16="http://schemas.microsoft.com/office/drawing/2014/main" id="{FEE5DC52-CBD4-46D4-9F35-FE2D5A3F9B5D}"/>
                    </a:ext>
                  </a:extLst>
                </p:cNvPr>
                <p:cNvSpPr>
                  <a:spLocks noChangeArrowheads="1"/>
                </p:cNvSpPr>
                <p:nvPr userDrawn="1"/>
              </p:nvSpPr>
              <p:spPr bwMode="auto">
                <a:xfrm>
                  <a:off x="4562288" y="398534"/>
                  <a:ext cx="235582" cy="420201"/>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95" name="Rectangle 75">
                  <a:extLst>
                    <a:ext uri="{FF2B5EF4-FFF2-40B4-BE49-F238E27FC236}">
                      <a16:creationId xmlns:a16="http://schemas.microsoft.com/office/drawing/2014/main" id="{FBED0357-C3FF-47C0-8167-B661A607CDEF}"/>
                    </a:ext>
                  </a:extLst>
                </p:cNvPr>
                <p:cNvSpPr>
                  <a:spLocks noChangeArrowheads="1"/>
                </p:cNvSpPr>
                <p:nvPr userDrawn="1"/>
              </p:nvSpPr>
              <p:spPr bwMode="auto">
                <a:xfrm>
                  <a:off x="4586327" y="750464"/>
                  <a:ext cx="47116" cy="46155"/>
                </a:xfrm>
                <a:prstGeom prst="rect">
                  <a:avLst/>
                </a:prstGeom>
                <a:solidFill>
                  <a:srgbClr val="F9E7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96" name="Rectangle 76">
                  <a:extLst>
                    <a:ext uri="{FF2B5EF4-FFF2-40B4-BE49-F238E27FC236}">
                      <a16:creationId xmlns:a16="http://schemas.microsoft.com/office/drawing/2014/main" id="{1F1C8402-A21B-4058-B992-7BEBBA4B85C7}"/>
                    </a:ext>
                  </a:extLst>
                </p:cNvPr>
                <p:cNvSpPr>
                  <a:spLocks noChangeArrowheads="1"/>
                </p:cNvSpPr>
                <p:nvPr userDrawn="1"/>
              </p:nvSpPr>
              <p:spPr bwMode="auto">
                <a:xfrm>
                  <a:off x="4655559" y="750464"/>
                  <a:ext cx="46155" cy="46155"/>
                </a:xfrm>
                <a:prstGeom prst="rect">
                  <a:avLst/>
                </a:prstGeom>
                <a:solidFill>
                  <a:srgbClr val="FF4A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97" name="Rectangle 77">
                  <a:extLst>
                    <a:ext uri="{FF2B5EF4-FFF2-40B4-BE49-F238E27FC236}">
                      <a16:creationId xmlns:a16="http://schemas.microsoft.com/office/drawing/2014/main" id="{FB1DD008-56BA-4C07-840B-C743F8F5AFBB}"/>
                    </a:ext>
                  </a:extLst>
                </p:cNvPr>
                <p:cNvSpPr>
                  <a:spLocks noChangeArrowheads="1"/>
                </p:cNvSpPr>
                <p:nvPr userDrawn="1"/>
              </p:nvSpPr>
              <p:spPr bwMode="auto">
                <a:xfrm>
                  <a:off x="4726714" y="750464"/>
                  <a:ext cx="47116" cy="46155"/>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98" name="Freeform 78">
                  <a:extLst>
                    <a:ext uri="{FF2B5EF4-FFF2-40B4-BE49-F238E27FC236}">
                      <a16:creationId xmlns:a16="http://schemas.microsoft.com/office/drawing/2014/main" id="{5EF16F87-13F7-4E55-A318-69D78B996179}"/>
                    </a:ext>
                  </a:extLst>
                </p:cNvPr>
                <p:cNvSpPr>
                  <a:spLocks noEditPoints="1"/>
                </p:cNvSpPr>
                <p:nvPr userDrawn="1"/>
              </p:nvSpPr>
              <p:spPr bwMode="auto">
                <a:xfrm>
                  <a:off x="4533441" y="320647"/>
                  <a:ext cx="293275" cy="575974"/>
                </a:xfrm>
                <a:custGeom>
                  <a:avLst/>
                  <a:gdLst>
                    <a:gd name="T0" fmla="*/ 275 w 305"/>
                    <a:gd name="T1" fmla="*/ 599 h 599"/>
                    <a:gd name="T2" fmla="*/ 30 w 305"/>
                    <a:gd name="T3" fmla="*/ 599 h 599"/>
                    <a:gd name="T4" fmla="*/ 30 w 305"/>
                    <a:gd name="T5" fmla="*/ 599 h 599"/>
                    <a:gd name="T6" fmla="*/ 20 w 305"/>
                    <a:gd name="T7" fmla="*/ 596 h 599"/>
                    <a:gd name="T8" fmla="*/ 10 w 305"/>
                    <a:gd name="T9" fmla="*/ 589 h 599"/>
                    <a:gd name="T10" fmla="*/ 0 w 305"/>
                    <a:gd name="T11" fmla="*/ 580 h 599"/>
                    <a:gd name="T12" fmla="*/ 0 w 305"/>
                    <a:gd name="T13" fmla="*/ 567 h 599"/>
                    <a:gd name="T14" fmla="*/ 0 w 305"/>
                    <a:gd name="T15" fmla="*/ 29 h 599"/>
                    <a:gd name="T16" fmla="*/ 0 w 305"/>
                    <a:gd name="T17" fmla="*/ 29 h 599"/>
                    <a:gd name="T18" fmla="*/ 0 w 305"/>
                    <a:gd name="T19" fmla="*/ 20 h 599"/>
                    <a:gd name="T20" fmla="*/ 10 w 305"/>
                    <a:gd name="T21" fmla="*/ 10 h 599"/>
                    <a:gd name="T22" fmla="*/ 20 w 305"/>
                    <a:gd name="T23" fmla="*/ 3 h 599"/>
                    <a:gd name="T24" fmla="*/ 30 w 305"/>
                    <a:gd name="T25" fmla="*/ 0 h 599"/>
                    <a:gd name="T26" fmla="*/ 275 w 305"/>
                    <a:gd name="T27" fmla="*/ 0 h 599"/>
                    <a:gd name="T28" fmla="*/ 275 w 305"/>
                    <a:gd name="T29" fmla="*/ 0 h 599"/>
                    <a:gd name="T30" fmla="*/ 285 w 305"/>
                    <a:gd name="T31" fmla="*/ 3 h 599"/>
                    <a:gd name="T32" fmla="*/ 295 w 305"/>
                    <a:gd name="T33" fmla="*/ 10 h 599"/>
                    <a:gd name="T34" fmla="*/ 301 w 305"/>
                    <a:gd name="T35" fmla="*/ 20 h 599"/>
                    <a:gd name="T36" fmla="*/ 305 w 305"/>
                    <a:gd name="T37" fmla="*/ 29 h 599"/>
                    <a:gd name="T38" fmla="*/ 305 w 305"/>
                    <a:gd name="T39" fmla="*/ 567 h 599"/>
                    <a:gd name="T40" fmla="*/ 305 w 305"/>
                    <a:gd name="T41" fmla="*/ 567 h 599"/>
                    <a:gd name="T42" fmla="*/ 301 w 305"/>
                    <a:gd name="T43" fmla="*/ 580 h 599"/>
                    <a:gd name="T44" fmla="*/ 295 w 305"/>
                    <a:gd name="T45" fmla="*/ 589 h 599"/>
                    <a:gd name="T46" fmla="*/ 285 w 305"/>
                    <a:gd name="T47" fmla="*/ 596 h 599"/>
                    <a:gd name="T48" fmla="*/ 275 w 305"/>
                    <a:gd name="T49" fmla="*/ 599 h 599"/>
                    <a:gd name="T50" fmla="*/ 275 w 305"/>
                    <a:gd name="T51" fmla="*/ 599 h 599"/>
                    <a:gd name="T52" fmla="*/ 30 w 305"/>
                    <a:gd name="T53" fmla="*/ 13 h 599"/>
                    <a:gd name="T54" fmla="*/ 30 w 305"/>
                    <a:gd name="T55" fmla="*/ 13 h 599"/>
                    <a:gd name="T56" fmla="*/ 23 w 305"/>
                    <a:gd name="T57" fmla="*/ 13 h 599"/>
                    <a:gd name="T58" fmla="*/ 17 w 305"/>
                    <a:gd name="T59" fmla="*/ 16 h 599"/>
                    <a:gd name="T60" fmla="*/ 13 w 305"/>
                    <a:gd name="T61" fmla="*/ 23 h 599"/>
                    <a:gd name="T62" fmla="*/ 13 w 305"/>
                    <a:gd name="T63" fmla="*/ 29 h 599"/>
                    <a:gd name="T64" fmla="*/ 13 w 305"/>
                    <a:gd name="T65" fmla="*/ 567 h 599"/>
                    <a:gd name="T66" fmla="*/ 13 w 305"/>
                    <a:gd name="T67" fmla="*/ 567 h 599"/>
                    <a:gd name="T68" fmla="*/ 13 w 305"/>
                    <a:gd name="T69" fmla="*/ 576 h 599"/>
                    <a:gd name="T70" fmla="*/ 17 w 305"/>
                    <a:gd name="T71" fmla="*/ 580 h 599"/>
                    <a:gd name="T72" fmla="*/ 23 w 305"/>
                    <a:gd name="T73" fmla="*/ 586 h 599"/>
                    <a:gd name="T74" fmla="*/ 30 w 305"/>
                    <a:gd name="T75" fmla="*/ 586 h 599"/>
                    <a:gd name="T76" fmla="*/ 275 w 305"/>
                    <a:gd name="T77" fmla="*/ 586 h 599"/>
                    <a:gd name="T78" fmla="*/ 275 w 305"/>
                    <a:gd name="T79" fmla="*/ 586 h 599"/>
                    <a:gd name="T80" fmla="*/ 282 w 305"/>
                    <a:gd name="T81" fmla="*/ 586 h 599"/>
                    <a:gd name="T82" fmla="*/ 288 w 305"/>
                    <a:gd name="T83" fmla="*/ 580 h 599"/>
                    <a:gd name="T84" fmla="*/ 292 w 305"/>
                    <a:gd name="T85" fmla="*/ 576 h 599"/>
                    <a:gd name="T86" fmla="*/ 292 w 305"/>
                    <a:gd name="T87" fmla="*/ 567 h 599"/>
                    <a:gd name="T88" fmla="*/ 292 w 305"/>
                    <a:gd name="T89" fmla="*/ 29 h 599"/>
                    <a:gd name="T90" fmla="*/ 292 w 305"/>
                    <a:gd name="T91" fmla="*/ 29 h 599"/>
                    <a:gd name="T92" fmla="*/ 292 w 305"/>
                    <a:gd name="T93" fmla="*/ 23 h 599"/>
                    <a:gd name="T94" fmla="*/ 288 w 305"/>
                    <a:gd name="T95" fmla="*/ 16 h 599"/>
                    <a:gd name="T96" fmla="*/ 282 w 305"/>
                    <a:gd name="T97" fmla="*/ 13 h 599"/>
                    <a:gd name="T98" fmla="*/ 275 w 305"/>
                    <a:gd name="T99" fmla="*/ 13 h 599"/>
                    <a:gd name="T100" fmla="*/ 30 w 305"/>
                    <a:gd name="T101" fmla="*/ 13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5" h="599">
                      <a:moveTo>
                        <a:pt x="275" y="599"/>
                      </a:moveTo>
                      <a:lnTo>
                        <a:pt x="30" y="599"/>
                      </a:lnTo>
                      <a:lnTo>
                        <a:pt x="30" y="599"/>
                      </a:lnTo>
                      <a:lnTo>
                        <a:pt x="20" y="596"/>
                      </a:lnTo>
                      <a:lnTo>
                        <a:pt x="10" y="589"/>
                      </a:lnTo>
                      <a:lnTo>
                        <a:pt x="0" y="580"/>
                      </a:lnTo>
                      <a:lnTo>
                        <a:pt x="0" y="567"/>
                      </a:lnTo>
                      <a:lnTo>
                        <a:pt x="0" y="29"/>
                      </a:lnTo>
                      <a:lnTo>
                        <a:pt x="0" y="29"/>
                      </a:lnTo>
                      <a:lnTo>
                        <a:pt x="0" y="20"/>
                      </a:lnTo>
                      <a:lnTo>
                        <a:pt x="10" y="10"/>
                      </a:lnTo>
                      <a:lnTo>
                        <a:pt x="20" y="3"/>
                      </a:lnTo>
                      <a:lnTo>
                        <a:pt x="30" y="0"/>
                      </a:lnTo>
                      <a:lnTo>
                        <a:pt x="275" y="0"/>
                      </a:lnTo>
                      <a:lnTo>
                        <a:pt x="275" y="0"/>
                      </a:lnTo>
                      <a:lnTo>
                        <a:pt x="285" y="3"/>
                      </a:lnTo>
                      <a:lnTo>
                        <a:pt x="295" y="10"/>
                      </a:lnTo>
                      <a:lnTo>
                        <a:pt x="301" y="20"/>
                      </a:lnTo>
                      <a:lnTo>
                        <a:pt x="305" y="29"/>
                      </a:lnTo>
                      <a:lnTo>
                        <a:pt x="305" y="567"/>
                      </a:lnTo>
                      <a:lnTo>
                        <a:pt x="305" y="567"/>
                      </a:lnTo>
                      <a:lnTo>
                        <a:pt x="301" y="580"/>
                      </a:lnTo>
                      <a:lnTo>
                        <a:pt x="295" y="589"/>
                      </a:lnTo>
                      <a:lnTo>
                        <a:pt x="285" y="596"/>
                      </a:lnTo>
                      <a:lnTo>
                        <a:pt x="275" y="599"/>
                      </a:lnTo>
                      <a:lnTo>
                        <a:pt x="275" y="599"/>
                      </a:lnTo>
                      <a:close/>
                      <a:moveTo>
                        <a:pt x="30" y="13"/>
                      </a:moveTo>
                      <a:lnTo>
                        <a:pt x="30" y="13"/>
                      </a:lnTo>
                      <a:lnTo>
                        <a:pt x="23" y="13"/>
                      </a:lnTo>
                      <a:lnTo>
                        <a:pt x="17" y="16"/>
                      </a:lnTo>
                      <a:lnTo>
                        <a:pt x="13" y="23"/>
                      </a:lnTo>
                      <a:lnTo>
                        <a:pt x="13" y="29"/>
                      </a:lnTo>
                      <a:lnTo>
                        <a:pt x="13" y="567"/>
                      </a:lnTo>
                      <a:lnTo>
                        <a:pt x="13" y="567"/>
                      </a:lnTo>
                      <a:lnTo>
                        <a:pt x="13" y="576"/>
                      </a:lnTo>
                      <a:lnTo>
                        <a:pt x="17" y="580"/>
                      </a:lnTo>
                      <a:lnTo>
                        <a:pt x="23" y="586"/>
                      </a:lnTo>
                      <a:lnTo>
                        <a:pt x="30" y="586"/>
                      </a:lnTo>
                      <a:lnTo>
                        <a:pt x="275" y="586"/>
                      </a:lnTo>
                      <a:lnTo>
                        <a:pt x="275" y="586"/>
                      </a:lnTo>
                      <a:lnTo>
                        <a:pt x="282" y="586"/>
                      </a:lnTo>
                      <a:lnTo>
                        <a:pt x="288" y="580"/>
                      </a:lnTo>
                      <a:lnTo>
                        <a:pt x="292" y="576"/>
                      </a:lnTo>
                      <a:lnTo>
                        <a:pt x="292" y="567"/>
                      </a:lnTo>
                      <a:lnTo>
                        <a:pt x="292" y="29"/>
                      </a:lnTo>
                      <a:lnTo>
                        <a:pt x="292" y="29"/>
                      </a:lnTo>
                      <a:lnTo>
                        <a:pt x="292" y="23"/>
                      </a:lnTo>
                      <a:lnTo>
                        <a:pt x="288" y="16"/>
                      </a:lnTo>
                      <a:lnTo>
                        <a:pt x="282" y="13"/>
                      </a:lnTo>
                      <a:lnTo>
                        <a:pt x="275" y="13"/>
                      </a:lnTo>
                      <a:lnTo>
                        <a:pt x="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99" name="Freeform 79">
                  <a:extLst>
                    <a:ext uri="{FF2B5EF4-FFF2-40B4-BE49-F238E27FC236}">
                      <a16:creationId xmlns:a16="http://schemas.microsoft.com/office/drawing/2014/main" id="{C27C61A0-8E0A-4978-9F7B-DDC575D01D32}"/>
                    </a:ext>
                  </a:extLst>
                </p:cNvPr>
                <p:cNvSpPr>
                  <a:spLocks noEditPoints="1"/>
                </p:cNvSpPr>
                <p:nvPr userDrawn="1"/>
              </p:nvSpPr>
              <p:spPr bwMode="auto">
                <a:xfrm>
                  <a:off x="4555557" y="392764"/>
                  <a:ext cx="246159" cy="432701"/>
                </a:xfrm>
                <a:custGeom>
                  <a:avLst/>
                  <a:gdLst>
                    <a:gd name="T0" fmla="*/ 252 w 256"/>
                    <a:gd name="T1" fmla="*/ 450 h 450"/>
                    <a:gd name="T2" fmla="*/ 7 w 256"/>
                    <a:gd name="T3" fmla="*/ 450 h 450"/>
                    <a:gd name="T4" fmla="*/ 7 w 256"/>
                    <a:gd name="T5" fmla="*/ 450 h 450"/>
                    <a:gd name="T6" fmla="*/ 3 w 256"/>
                    <a:gd name="T7" fmla="*/ 450 h 450"/>
                    <a:gd name="T8" fmla="*/ 0 w 256"/>
                    <a:gd name="T9" fmla="*/ 443 h 450"/>
                    <a:gd name="T10" fmla="*/ 0 w 256"/>
                    <a:gd name="T11" fmla="*/ 6 h 450"/>
                    <a:gd name="T12" fmla="*/ 0 w 256"/>
                    <a:gd name="T13" fmla="*/ 6 h 450"/>
                    <a:gd name="T14" fmla="*/ 3 w 256"/>
                    <a:gd name="T15" fmla="*/ 0 h 450"/>
                    <a:gd name="T16" fmla="*/ 7 w 256"/>
                    <a:gd name="T17" fmla="*/ 0 h 450"/>
                    <a:gd name="T18" fmla="*/ 252 w 256"/>
                    <a:gd name="T19" fmla="*/ 0 h 450"/>
                    <a:gd name="T20" fmla="*/ 252 w 256"/>
                    <a:gd name="T21" fmla="*/ 0 h 450"/>
                    <a:gd name="T22" fmla="*/ 256 w 256"/>
                    <a:gd name="T23" fmla="*/ 0 h 450"/>
                    <a:gd name="T24" fmla="*/ 256 w 256"/>
                    <a:gd name="T25" fmla="*/ 6 h 450"/>
                    <a:gd name="T26" fmla="*/ 256 w 256"/>
                    <a:gd name="T27" fmla="*/ 443 h 450"/>
                    <a:gd name="T28" fmla="*/ 256 w 256"/>
                    <a:gd name="T29" fmla="*/ 443 h 450"/>
                    <a:gd name="T30" fmla="*/ 256 w 256"/>
                    <a:gd name="T31" fmla="*/ 450 h 450"/>
                    <a:gd name="T32" fmla="*/ 252 w 256"/>
                    <a:gd name="T33" fmla="*/ 450 h 450"/>
                    <a:gd name="T34" fmla="*/ 252 w 256"/>
                    <a:gd name="T35" fmla="*/ 450 h 450"/>
                    <a:gd name="T36" fmla="*/ 13 w 256"/>
                    <a:gd name="T37" fmla="*/ 437 h 450"/>
                    <a:gd name="T38" fmla="*/ 246 w 256"/>
                    <a:gd name="T39" fmla="*/ 437 h 450"/>
                    <a:gd name="T40" fmla="*/ 246 w 256"/>
                    <a:gd name="T41" fmla="*/ 9 h 450"/>
                    <a:gd name="T42" fmla="*/ 13 w 256"/>
                    <a:gd name="T43" fmla="*/ 9 h 450"/>
                    <a:gd name="T44" fmla="*/ 13 w 256"/>
                    <a:gd name="T45" fmla="*/ 437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 h="450">
                      <a:moveTo>
                        <a:pt x="252" y="450"/>
                      </a:moveTo>
                      <a:lnTo>
                        <a:pt x="7" y="450"/>
                      </a:lnTo>
                      <a:lnTo>
                        <a:pt x="7" y="450"/>
                      </a:lnTo>
                      <a:lnTo>
                        <a:pt x="3" y="450"/>
                      </a:lnTo>
                      <a:lnTo>
                        <a:pt x="0" y="443"/>
                      </a:lnTo>
                      <a:lnTo>
                        <a:pt x="0" y="6"/>
                      </a:lnTo>
                      <a:lnTo>
                        <a:pt x="0" y="6"/>
                      </a:lnTo>
                      <a:lnTo>
                        <a:pt x="3" y="0"/>
                      </a:lnTo>
                      <a:lnTo>
                        <a:pt x="7" y="0"/>
                      </a:lnTo>
                      <a:lnTo>
                        <a:pt x="252" y="0"/>
                      </a:lnTo>
                      <a:lnTo>
                        <a:pt x="252" y="0"/>
                      </a:lnTo>
                      <a:lnTo>
                        <a:pt x="256" y="0"/>
                      </a:lnTo>
                      <a:lnTo>
                        <a:pt x="256" y="6"/>
                      </a:lnTo>
                      <a:lnTo>
                        <a:pt x="256" y="443"/>
                      </a:lnTo>
                      <a:lnTo>
                        <a:pt x="256" y="443"/>
                      </a:lnTo>
                      <a:lnTo>
                        <a:pt x="256" y="450"/>
                      </a:lnTo>
                      <a:lnTo>
                        <a:pt x="252" y="450"/>
                      </a:lnTo>
                      <a:lnTo>
                        <a:pt x="252" y="450"/>
                      </a:lnTo>
                      <a:close/>
                      <a:moveTo>
                        <a:pt x="13" y="437"/>
                      </a:moveTo>
                      <a:lnTo>
                        <a:pt x="246" y="437"/>
                      </a:lnTo>
                      <a:lnTo>
                        <a:pt x="246" y="9"/>
                      </a:lnTo>
                      <a:lnTo>
                        <a:pt x="13" y="9"/>
                      </a:lnTo>
                      <a:lnTo>
                        <a:pt x="13" y="4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00" name="Freeform 80">
                  <a:extLst>
                    <a:ext uri="{FF2B5EF4-FFF2-40B4-BE49-F238E27FC236}">
                      <a16:creationId xmlns:a16="http://schemas.microsoft.com/office/drawing/2014/main" id="{FD5A90EE-A891-4A26-8590-B6A392CA0836}"/>
                    </a:ext>
                  </a:extLst>
                </p:cNvPr>
                <p:cNvSpPr>
                  <a:spLocks noEditPoints="1"/>
                </p:cNvSpPr>
                <p:nvPr userDrawn="1"/>
              </p:nvSpPr>
              <p:spPr bwMode="auto">
                <a:xfrm>
                  <a:off x="4580557" y="743733"/>
                  <a:ext cx="58655" cy="59617"/>
                </a:xfrm>
                <a:custGeom>
                  <a:avLst/>
                  <a:gdLst>
                    <a:gd name="T0" fmla="*/ 55 w 61"/>
                    <a:gd name="T1" fmla="*/ 62 h 62"/>
                    <a:gd name="T2" fmla="*/ 6 w 61"/>
                    <a:gd name="T3" fmla="*/ 62 h 62"/>
                    <a:gd name="T4" fmla="*/ 6 w 61"/>
                    <a:gd name="T5" fmla="*/ 62 h 62"/>
                    <a:gd name="T6" fmla="*/ 0 w 61"/>
                    <a:gd name="T7" fmla="*/ 59 h 62"/>
                    <a:gd name="T8" fmla="*/ 0 w 61"/>
                    <a:gd name="T9" fmla="*/ 55 h 62"/>
                    <a:gd name="T10" fmla="*/ 0 w 61"/>
                    <a:gd name="T11" fmla="*/ 7 h 62"/>
                    <a:gd name="T12" fmla="*/ 0 w 61"/>
                    <a:gd name="T13" fmla="*/ 7 h 62"/>
                    <a:gd name="T14" fmla="*/ 0 w 61"/>
                    <a:gd name="T15" fmla="*/ 0 h 62"/>
                    <a:gd name="T16" fmla="*/ 6 w 61"/>
                    <a:gd name="T17" fmla="*/ 0 h 62"/>
                    <a:gd name="T18" fmla="*/ 55 w 61"/>
                    <a:gd name="T19" fmla="*/ 0 h 62"/>
                    <a:gd name="T20" fmla="*/ 55 w 61"/>
                    <a:gd name="T21" fmla="*/ 0 h 62"/>
                    <a:gd name="T22" fmla="*/ 58 w 61"/>
                    <a:gd name="T23" fmla="*/ 0 h 62"/>
                    <a:gd name="T24" fmla="*/ 61 w 61"/>
                    <a:gd name="T25" fmla="*/ 7 h 62"/>
                    <a:gd name="T26" fmla="*/ 61 w 61"/>
                    <a:gd name="T27" fmla="*/ 55 h 62"/>
                    <a:gd name="T28" fmla="*/ 61 w 61"/>
                    <a:gd name="T29" fmla="*/ 55 h 62"/>
                    <a:gd name="T30" fmla="*/ 58 w 61"/>
                    <a:gd name="T31" fmla="*/ 59 h 62"/>
                    <a:gd name="T32" fmla="*/ 55 w 61"/>
                    <a:gd name="T33" fmla="*/ 62 h 62"/>
                    <a:gd name="T34" fmla="*/ 55 w 61"/>
                    <a:gd name="T35" fmla="*/ 62 h 62"/>
                    <a:gd name="T36" fmla="*/ 13 w 61"/>
                    <a:gd name="T37" fmla="*/ 49 h 62"/>
                    <a:gd name="T38" fmla="*/ 48 w 61"/>
                    <a:gd name="T39" fmla="*/ 49 h 62"/>
                    <a:gd name="T40" fmla="*/ 48 w 61"/>
                    <a:gd name="T41" fmla="*/ 13 h 62"/>
                    <a:gd name="T42" fmla="*/ 13 w 61"/>
                    <a:gd name="T43" fmla="*/ 13 h 62"/>
                    <a:gd name="T44" fmla="*/ 13 w 61"/>
                    <a:gd name="T45"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62">
                      <a:moveTo>
                        <a:pt x="55" y="62"/>
                      </a:moveTo>
                      <a:lnTo>
                        <a:pt x="6" y="62"/>
                      </a:lnTo>
                      <a:lnTo>
                        <a:pt x="6" y="62"/>
                      </a:lnTo>
                      <a:lnTo>
                        <a:pt x="0" y="59"/>
                      </a:lnTo>
                      <a:lnTo>
                        <a:pt x="0" y="55"/>
                      </a:lnTo>
                      <a:lnTo>
                        <a:pt x="0" y="7"/>
                      </a:lnTo>
                      <a:lnTo>
                        <a:pt x="0" y="7"/>
                      </a:lnTo>
                      <a:lnTo>
                        <a:pt x="0" y="0"/>
                      </a:lnTo>
                      <a:lnTo>
                        <a:pt x="6" y="0"/>
                      </a:lnTo>
                      <a:lnTo>
                        <a:pt x="55" y="0"/>
                      </a:lnTo>
                      <a:lnTo>
                        <a:pt x="55" y="0"/>
                      </a:lnTo>
                      <a:lnTo>
                        <a:pt x="58" y="0"/>
                      </a:lnTo>
                      <a:lnTo>
                        <a:pt x="61" y="7"/>
                      </a:lnTo>
                      <a:lnTo>
                        <a:pt x="61" y="55"/>
                      </a:lnTo>
                      <a:lnTo>
                        <a:pt x="61" y="55"/>
                      </a:lnTo>
                      <a:lnTo>
                        <a:pt x="58" y="59"/>
                      </a:lnTo>
                      <a:lnTo>
                        <a:pt x="55" y="62"/>
                      </a:lnTo>
                      <a:lnTo>
                        <a:pt x="55" y="62"/>
                      </a:lnTo>
                      <a:close/>
                      <a:moveTo>
                        <a:pt x="13" y="49"/>
                      </a:moveTo>
                      <a:lnTo>
                        <a:pt x="48" y="49"/>
                      </a:lnTo>
                      <a:lnTo>
                        <a:pt x="48" y="13"/>
                      </a:lnTo>
                      <a:lnTo>
                        <a:pt x="13" y="13"/>
                      </a:lnTo>
                      <a:lnTo>
                        <a:pt x="13"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01" name="Freeform 81">
                  <a:extLst>
                    <a:ext uri="{FF2B5EF4-FFF2-40B4-BE49-F238E27FC236}">
                      <a16:creationId xmlns:a16="http://schemas.microsoft.com/office/drawing/2014/main" id="{51FF1317-8188-44BF-9320-B22F7A928291}"/>
                    </a:ext>
                  </a:extLst>
                </p:cNvPr>
                <p:cNvSpPr>
                  <a:spLocks noEditPoints="1"/>
                </p:cNvSpPr>
                <p:nvPr userDrawn="1"/>
              </p:nvSpPr>
              <p:spPr bwMode="auto">
                <a:xfrm>
                  <a:off x="4648828" y="743733"/>
                  <a:ext cx="59617" cy="59617"/>
                </a:xfrm>
                <a:custGeom>
                  <a:avLst/>
                  <a:gdLst>
                    <a:gd name="T0" fmla="*/ 55 w 62"/>
                    <a:gd name="T1" fmla="*/ 62 h 62"/>
                    <a:gd name="T2" fmla="*/ 7 w 62"/>
                    <a:gd name="T3" fmla="*/ 62 h 62"/>
                    <a:gd name="T4" fmla="*/ 7 w 62"/>
                    <a:gd name="T5" fmla="*/ 62 h 62"/>
                    <a:gd name="T6" fmla="*/ 3 w 62"/>
                    <a:gd name="T7" fmla="*/ 59 h 62"/>
                    <a:gd name="T8" fmla="*/ 0 w 62"/>
                    <a:gd name="T9" fmla="*/ 55 h 62"/>
                    <a:gd name="T10" fmla="*/ 0 w 62"/>
                    <a:gd name="T11" fmla="*/ 7 h 62"/>
                    <a:gd name="T12" fmla="*/ 0 w 62"/>
                    <a:gd name="T13" fmla="*/ 7 h 62"/>
                    <a:gd name="T14" fmla="*/ 3 w 62"/>
                    <a:gd name="T15" fmla="*/ 0 h 62"/>
                    <a:gd name="T16" fmla="*/ 7 w 62"/>
                    <a:gd name="T17" fmla="*/ 0 h 62"/>
                    <a:gd name="T18" fmla="*/ 55 w 62"/>
                    <a:gd name="T19" fmla="*/ 0 h 62"/>
                    <a:gd name="T20" fmla="*/ 55 w 62"/>
                    <a:gd name="T21" fmla="*/ 0 h 62"/>
                    <a:gd name="T22" fmla="*/ 62 w 62"/>
                    <a:gd name="T23" fmla="*/ 0 h 62"/>
                    <a:gd name="T24" fmla="*/ 62 w 62"/>
                    <a:gd name="T25" fmla="*/ 7 h 62"/>
                    <a:gd name="T26" fmla="*/ 62 w 62"/>
                    <a:gd name="T27" fmla="*/ 55 h 62"/>
                    <a:gd name="T28" fmla="*/ 62 w 62"/>
                    <a:gd name="T29" fmla="*/ 55 h 62"/>
                    <a:gd name="T30" fmla="*/ 62 w 62"/>
                    <a:gd name="T31" fmla="*/ 59 h 62"/>
                    <a:gd name="T32" fmla="*/ 55 w 62"/>
                    <a:gd name="T33" fmla="*/ 62 h 62"/>
                    <a:gd name="T34" fmla="*/ 55 w 62"/>
                    <a:gd name="T35" fmla="*/ 62 h 62"/>
                    <a:gd name="T36" fmla="*/ 13 w 62"/>
                    <a:gd name="T37" fmla="*/ 49 h 62"/>
                    <a:gd name="T38" fmla="*/ 52 w 62"/>
                    <a:gd name="T39" fmla="*/ 49 h 62"/>
                    <a:gd name="T40" fmla="*/ 52 w 62"/>
                    <a:gd name="T41" fmla="*/ 13 h 62"/>
                    <a:gd name="T42" fmla="*/ 13 w 62"/>
                    <a:gd name="T43" fmla="*/ 13 h 62"/>
                    <a:gd name="T44" fmla="*/ 13 w 62"/>
                    <a:gd name="T45"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62">
                      <a:moveTo>
                        <a:pt x="55" y="62"/>
                      </a:moveTo>
                      <a:lnTo>
                        <a:pt x="7" y="62"/>
                      </a:lnTo>
                      <a:lnTo>
                        <a:pt x="7" y="62"/>
                      </a:lnTo>
                      <a:lnTo>
                        <a:pt x="3" y="59"/>
                      </a:lnTo>
                      <a:lnTo>
                        <a:pt x="0" y="55"/>
                      </a:lnTo>
                      <a:lnTo>
                        <a:pt x="0" y="7"/>
                      </a:lnTo>
                      <a:lnTo>
                        <a:pt x="0" y="7"/>
                      </a:lnTo>
                      <a:lnTo>
                        <a:pt x="3" y="0"/>
                      </a:lnTo>
                      <a:lnTo>
                        <a:pt x="7" y="0"/>
                      </a:lnTo>
                      <a:lnTo>
                        <a:pt x="55" y="0"/>
                      </a:lnTo>
                      <a:lnTo>
                        <a:pt x="55" y="0"/>
                      </a:lnTo>
                      <a:lnTo>
                        <a:pt x="62" y="0"/>
                      </a:lnTo>
                      <a:lnTo>
                        <a:pt x="62" y="7"/>
                      </a:lnTo>
                      <a:lnTo>
                        <a:pt x="62" y="55"/>
                      </a:lnTo>
                      <a:lnTo>
                        <a:pt x="62" y="55"/>
                      </a:lnTo>
                      <a:lnTo>
                        <a:pt x="62" y="59"/>
                      </a:lnTo>
                      <a:lnTo>
                        <a:pt x="55" y="62"/>
                      </a:lnTo>
                      <a:lnTo>
                        <a:pt x="55" y="62"/>
                      </a:lnTo>
                      <a:close/>
                      <a:moveTo>
                        <a:pt x="13" y="49"/>
                      </a:moveTo>
                      <a:lnTo>
                        <a:pt x="52" y="49"/>
                      </a:lnTo>
                      <a:lnTo>
                        <a:pt x="52" y="13"/>
                      </a:lnTo>
                      <a:lnTo>
                        <a:pt x="13" y="13"/>
                      </a:lnTo>
                      <a:lnTo>
                        <a:pt x="13"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02" name="Freeform 82">
                  <a:extLst>
                    <a:ext uri="{FF2B5EF4-FFF2-40B4-BE49-F238E27FC236}">
                      <a16:creationId xmlns:a16="http://schemas.microsoft.com/office/drawing/2014/main" id="{24C1D930-FF6E-4BDC-8D40-ACC925E9B11C}"/>
                    </a:ext>
                  </a:extLst>
                </p:cNvPr>
                <p:cNvSpPr>
                  <a:spLocks noEditPoints="1"/>
                </p:cNvSpPr>
                <p:nvPr userDrawn="1"/>
              </p:nvSpPr>
              <p:spPr bwMode="auto">
                <a:xfrm>
                  <a:off x="4720945" y="743733"/>
                  <a:ext cx="58655" cy="59617"/>
                </a:xfrm>
                <a:custGeom>
                  <a:avLst/>
                  <a:gdLst>
                    <a:gd name="T0" fmla="*/ 55 w 61"/>
                    <a:gd name="T1" fmla="*/ 62 h 62"/>
                    <a:gd name="T2" fmla="*/ 6 w 61"/>
                    <a:gd name="T3" fmla="*/ 62 h 62"/>
                    <a:gd name="T4" fmla="*/ 6 w 61"/>
                    <a:gd name="T5" fmla="*/ 62 h 62"/>
                    <a:gd name="T6" fmla="*/ 3 w 61"/>
                    <a:gd name="T7" fmla="*/ 59 h 62"/>
                    <a:gd name="T8" fmla="*/ 0 w 61"/>
                    <a:gd name="T9" fmla="*/ 55 h 62"/>
                    <a:gd name="T10" fmla="*/ 0 w 61"/>
                    <a:gd name="T11" fmla="*/ 7 h 62"/>
                    <a:gd name="T12" fmla="*/ 0 w 61"/>
                    <a:gd name="T13" fmla="*/ 7 h 62"/>
                    <a:gd name="T14" fmla="*/ 3 w 61"/>
                    <a:gd name="T15" fmla="*/ 0 h 62"/>
                    <a:gd name="T16" fmla="*/ 6 w 61"/>
                    <a:gd name="T17" fmla="*/ 0 h 62"/>
                    <a:gd name="T18" fmla="*/ 55 w 61"/>
                    <a:gd name="T19" fmla="*/ 0 h 62"/>
                    <a:gd name="T20" fmla="*/ 55 w 61"/>
                    <a:gd name="T21" fmla="*/ 0 h 62"/>
                    <a:gd name="T22" fmla="*/ 58 w 61"/>
                    <a:gd name="T23" fmla="*/ 0 h 62"/>
                    <a:gd name="T24" fmla="*/ 61 w 61"/>
                    <a:gd name="T25" fmla="*/ 7 h 62"/>
                    <a:gd name="T26" fmla="*/ 61 w 61"/>
                    <a:gd name="T27" fmla="*/ 55 h 62"/>
                    <a:gd name="T28" fmla="*/ 61 w 61"/>
                    <a:gd name="T29" fmla="*/ 55 h 62"/>
                    <a:gd name="T30" fmla="*/ 58 w 61"/>
                    <a:gd name="T31" fmla="*/ 59 h 62"/>
                    <a:gd name="T32" fmla="*/ 55 w 61"/>
                    <a:gd name="T33" fmla="*/ 62 h 62"/>
                    <a:gd name="T34" fmla="*/ 55 w 61"/>
                    <a:gd name="T35" fmla="*/ 62 h 62"/>
                    <a:gd name="T36" fmla="*/ 12 w 61"/>
                    <a:gd name="T37" fmla="*/ 49 h 62"/>
                    <a:gd name="T38" fmla="*/ 48 w 61"/>
                    <a:gd name="T39" fmla="*/ 49 h 62"/>
                    <a:gd name="T40" fmla="*/ 48 w 61"/>
                    <a:gd name="T41" fmla="*/ 13 h 62"/>
                    <a:gd name="T42" fmla="*/ 12 w 61"/>
                    <a:gd name="T43" fmla="*/ 13 h 62"/>
                    <a:gd name="T44" fmla="*/ 12 w 61"/>
                    <a:gd name="T45"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62">
                      <a:moveTo>
                        <a:pt x="55" y="62"/>
                      </a:moveTo>
                      <a:lnTo>
                        <a:pt x="6" y="62"/>
                      </a:lnTo>
                      <a:lnTo>
                        <a:pt x="6" y="62"/>
                      </a:lnTo>
                      <a:lnTo>
                        <a:pt x="3" y="59"/>
                      </a:lnTo>
                      <a:lnTo>
                        <a:pt x="0" y="55"/>
                      </a:lnTo>
                      <a:lnTo>
                        <a:pt x="0" y="7"/>
                      </a:lnTo>
                      <a:lnTo>
                        <a:pt x="0" y="7"/>
                      </a:lnTo>
                      <a:lnTo>
                        <a:pt x="3" y="0"/>
                      </a:lnTo>
                      <a:lnTo>
                        <a:pt x="6" y="0"/>
                      </a:lnTo>
                      <a:lnTo>
                        <a:pt x="55" y="0"/>
                      </a:lnTo>
                      <a:lnTo>
                        <a:pt x="55" y="0"/>
                      </a:lnTo>
                      <a:lnTo>
                        <a:pt x="58" y="0"/>
                      </a:lnTo>
                      <a:lnTo>
                        <a:pt x="61" y="7"/>
                      </a:lnTo>
                      <a:lnTo>
                        <a:pt x="61" y="55"/>
                      </a:lnTo>
                      <a:lnTo>
                        <a:pt x="61" y="55"/>
                      </a:lnTo>
                      <a:lnTo>
                        <a:pt x="58" y="59"/>
                      </a:lnTo>
                      <a:lnTo>
                        <a:pt x="55" y="62"/>
                      </a:lnTo>
                      <a:lnTo>
                        <a:pt x="55" y="62"/>
                      </a:lnTo>
                      <a:close/>
                      <a:moveTo>
                        <a:pt x="12" y="49"/>
                      </a:moveTo>
                      <a:lnTo>
                        <a:pt x="48" y="49"/>
                      </a:lnTo>
                      <a:lnTo>
                        <a:pt x="48" y="13"/>
                      </a:lnTo>
                      <a:lnTo>
                        <a:pt x="12" y="13"/>
                      </a:lnTo>
                      <a:lnTo>
                        <a:pt x="12"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03" name="Freeform 83">
                  <a:extLst>
                    <a:ext uri="{FF2B5EF4-FFF2-40B4-BE49-F238E27FC236}">
                      <a16:creationId xmlns:a16="http://schemas.microsoft.com/office/drawing/2014/main" id="{2F60A0AB-DA5E-42D8-A76B-DE262BDF9487}"/>
                    </a:ext>
                  </a:extLst>
                </p:cNvPr>
                <p:cNvSpPr>
                  <a:spLocks/>
                </p:cNvSpPr>
                <p:nvPr userDrawn="1"/>
              </p:nvSpPr>
              <p:spPr bwMode="auto">
                <a:xfrm>
                  <a:off x="4648828" y="849505"/>
                  <a:ext cx="59617" cy="12500"/>
                </a:xfrm>
                <a:custGeom>
                  <a:avLst/>
                  <a:gdLst>
                    <a:gd name="T0" fmla="*/ 55 w 62"/>
                    <a:gd name="T1" fmla="*/ 13 h 13"/>
                    <a:gd name="T2" fmla="*/ 7 w 62"/>
                    <a:gd name="T3" fmla="*/ 13 h 13"/>
                    <a:gd name="T4" fmla="*/ 7 w 62"/>
                    <a:gd name="T5" fmla="*/ 13 h 13"/>
                    <a:gd name="T6" fmla="*/ 3 w 62"/>
                    <a:gd name="T7" fmla="*/ 10 h 13"/>
                    <a:gd name="T8" fmla="*/ 0 w 62"/>
                    <a:gd name="T9" fmla="*/ 7 h 13"/>
                    <a:gd name="T10" fmla="*/ 0 w 62"/>
                    <a:gd name="T11" fmla="*/ 7 h 13"/>
                    <a:gd name="T12" fmla="*/ 3 w 62"/>
                    <a:gd name="T13" fmla="*/ 0 h 13"/>
                    <a:gd name="T14" fmla="*/ 7 w 62"/>
                    <a:gd name="T15" fmla="*/ 0 h 13"/>
                    <a:gd name="T16" fmla="*/ 55 w 62"/>
                    <a:gd name="T17" fmla="*/ 0 h 13"/>
                    <a:gd name="T18" fmla="*/ 55 w 62"/>
                    <a:gd name="T19" fmla="*/ 0 h 13"/>
                    <a:gd name="T20" fmla="*/ 62 w 62"/>
                    <a:gd name="T21" fmla="*/ 0 h 13"/>
                    <a:gd name="T22" fmla="*/ 62 w 62"/>
                    <a:gd name="T23" fmla="*/ 7 h 13"/>
                    <a:gd name="T24" fmla="*/ 62 w 62"/>
                    <a:gd name="T25" fmla="*/ 7 h 13"/>
                    <a:gd name="T26" fmla="*/ 62 w 62"/>
                    <a:gd name="T27" fmla="*/ 10 h 13"/>
                    <a:gd name="T28" fmla="*/ 55 w 62"/>
                    <a:gd name="T29" fmla="*/ 13 h 13"/>
                    <a:gd name="T30" fmla="*/ 55 w 62"/>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13">
                      <a:moveTo>
                        <a:pt x="55" y="13"/>
                      </a:moveTo>
                      <a:lnTo>
                        <a:pt x="7" y="13"/>
                      </a:lnTo>
                      <a:lnTo>
                        <a:pt x="7" y="13"/>
                      </a:lnTo>
                      <a:lnTo>
                        <a:pt x="3" y="10"/>
                      </a:lnTo>
                      <a:lnTo>
                        <a:pt x="0" y="7"/>
                      </a:lnTo>
                      <a:lnTo>
                        <a:pt x="0" y="7"/>
                      </a:lnTo>
                      <a:lnTo>
                        <a:pt x="3" y="0"/>
                      </a:lnTo>
                      <a:lnTo>
                        <a:pt x="7" y="0"/>
                      </a:lnTo>
                      <a:lnTo>
                        <a:pt x="55" y="0"/>
                      </a:lnTo>
                      <a:lnTo>
                        <a:pt x="55" y="0"/>
                      </a:lnTo>
                      <a:lnTo>
                        <a:pt x="62" y="0"/>
                      </a:lnTo>
                      <a:lnTo>
                        <a:pt x="62" y="7"/>
                      </a:lnTo>
                      <a:lnTo>
                        <a:pt x="62" y="7"/>
                      </a:lnTo>
                      <a:lnTo>
                        <a:pt x="62" y="10"/>
                      </a:lnTo>
                      <a:lnTo>
                        <a:pt x="55" y="13"/>
                      </a:lnTo>
                      <a:lnTo>
                        <a:pt x="55"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04" name="Freeform 84">
                  <a:extLst>
                    <a:ext uri="{FF2B5EF4-FFF2-40B4-BE49-F238E27FC236}">
                      <a16:creationId xmlns:a16="http://schemas.microsoft.com/office/drawing/2014/main" id="{50C135FC-DC1C-4851-AE71-83810665942B}"/>
                    </a:ext>
                  </a:extLst>
                </p:cNvPr>
                <p:cNvSpPr>
                  <a:spLocks/>
                </p:cNvSpPr>
                <p:nvPr userDrawn="1"/>
              </p:nvSpPr>
              <p:spPr bwMode="auto">
                <a:xfrm>
                  <a:off x="4661328" y="355263"/>
                  <a:ext cx="37501" cy="12500"/>
                </a:xfrm>
                <a:custGeom>
                  <a:avLst/>
                  <a:gdLst>
                    <a:gd name="T0" fmla="*/ 32 w 39"/>
                    <a:gd name="T1" fmla="*/ 13 h 13"/>
                    <a:gd name="T2" fmla="*/ 7 w 39"/>
                    <a:gd name="T3" fmla="*/ 13 h 13"/>
                    <a:gd name="T4" fmla="*/ 7 w 39"/>
                    <a:gd name="T5" fmla="*/ 13 h 13"/>
                    <a:gd name="T6" fmla="*/ 3 w 39"/>
                    <a:gd name="T7" fmla="*/ 13 h 13"/>
                    <a:gd name="T8" fmla="*/ 0 w 39"/>
                    <a:gd name="T9" fmla="*/ 6 h 13"/>
                    <a:gd name="T10" fmla="*/ 0 w 39"/>
                    <a:gd name="T11" fmla="*/ 6 h 13"/>
                    <a:gd name="T12" fmla="*/ 3 w 39"/>
                    <a:gd name="T13" fmla="*/ 3 h 13"/>
                    <a:gd name="T14" fmla="*/ 7 w 39"/>
                    <a:gd name="T15" fmla="*/ 0 h 13"/>
                    <a:gd name="T16" fmla="*/ 32 w 39"/>
                    <a:gd name="T17" fmla="*/ 0 h 13"/>
                    <a:gd name="T18" fmla="*/ 32 w 39"/>
                    <a:gd name="T19" fmla="*/ 0 h 13"/>
                    <a:gd name="T20" fmla="*/ 36 w 39"/>
                    <a:gd name="T21" fmla="*/ 3 h 13"/>
                    <a:gd name="T22" fmla="*/ 39 w 39"/>
                    <a:gd name="T23" fmla="*/ 6 h 13"/>
                    <a:gd name="T24" fmla="*/ 39 w 39"/>
                    <a:gd name="T25" fmla="*/ 6 h 13"/>
                    <a:gd name="T26" fmla="*/ 36 w 39"/>
                    <a:gd name="T27" fmla="*/ 13 h 13"/>
                    <a:gd name="T28" fmla="*/ 32 w 39"/>
                    <a:gd name="T29" fmla="*/ 13 h 13"/>
                    <a:gd name="T30" fmla="*/ 32 w 39"/>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3">
                      <a:moveTo>
                        <a:pt x="32" y="13"/>
                      </a:moveTo>
                      <a:lnTo>
                        <a:pt x="7" y="13"/>
                      </a:lnTo>
                      <a:lnTo>
                        <a:pt x="7" y="13"/>
                      </a:lnTo>
                      <a:lnTo>
                        <a:pt x="3" y="13"/>
                      </a:lnTo>
                      <a:lnTo>
                        <a:pt x="0" y="6"/>
                      </a:lnTo>
                      <a:lnTo>
                        <a:pt x="0" y="6"/>
                      </a:lnTo>
                      <a:lnTo>
                        <a:pt x="3" y="3"/>
                      </a:lnTo>
                      <a:lnTo>
                        <a:pt x="7" y="0"/>
                      </a:lnTo>
                      <a:lnTo>
                        <a:pt x="32" y="0"/>
                      </a:lnTo>
                      <a:lnTo>
                        <a:pt x="32" y="0"/>
                      </a:lnTo>
                      <a:lnTo>
                        <a:pt x="36" y="3"/>
                      </a:lnTo>
                      <a:lnTo>
                        <a:pt x="39" y="6"/>
                      </a:lnTo>
                      <a:lnTo>
                        <a:pt x="39" y="6"/>
                      </a:lnTo>
                      <a:lnTo>
                        <a:pt x="36" y="13"/>
                      </a:lnTo>
                      <a:lnTo>
                        <a:pt x="32" y="13"/>
                      </a:lnTo>
                      <a:lnTo>
                        <a:pt x="32"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05" name="Freeform 85">
                  <a:extLst>
                    <a:ext uri="{FF2B5EF4-FFF2-40B4-BE49-F238E27FC236}">
                      <a16:creationId xmlns:a16="http://schemas.microsoft.com/office/drawing/2014/main" id="{3B03469E-C022-4118-AE12-AAAFDF8DB051}"/>
                    </a:ext>
                  </a:extLst>
                </p:cNvPr>
                <p:cNvSpPr>
                  <a:spLocks/>
                </p:cNvSpPr>
                <p:nvPr userDrawn="1"/>
              </p:nvSpPr>
              <p:spPr bwMode="auto">
                <a:xfrm>
                  <a:off x="4814216" y="320647"/>
                  <a:ext cx="36539" cy="34616"/>
                </a:xfrm>
                <a:custGeom>
                  <a:avLst/>
                  <a:gdLst>
                    <a:gd name="T0" fmla="*/ 32 w 38"/>
                    <a:gd name="T1" fmla="*/ 36 h 36"/>
                    <a:gd name="T2" fmla="*/ 32 w 38"/>
                    <a:gd name="T3" fmla="*/ 36 h 36"/>
                    <a:gd name="T4" fmla="*/ 25 w 38"/>
                    <a:gd name="T5" fmla="*/ 36 h 36"/>
                    <a:gd name="T6" fmla="*/ 25 w 38"/>
                    <a:gd name="T7" fmla="*/ 29 h 36"/>
                    <a:gd name="T8" fmla="*/ 25 w 38"/>
                    <a:gd name="T9" fmla="*/ 29 h 36"/>
                    <a:gd name="T10" fmla="*/ 22 w 38"/>
                    <a:gd name="T11" fmla="*/ 23 h 36"/>
                    <a:gd name="T12" fmla="*/ 19 w 38"/>
                    <a:gd name="T13" fmla="*/ 16 h 36"/>
                    <a:gd name="T14" fmla="*/ 13 w 38"/>
                    <a:gd name="T15" fmla="*/ 13 h 36"/>
                    <a:gd name="T16" fmla="*/ 6 w 38"/>
                    <a:gd name="T17" fmla="*/ 13 h 36"/>
                    <a:gd name="T18" fmla="*/ 6 w 38"/>
                    <a:gd name="T19" fmla="*/ 13 h 36"/>
                    <a:gd name="T20" fmla="*/ 3 w 38"/>
                    <a:gd name="T21" fmla="*/ 10 h 36"/>
                    <a:gd name="T22" fmla="*/ 0 w 38"/>
                    <a:gd name="T23" fmla="*/ 7 h 36"/>
                    <a:gd name="T24" fmla="*/ 0 w 38"/>
                    <a:gd name="T25" fmla="*/ 7 h 36"/>
                    <a:gd name="T26" fmla="*/ 3 w 38"/>
                    <a:gd name="T27" fmla="*/ 3 h 36"/>
                    <a:gd name="T28" fmla="*/ 6 w 38"/>
                    <a:gd name="T29" fmla="*/ 0 h 36"/>
                    <a:gd name="T30" fmla="*/ 6 w 38"/>
                    <a:gd name="T31" fmla="*/ 0 h 36"/>
                    <a:gd name="T32" fmla="*/ 19 w 38"/>
                    <a:gd name="T33" fmla="*/ 3 h 36"/>
                    <a:gd name="T34" fmla="*/ 29 w 38"/>
                    <a:gd name="T35" fmla="*/ 10 h 36"/>
                    <a:gd name="T36" fmla="*/ 35 w 38"/>
                    <a:gd name="T37" fmla="*/ 20 h 36"/>
                    <a:gd name="T38" fmla="*/ 38 w 38"/>
                    <a:gd name="T39" fmla="*/ 29 h 36"/>
                    <a:gd name="T40" fmla="*/ 38 w 38"/>
                    <a:gd name="T41" fmla="*/ 29 h 36"/>
                    <a:gd name="T42" fmla="*/ 35 w 38"/>
                    <a:gd name="T43" fmla="*/ 36 h 36"/>
                    <a:gd name="T44" fmla="*/ 32 w 38"/>
                    <a:gd name="T45" fmla="*/ 36 h 36"/>
                    <a:gd name="T46" fmla="*/ 32 w 38"/>
                    <a:gd name="T4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36">
                      <a:moveTo>
                        <a:pt x="32" y="36"/>
                      </a:moveTo>
                      <a:lnTo>
                        <a:pt x="32" y="36"/>
                      </a:lnTo>
                      <a:lnTo>
                        <a:pt x="25" y="36"/>
                      </a:lnTo>
                      <a:lnTo>
                        <a:pt x="25" y="29"/>
                      </a:lnTo>
                      <a:lnTo>
                        <a:pt x="25" y="29"/>
                      </a:lnTo>
                      <a:lnTo>
                        <a:pt x="22" y="23"/>
                      </a:lnTo>
                      <a:lnTo>
                        <a:pt x="19" y="16"/>
                      </a:lnTo>
                      <a:lnTo>
                        <a:pt x="13" y="13"/>
                      </a:lnTo>
                      <a:lnTo>
                        <a:pt x="6" y="13"/>
                      </a:lnTo>
                      <a:lnTo>
                        <a:pt x="6" y="13"/>
                      </a:lnTo>
                      <a:lnTo>
                        <a:pt x="3" y="10"/>
                      </a:lnTo>
                      <a:lnTo>
                        <a:pt x="0" y="7"/>
                      </a:lnTo>
                      <a:lnTo>
                        <a:pt x="0" y="7"/>
                      </a:lnTo>
                      <a:lnTo>
                        <a:pt x="3" y="3"/>
                      </a:lnTo>
                      <a:lnTo>
                        <a:pt x="6" y="0"/>
                      </a:lnTo>
                      <a:lnTo>
                        <a:pt x="6" y="0"/>
                      </a:lnTo>
                      <a:lnTo>
                        <a:pt x="19" y="3"/>
                      </a:lnTo>
                      <a:lnTo>
                        <a:pt x="29" y="10"/>
                      </a:lnTo>
                      <a:lnTo>
                        <a:pt x="35" y="20"/>
                      </a:lnTo>
                      <a:lnTo>
                        <a:pt x="38" y="29"/>
                      </a:lnTo>
                      <a:lnTo>
                        <a:pt x="38" y="29"/>
                      </a:lnTo>
                      <a:lnTo>
                        <a:pt x="35" y="36"/>
                      </a:lnTo>
                      <a:lnTo>
                        <a:pt x="32" y="36"/>
                      </a:lnTo>
                      <a:lnTo>
                        <a:pt x="32"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06" name="Freeform 86">
                  <a:extLst>
                    <a:ext uri="{FF2B5EF4-FFF2-40B4-BE49-F238E27FC236}">
                      <a16:creationId xmlns:a16="http://schemas.microsoft.com/office/drawing/2014/main" id="{E33FEC90-539D-49F2-8703-43724DB6FB28}"/>
                    </a:ext>
                  </a:extLst>
                </p:cNvPr>
                <p:cNvSpPr>
                  <a:spLocks/>
                </p:cNvSpPr>
                <p:nvPr userDrawn="1"/>
              </p:nvSpPr>
              <p:spPr bwMode="auto">
                <a:xfrm>
                  <a:off x="4792100" y="320647"/>
                  <a:ext cx="34616" cy="12500"/>
                </a:xfrm>
                <a:custGeom>
                  <a:avLst/>
                  <a:gdLst>
                    <a:gd name="T0" fmla="*/ 29 w 36"/>
                    <a:gd name="T1" fmla="*/ 13 h 13"/>
                    <a:gd name="T2" fmla="*/ 6 w 36"/>
                    <a:gd name="T3" fmla="*/ 13 h 13"/>
                    <a:gd name="T4" fmla="*/ 6 w 36"/>
                    <a:gd name="T5" fmla="*/ 13 h 13"/>
                    <a:gd name="T6" fmla="*/ 0 w 36"/>
                    <a:gd name="T7" fmla="*/ 10 h 13"/>
                    <a:gd name="T8" fmla="*/ 0 w 36"/>
                    <a:gd name="T9" fmla="*/ 7 h 13"/>
                    <a:gd name="T10" fmla="*/ 0 w 36"/>
                    <a:gd name="T11" fmla="*/ 7 h 13"/>
                    <a:gd name="T12" fmla="*/ 0 w 36"/>
                    <a:gd name="T13" fmla="*/ 3 h 13"/>
                    <a:gd name="T14" fmla="*/ 6 w 36"/>
                    <a:gd name="T15" fmla="*/ 0 h 13"/>
                    <a:gd name="T16" fmla="*/ 29 w 36"/>
                    <a:gd name="T17" fmla="*/ 0 h 13"/>
                    <a:gd name="T18" fmla="*/ 29 w 36"/>
                    <a:gd name="T19" fmla="*/ 0 h 13"/>
                    <a:gd name="T20" fmla="*/ 32 w 36"/>
                    <a:gd name="T21" fmla="*/ 3 h 13"/>
                    <a:gd name="T22" fmla="*/ 36 w 36"/>
                    <a:gd name="T23" fmla="*/ 7 h 13"/>
                    <a:gd name="T24" fmla="*/ 36 w 36"/>
                    <a:gd name="T25" fmla="*/ 7 h 13"/>
                    <a:gd name="T26" fmla="*/ 32 w 36"/>
                    <a:gd name="T27" fmla="*/ 10 h 13"/>
                    <a:gd name="T28" fmla="*/ 29 w 36"/>
                    <a:gd name="T29" fmla="*/ 13 h 13"/>
                    <a:gd name="T30" fmla="*/ 29 w 36"/>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13">
                      <a:moveTo>
                        <a:pt x="29" y="13"/>
                      </a:moveTo>
                      <a:lnTo>
                        <a:pt x="6" y="13"/>
                      </a:lnTo>
                      <a:lnTo>
                        <a:pt x="6" y="13"/>
                      </a:lnTo>
                      <a:lnTo>
                        <a:pt x="0" y="10"/>
                      </a:lnTo>
                      <a:lnTo>
                        <a:pt x="0" y="7"/>
                      </a:lnTo>
                      <a:lnTo>
                        <a:pt x="0" y="7"/>
                      </a:lnTo>
                      <a:lnTo>
                        <a:pt x="0" y="3"/>
                      </a:lnTo>
                      <a:lnTo>
                        <a:pt x="6" y="0"/>
                      </a:lnTo>
                      <a:lnTo>
                        <a:pt x="29" y="0"/>
                      </a:lnTo>
                      <a:lnTo>
                        <a:pt x="29" y="0"/>
                      </a:lnTo>
                      <a:lnTo>
                        <a:pt x="32" y="3"/>
                      </a:lnTo>
                      <a:lnTo>
                        <a:pt x="36" y="7"/>
                      </a:lnTo>
                      <a:lnTo>
                        <a:pt x="36" y="7"/>
                      </a:lnTo>
                      <a:lnTo>
                        <a:pt x="32" y="10"/>
                      </a:lnTo>
                      <a:lnTo>
                        <a:pt x="29" y="13"/>
                      </a:lnTo>
                      <a:lnTo>
                        <a:pt x="2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07" name="Freeform 87">
                  <a:extLst>
                    <a:ext uri="{FF2B5EF4-FFF2-40B4-BE49-F238E27FC236}">
                      <a16:creationId xmlns:a16="http://schemas.microsoft.com/office/drawing/2014/main" id="{5FC32A72-4402-415A-A90D-C8FDE9654D23}"/>
                    </a:ext>
                  </a:extLst>
                </p:cNvPr>
                <p:cNvSpPr>
                  <a:spLocks/>
                </p:cNvSpPr>
                <p:nvPr userDrawn="1"/>
              </p:nvSpPr>
              <p:spPr bwMode="auto">
                <a:xfrm>
                  <a:off x="4838255" y="345648"/>
                  <a:ext cx="12500" cy="525973"/>
                </a:xfrm>
                <a:custGeom>
                  <a:avLst/>
                  <a:gdLst>
                    <a:gd name="T0" fmla="*/ 7 w 13"/>
                    <a:gd name="T1" fmla="*/ 547 h 547"/>
                    <a:gd name="T2" fmla="*/ 7 w 13"/>
                    <a:gd name="T3" fmla="*/ 547 h 547"/>
                    <a:gd name="T4" fmla="*/ 0 w 13"/>
                    <a:gd name="T5" fmla="*/ 547 h 547"/>
                    <a:gd name="T6" fmla="*/ 0 w 13"/>
                    <a:gd name="T7" fmla="*/ 541 h 547"/>
                    <a:gd name="T8" fmla="*/ 0 w 13"/>
                    <a:gd name="T9" fmla="*/ 3 h 547"/>
                    <a:gd name="T10" fmla="*/ 0 w 13"/>
                    <a:gd name="T11" fmla="*/ 3 h 547"/>
                    <a:gd name="T12" fmla="*/ 0 w 13"/>
                    <a:gd name="T13" fmla="*/ 0 h 547"/>
                    <a:gd name="T14" fmla="*/ 7 w 13"/>
                    <a:gd name="T15" fmla="*/ 0 h 547"/>
                    <a:gd name="T16" fmla="*/ 7 w 13"/>
                    <a:gd name="T17" fmla="*/ 0 h 547"/>
                    <a:gd name="T18" fmla="*/ 10 w 13"/>
                    <a:gd name="T19" fmla="*/ 0 h 547"/>
                    <a:gd name="T20" fmla="*/ 13 w 13"/>
                    <a:gd name="T21" fmla="*/ 3 h 547"/>
                    <a:gd name="T22" fmla="*/ 13 w 13"/>
                    <a:gd name="T23" fmla="*/ 541 h 547"/>
                    <a:gd name="T24" fmla="*/ 13 w 13"/>
                    <a:gd name="T25" fmla="*/ 541 h 547"/>
                    <a:gd name="T26" fmla="*/ 10 w 13"/>
                    <a:gd name="T27" fmla="*/ 547 h 547"/>
                    <a:gd name="T28" fmla="*/ 7 w 13"/>
                    <a:gd name="T29" fmla="*/ 547 h 547"/>
                    <a:gd name="T30" fmla="*/ 7 w 13"/>
                    <a:gd name="T31" fmla="*/ 547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547">
                      <a:moveTo>
                        <a:pt x="7" y="547"/>
                      </a:moveTo>
                      <a:lnTo>
                        <a:pt x="7" y="547"/>
                      </a:lnTo>
                      <a:lnTo>
                        <a:pt x="0" y="547"/>
                      </a:lnTo>
                      <a:lnTo>
                        <a:pt x="0" y="541"/>
                      </a:lnTo>
                      <a:lnTo>
                        <a:pt x="0" y="3"/>
                      </a:lnTo>
                      <a:lnTo>
                        <a:pt x="0" y="3"/>
                      </a:lnTo>
                      <a:lnTo>
                        <a:pt x="0" y="0"/>
                      </a:lnTo>
                      <a:lnTo>
                        <a:pt x="7" y="0"/>
                      </a:lnTo>
                      <a:lnTo>
                        <a:pt x="7" y="0"/>
                      </a:lnTo>
                      <a:lnTo>
                        <a:pt x="10" y="0"/>
                      </a:lnTo>
                      <a:lnTo>
                        <a:pt x="13" y="3"/>
                      </a:lnTo>
                      <a:lnTo>
                        <a:pt x="13" y="541"/>
                      </a:lnTo>
                      <a:lnTo>
                        <a:pt x="13" y="541"/>
                      </a:lnTo>
                      <a:lnTo>
                        <a:pt x="10" y="547"/>
                      </a:lnTo>
                      <a:lnTo>
                        <a:pt x="7" y="547"/>
                      </a:lnTo>
                      <a:lnTo>
                        <a:pt x="7" y="5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08" name="Freeform 88">
                  <a:extLst>
                    <a:ext uri="{FF2B5EF4-FFF2-40B4-BE49-F238E27FC236}">
                      <a16:creationId xmlns:a16="http://schemas.microsoft.com/office/drawing/2014/main" id="{2FF87CB3-4898-40A2-8307-4131CD074775}"/>
                    </a:ext>
                  </a:extLst>
                </p:cNvPr>
                <p:cNvSpPr>
                  <a:spLocks/>
                </p:cNvSpPr>
                <p:nvPr userDrawn="1"/>
              </p:nvSpPr>
              <p:spPr bwMode="auto">
                <a:xfrm>
                  <a:off x="4814216" y="862005"/>
                  <a:ext cx="36539" cy="34616"/>
                </a:xfrm>
                <a:custGeom>
                  <a:avLst/>
                  <a:gdLst>
                    <a:gd name="T0" fmla="*/ 6 w 38"/>
                    <a:gd name="T1" fmla="*/ 36 h 36"/>
                    <a:gd name="T2" fmla="*/ 6 w 38"/>
                    <a:gd name="T3" fmla="*/ 36 h 36"/>
                    <a:gd name="T4" fmla="*/ 3 w 38"/>
                    <a:gd name="T5" fmla="*/ 33 h 36"/>
                    <a:gd name="T6" fmla="*/ 0 w 38"/>
                    <a:gd name="T7" fmla="*/ 30 h 36"/>
                    <a:gd name="T8" fmla="*/ 0 w 38"/>
                    <a:gd name="T9" fmla="*/ 30 h 36"/>
                    <a:gd name="T10" fmla="*/ 3 w 38"/>
                    <a:gd name="T11" fmla="*/ 26 h 36"/>
                    <a:gd name="T12" fmla="*/ 6 w 38"/>
                    <a:gd name="T13" fmla="*/ 23 h 36"/>
                    <a:gd name="T14" fmla="*/ 6 w 38"/>
                    <a:gd name="T15" fmla="*/ 23 h 36"/>
                    <a:gd name="T16" fmla="*/ 13 w 38"/>
                    <a:gd name="T17" fmla="*/ 23 h 36"/>
                    <a:gd name="T18" fmla="*/ 19 w 38"/>
                    <a:gd name="T19" fmla="*/ 17 h 36"/>
                    <a:gd name="T20" fmla="*/ 22 w 38"/>
                    <a:gd name="T21" fmla="*/ 13 h 36"/>
                    <a:gd name="T22" fmla="*/ 25 w 38"/>
                    <a:gd name="T23" fmla="*/ 4 h 36"/>
                    <a:gd name="T24" fmla="*/ 25 w 38"/>
                    <a:gd name="T25" fmla="*/ 4 h 36"/>
                    <a:gd name="T26" fmla="*/ 25 w 38"/>
                    <a:gd name="T27" fmla="*/ 0 h 36"/>
                    <a:gd name="T28" fmla="*/ 32 w 38"/>
                    <a:gd name="T29" fmla="*/ 0 h 36"/>
                    <a:gd name="T30" fmla="*/ 32 w 38"/>
                    <a:gd name="T31" fmla="*/ 0 h 36"/>
                    <a:gd name="T32" fmla="*/ 35 w 38"/>
                    <a:gd name="T33" fmla="*/ 0 h 36"/>
                    <a:gd name="T34" fmla="*/ 38 w 38"/>
                    <a:gd name="T35" fmla="*/ 4 h 36"/>
                    <a:gd name="T36" fmla="*/ 38 w 38"/>
                    <a:gd name="T37" fmla="*/ 4 h 36"/>
                    <a:gd name="T38" fmla="*/ 35 w 38"/>
                    <a:gd name="T39" fmla="*/ 17 h 36"/>
                    <a:gd name="T40" fmla="*/ 29 w 38"/>
                    <a:gd name="T41" fmla="*/ 26 h 36"/>
                    <a:gd name="T42" fmla="*/ 19 w 38"/>
                    <a:gd name="T43" fmla="*/ 33 h 36"/>
                    <a:gd name="T44" fmla="*/ 6 w 38"/>
                    <a:gd name="T45" fmla="*/ 36 h 36"/>
                    <a:gd name="T46" fmla="*/ 6 w 38"/>
                    <a:gd name="T4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36">
                      <a:moveTo>
                        <a:pt x="6" y="36"/>
                      </a:moveTo>
                      <a:lnTo>
                        <a:pt x="6" y="36"/>
                      </a:lnTo>
                      <a:lnTo>
                        <a:pt x="3" y="33"/>
                      </a:lnTo>
                      <a:lnTo>
                        <a:pt x="0" y="30"/>
                      </a:lnTo>
                      <a:lnTo>
                        <a:pt x="0" y="30"/>
                      </a:lnTo>
                      <a:lnTo>
                        <a:pt x="3" y="26"/>
                      </a:lnTo>
                      <a:lnTo>
                        <a:pt x="6" y="23"/>
                      </a:lnTo>
                      <a:lnTo>
                        <a:pt x="6" y="23"/>
                      </a:lnTo>
                      <a:lnTo>
                        <a:pt x="13" y="23"/>
                      </a:lnTo>
                      <a:lnTo>
                        <a:pt x="19" y="17"/>
                      </a:lnTo>
                      <a:lnTo>
                        <a:pt x="22" y="13"/>
                      </a:lnTo>
                      <a:lnTo>
                        <a:pt x="25" y="4"/>
                      </a:lnTo>
                      <a:lnTo>
                        <a:pt x="25" y="4"/>
                      </a:lnTo>
                      <a:lnTo>
                        <a:pt x="25" y="0"/>
                      </a:lnTo>
                      <a:lnTo>
                        <a:pt x="32" y="0"/>
                      </a:lnTo>
                      <a:lnTo>
                        <a:pt x="32" y="0"/>
                      </a:lnTo>
                      <a:lnTo>
                        <a:pt x="35" y="0"/>
                      </a:lnTo>
                      <a:lnTo>
                        <a:pt x="38" y="4"/>
                      </a:lnTo>
                      <a:lnTo>
                        <a:pt x="38" y="4"/>
                      </a:lnTo>
                      <a:lnTo>
                        <a:pt x="35" y="17"/>
                      </a:lnTo>
                      <a:lnTo>
                        <a:pt x="29" y="26"/>
                      </a:lnTo>
                      <a:lnTo>
                        <a:pt x="19" y="33"/>
                      </a:lnTo>
                      <a:lnTo>
                        <a:pt x="6" y="36"/>
                      </a:lnTo>
                      <a:lnTo>
                        <a:pt x="6"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09" name="Freeform 89">
                  <a:extLst>
                    <a:ext uri="{FF2B5EF4-FFF2-40B4-BE49-F238E27FC236}">
                      <a16:creationId xmlns:a16="http://schemas.microsoft.com/office/drawing/2014/main" id="{DE8F6969-2DEC-45D6-BC2C-ECE4053A2A67}"/>
                    </a:ext>
                  </a:extLst>
                </p:cNvPr>
                <p:cNvSpPr>
                  <a:spLocks/>
                </p:cNvSpPr>
                <p:nvPr userDrawn="1"/>
              </p:nvSpPr>
              <p:spPr bwMode="auto">
                <a:xfrm>
                  <a:off x="4792100" y="884121"/>
                  <a:ext cx="34616" cy="12500"/>
                </a:xfrm>
                <a:custGeom>
                  <a:avLst/>
                  <a:gdLst>
                    <a:gd name="T0" fmla="*/ 29 w 36"/>
                    <a:gd name="T1" fmla="*/ 13 h 13"/>
                    <a:gd name="T2" fmla="*/ 6 w 36"/>
                    <a:gd name="T3" fmla="*/ 13 h 13"/>
                    <a:gd name="T4" fmla="*/ 6 w 36"/>
                    <a:gd name="T5" fmla="*/ 13 h 13"/>
                    <a:gd name="T6" fmla="*/ 0 w 36"/>
                    <a:gd name="T7" fmla="*/ 10 h 13"/>
                    <a:gd name="T8" fmla="*/ 0 w 36"/>
                    <a:gd name="T9" fmla="*/ 7 h 13"/>
                    <a:gd name="T10" fmla="*/ 0 w 36"/>
                    <a:gd name="T11" fmla="*/ 7 h 13"/>
                    <a:gd name="T12" fmla="*/ 0 w 36"/>
                    <a:gd name="T13" fmla="*/ 3 h 13"/>
                    <a:gd name="T14" fmla="*/ 6 w 36"/>
                    <a:gd name="T15" fmla="*/ 0 h 13"/>
                    <a:gd name="T16" fmla="*/ 29 w 36"/>
                    <a:gd name="T17" fmla="*/ 0 h 13"/>
                    <a:gd name="T18" fmla="*/ 29 w 36"/>
                    <a:gd name="T19" fmla="*/ 0 h 13"/>
                    <a:gd name="T20" fmla="*/ 32 w 36"/>
                    <a:gd name="T21" fmla="*/ 3 h 13"/>
                    <a:gd name="T22" fmla="*/ 36 w 36"/>
                    <a:gd name="T23" fmla="*/ 7 h 13"/>
                    <a:gd name="T24" fmla="*/ 36 w 36"/>
                    <a:gd name="T25" fmla="*/ 7 h 13"/>
                    <a:gd name="T26" fmla="*/ 32 w 36"/>
                    <a:gd name="T27" fmla="*/ 10 h 13"/>
                    <a:gd name="T28" fmla="*/ 29 w 36"/>
                    <a:gd name="T29" fmla="*/ 13 h 13"/>
                    <a:gd name="T30" fmla="*/ 29 w 36"/>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13">
                      <a:moveTo>
                        <a:pt x="29" y="13"/>
                      </a:moveTo>
                      <a:lnTo>
                        <a:pt x="6" y="13"/>
                      </a:lnTo>
                      <a:lnTo>
                        <a:pt x="6" y="13"/>
                      </a:lnTo>
                      <a:lnTo>
                        <a:pt x="0" y="10"/>
                      </a:lnTo>
                      <a:lnTo>
                        <a:pt x="0" y="7"/>
                      </a:lnTo>
                      <a:lnTo>
                        <a:pt x="0" y="7"/>
                      </a:lnTo>
                      <a:lnTo>
                        <a:pt x="0" y="3"/>
                      </a:lnTo>
                      <a:lnTo>
                        <a:pt x="6" y="0"/>
                      </a:lnTo>
                      <a:lnTo>
                        <a:pt x="29" y="0"/>
                      </a:lnTo>
                      <a:lnTo>
                        <a:pt x="29" y="0"/>
                      </a:lnTo>
                      <a:lnTo>
                        <a:pt x="32" y="3"/>
                      </a:lnTo>
                      <a:lnTo>
                        <a:pt x="36" y="7"/>
                      </a:lnTo>
                      <a:lnTo>
                        <a:pt x="36" y="7"/>
                      </a:lnTo>
                      <a:lnTo>
                        <a:pt x="32" y="10"/>
                      </a:lnTo>
                      <a:lnTo>
                        <a:pt x="29" y="13"/>
                      </a:lnTo>
                      <a:lnTo>
                        <a:pt x="2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10" name="Freeform 90">
                  <a:extLst>
                    <a:ext uri="{FF2B5EF4-FFF2-40B4-BE49-F238E27FC236}">
                      <a16:creationId xmlns:a16="http://schemas.microsoft.com/office/drawing/2014/main" id="{B43A8E02-295A-4B73-A532-B76D8E71411E}"/>
                    </a:ext>
                  </a:extLst>
                </p:cNvPr>
                <p:cNvSpPr>
                  <a:spLocks/>
                </p:cNvSpPr>
                <p:nvPr userDrawn="1"/>
              </p:nvSpPr>
              <p:spPr bwMode="auto">
                <a:xfrm>
                  <a:off x="4814216" y="837966"/>
                  <a:ext cx="36539" cy="11539"/>
                </a:xfrm>
                <a:custGeom>
                  <a:avLst/>
                  <a:gdLst>
                    <a:gd name="T0" fmla="*/ 32 w 38"/>
                    <a:gd name="T1" fmla="*/ 12 h 12"/>
                    <a:gd name="T2" fmla="*/ 6 w 38"/>
                    <a:gd name="T3" fmla="*/ 12 h 12"/>
                    <a:gd name="T4" fmla="*/ 6 w 38"/>
                    <a:gd name="T5" fmla="*/ 12 h 12"/>
                    <a:gd name="T6" fmla="*/ 3 w 38"/>
                    <a:gd name="T7" fmla="*/ 9 h 12"/>
                    <a:gd name="T8" fmla="*/ 0 w 38"/>
                    <a:gd name="T9" fmla="*/ 6 h 12"/>
                    <a:gd name="T10" fmla="*/ 0 w 38"/>
                    <a:gd name="T11" fmla="*/ 6 h 12"/>
                    <a:gd name="T12" fmla="*/ 3 w 38"/>
                    <a:gd name="T13" fmla="*/ 3 h 12"/>
                    <a:gd name="T14" fmla="*/ 6 w 38"/>
                    <a:gd name="T15" fmla="*/ 0 h 12"/>
                    <a:gd name="T16" fmla="*/ 32 w 38"/>
                    <a:gd name="T17" fmla="*/ 0 h 12"/>
                    <a:gd name="T18" fmla="*/ 32 w 38"/>
                    <a:gd name="T19" fmla="*/ 0 h 12"/>
                    <a:gd name="T20" fmla="*/ 35 w 38"/>
                    <a:gd name="T21" fmla="*/ 3 h 12"/>
                    <a:gd name="T22" fmla="*/ 38 w 38"/>
                    <a:gd name="T23" fmla="*/ 6 h 12"/>
                    <a:gd name="T24" fmla="*/ 38 w 38"/>
                    <a:gd name="T25" fmla="*/ 6 h 12"/>
                    <a:gd name="T26" fmla="*/ 35 w 38"/>
                    <a:gd name="T27" fmla="*/ 9 h 12"/>
                    <a:gd name="T28" fmla="*/ 32 w 38"/>
                    <a:gd name="T29" fmla="*/ 12 h 12"/>
                    <a:gd name="T30" fmla="*/ 32 w 38"/>
                    <a:gd name="T3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12">
                      <a:moveTo>
                        <a:pt x="32" y="12"/>
                      </a:moveTo>
                      <a:lnTo>
                        <a:pt x="6" y="12"/>
                      </a:lnTo>
                      <a:lnTo>
                        <a:pt x="6" y="12"/>
                      </a:lnTo>
                      <a:lnTo>
                        <a:pt x="3" y="9"/>
                      </a:lnTo>
                      <a:lnTo>
                        <a:pt x="0" y="6"/>
                      </a:lnTo>
                      <a:lnTo>
                        <a:pt x="0" y="6"/>
                      </a:lnTo>
                      <a:lnTo>
                        <a:pt x="3" y="3"/>
                      </a:lnTo>
                      <a:lnTo>
                        <a:pt x="6" y="0"/>
                      </a:lnTo>
                      <a:lnTo>
                        <a:pt x="32" y="0"/>
                      </a:lnTo>
                      <a:lnTo>
                        <a:pt x="32" y="0"/>
                      </a:lnTo>
                      <a:lnTo>
                        <a:pt x="35" y="3"/>
                      </a:lnTo>
                      <a:lnTo>
                        <a:pt x="38" y="6"/>
                      </a:lnTo>
                      <a:lnTo>
                        <a:pt x="38" y="6"/>
                      </a:lnTo>
                      <a:lnTo>
                        <a:pt x="35" y="9"/>
                      </a:lnTo>
                      <a:lnTo>
                        <a:pt x="32" y="12"/>
                      </a:lnTo>
                      <a:lnTo>
                        <a:pt x="3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11" name="Freeform 91">
                  <a:extLst>
                    <a:ext uri="{FF2B5EF4-FFF2-40B4-BE49-F238E27FC236}">
                      <a16:creationId xmlns:a16="http://schemas.microsoft.com/office/drawing/2014/main" id="{33AD5954-5421-4CF4-926D-52A73D99CD44}"/>
                    </a:ext>
                  </a:extLst>
                </p:cNvPr>
                <p:cNvSpPr>
                  <a:spLocks/>
                </p:cNvSpPr>
                <p:nvPr userDrawn="1"/>
              </p:nvSpPr>
              <p:spPr bwMode="auto">
                <a:xfrm>
                  <a:off x="4814216" y="367764"/>
                  <a:ext cx="36539" cy="12500"/>
                </a:xfrm>
                <a:custGeom>
                  <a:avLst/>
                  <a:gdLst>
                    <a:gd name="T0" fmla="*/ 32 w 38"/>
                    <a:gd name="T1" fmla="*/ 13 h 13"/>
                    <a:gd name="T2" fmla="*/ 6 w 38"/>
                    <a:gd name="T3" fmla="*/ 13 h 13"/>
                    <a:gd name="T4" fmla="*/ 6 w 38"/>
                    <a:gd name="T5" fmla="*/ 13 h 13"/>
                    <a:gd name="T6" fmla="*/ 3 w 38"/>
                    <a:gd name="T7" fmla="*/ 9 h 13"/>
                    <a:gd name="T8" fmla="*/ 0 w 38"/>
                    <a:gd name="T9" fmla="*/ 6 h 13"/>
                    <a:gd name="T10" fmla="*/ 0 w 38"/>
                    <a:gd name="T11" fmla="*/ 6 h 13"/>
                    <a:gd name="T12" fmla="*/ 3 w 38"/>
                    <a:gd name="T13" fmla="*/ 3 h 13"/>
                    <a:gd name="T14" fmla="*/ 6 w 38"/>
                    <a:gd name="T15" fmla="*/ 0 h 13"/>
                    <a:gd name="T16" fmla="*/ 32 w 38"/>
                    <a:gd name="T17" fmla="*/ 0 h 13"/>
                    <a:gd name="T18" fmla="*/ 32 w 38"/>
                    <a:gd name="T19" fmla="*/ 0 h 13"/>
                    <a:gd name="T20" fmla="*/ 35 w 38"/>
                    <a:gd name="T21" fmla="*/ 3 h 13"/>
                    <a:gd name="T22" fmla="*/ 38 w 38"/>
                    <a:gd name="T23" fmla="*/ 6 h 13"/>
                    <a:gd name="T24" fmla="*/ 38 w 38"/>
                    <a:gd name="T25" fmla="*/ 6 h 13"/>
                    <a:gd name="T26" fmla="*/ 35 w 38"/>
                    <a:gd name="T27" fmla="*/ 9 h 13"/>
                    <a:gd name="T28" fmla="*/ 32 w 38"/>
                    <a:gd name="T29" fmla="*/ 13 h 13"/>
                    <a:gd name="T30" fmla="*/ 32 w 38"/>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13">
                      <a:moveTo>
                        <a:pt x="32" y="13"/>
                      </a:moveTo>
                      <a:lnTo>
                        <a:pt x="6" y="13"/>
                      </a:lnTo>
                      <a:lnTo>
                        <a:pt x="6" y="13"/>
                      </a:lnTo>
                      <a:lnTo>
                        <a:pt x="3" y="9"/>
                      </a:lnTo>
                      <a:lnTo>
                        <a:pt x="0" y="6"/>
                      </a:lnTo>
                      <a:lnTo>
                        <a:pt x="0" y="6"/>
                      </a:lnTo>
                      <a:lnTo>
                        <a:pt x="3" y="3"/>
                      </a:lnTo>
                      <a:lnTo>
                        <a:pt x="6" y="0"/>
                      </a:lnTo>
                      <a:lnTo>
                        <a:pt x="32" y="0"/>
                      </a:lnTo>
                      <a:lnTo>
                        <a:pt x="32" y="0"/>
                      </a:lnTo>
                      <a:lnTo>
                        <a:pt x="35" y="3"/>
                      </a:lnTo>
                      <a:lnTo>
                        <a:pt x="38" y="6"/>
                      </a:lnTo>
                      <a:lnTo>
                        <a:pt x="38" y="6"/>
                      </a:lnTo>
                      <a:lnTo>
                        <a:pt x="35" y="9"/>
                      </a:lnTo>
                      <a:lnTo>
                        <a:pt x="32" y="13"/>
                      </a:lnTo>
                      <a:lnTo>
                        <a:pt x="32"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12" name="Freeform 92">
                  <a:extLst>
                    <a:ext uri="{FF2B5EF4-FFF2-40B4-BE49-F238E27FC236}">
                      <a16:creationId xmlns:a16="http://schemas.microsoft.com/office/drawing/2014/main" id="{49842CBF-168D-4EF4-B72C-8284F2DBC223}"/>
                    </a:ext>
                  </a:extLst>
                </p:cNvPr>
                <p:cNvSpPr>
                  <a:spLocks noEditPoints="1"/>
                </p:cNvSpPr>
                <p:nvPr userDrawn="1"/>
              </p:nvSpPr>
              <p:spPr bwMode="auto">
                <a:xfrm>
                  <a:off x="5283456" y="367764"/>
                  <a:ext cx="130772" cy="528857"/>
                </a:xfrm>
                <a:custGeom>
                  <a:avLst/>
                  <a:gdLst>
                    <a:gd name="T0" fmla="*/ 130 w 136"/>
                    <a:gd name="T1" fmla="*/ 550 h 550"/>
                    <a:gd name="T2" fmla="*/ 7 w 136"/>
                    <a:gd name="T3" fmla="*/ 550 h 550"/>
                    <a:gd name="T4" fmla="*/ 7 w 136"/>
                    <a:gd name="T5" fmla="*/ 550 h 550"/>
                    <a:gd name="T6" fmla="*/ 3 w 136"/>
                    <a:gd name="T7" fmla="*/ 547 h 550"/>
                    <a:gd name="T8" fmla="*/ 0 w 136"/>
                    <a:gd name="T9" fmla="*/ 544 h 550"/>
                    <a:gd name="T10" fmla="*/ 0 w 136"/>
                    <a:gd name="T11" fmla="*/ 55 h 550"/>
                    <a:gd name="T12" fmla="*/ 0 w 136"/>
                    <a:gd name="T13" fmla="*/ 55 h 550"/>
                    <a:gd name="T14" fmla="*/ 0 w 136"/>
                    <a:gd name="T15" fmla="*/ 52 h 550"/>
                    <a:gd name="T16" fmla="*/ 3 w 136"/>
                    <a:gd name="T17" fmla="*/ 48 h 550"/>
                    <a:gd name="T18" fmla="*/ 126 w 136"/>
                    <a:gd name="T19" fmla="*/ 0 h 550"/>
                    <a:gd name="T20" fmla="*/ 126 w 136"/>
                    <a:gd name="T21" fmla="*/ 0 h 550"/>
                    <a:gd name="T22" fmla="*/ 133 w 136"/>
                    <a:gd name="T23" fmla="*/ 0 h 550"/>
                    <a:gd name="T24" fmla="*/ 133 w 136"/>
                    <a:gd name="T25" fmla="*/ 0 h 550"/>
                    <a:gd name="T26" fmla="*/ 136 w 136"/>
                    <a:gd name="T27" fmla="*/ 6 h 550"/>
                    <a:gd name="T28" fmla="*/ 136 w 136"/>
                    <a:gd name="T29" fmla="*/ 544 h 550"/>
                    <a:gd name="T30" fmla="*/ 136 w 136"/>
                    <a:gd name="T31" fmla="*/ 544 h 550"/>
                    <a:gd name="T32" fmla="*/ 133 w 136"/>
                    <a:gd name="T33" fmla="*/ 547 h 550"/>
                    <a:gd name="T34" fmla="*/ 130 w 136"/>
                    <a:gd name="T35" fmla="*/ 550 h 550"/>
                    <a:gd name="T36" fmla="*/ 130 w 136"/>
                    <a:gd name="T37" fmla="*/ 550 h 550"/>
                    <a:gd name="T38" fmla="*/ 13 w 136"/>
                    <a:gd name="T39" fmla="*/ 537 h 550"/>
                    <a:gd name="T40" fmla="*/ 123 w 136"/>
                    <a:gd name="T41" fmla="*/ 537 h 550"/>
                    <a:gd name="T42" fmla="*/ 123 w 136"/>
                    <a:gd name="T43" fmla="*/ 16 h 550"/>
                    <a:gd name="T44" fmla="*/ 13 w 136"/>
                    <a:gd name="T45" fmla="*/ 58 h 550"/>
                    <a:gd name="T46" fmla="*/ 13 w 136"/>
                    <a:gd name="T47" fmla="*/ 53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6" h="550">
                      <a:moveTo>
                        <a:pt x="130" y="550"/>
                      </a:moveTo>
                      <a:lnTo>
                        <a:pt x="7" y="550"/>
                      </a:lnTo>
                      <a:lnTo>
                        <a:pt x="7" y="550"/>
                      </a:lnTo>
                      <a:lnTo>
                        <a:pt x="3" y="547"/>
                      </a:lnTo>
                      <a:lnTo>
                        <a:pt x="0" y="544"/>
                      </a:lnTo>
                      <a:lnTo>
                        <a:pt x="0" y="55"/>
                      </a:lnTo>
                      <a:lnTo>
                        <a:pt x="0" y="55"/>
                      </a:lnTo>
                      <a:lnTo>
                        <a:pt x="0" y="52"/>
                      </a:lnTo>
                      <a:lnTo>
                        <a:pt x="3" y="48"/>
                      </a:lnTo>
                      <a:lnTo>
                        <a:pt x="126" y="0"/>
                      </a:lnTo>
                      <a:lnTo>
                        <a:pt x="126" y="0"/>
                      </a:lnTo>
                      <a:lnTo>
                        <a:pt x="133" y="0"/>
                      </a:lnTo>
                      <a:lnTo>
                        <a:pt x="133" y="0"/>
                      </a:lnTo>
                      <a:lnTo>
                        <a:pt x="136" y="6"/>
                      </a:lnTo>
                      <a:lnTo>
                        <a:pt x="136" y="544"/>
                      </a:lnTo>
                      <a:lnTo>
                        <a:pt x="136" y="544"/>
                      </a:lnTo>
                      <a:lnTo>
                        <a:pt x="133" y="547"/>
                      </a:lnTo>
                      <a:lnTo>
                        <a:pt x="130" y="550"/>
                      </a:lnTo>
                      <a:lnTo>
                        <a:pt x="130" y="550"/>
                      </a:lnTo>
                      <a:close/>
                      <a:moveTo>
                        <a:pt x="13" y="537"/>
                      </a:moveTo>
                      <a:lnTo>
                        <a:pt x="123" y="537"/>
                      </a:lnTo>
                      <a:lnTo>
                        <a:pt x="123" y="16"/>
                      </a:lnTo>
                      <a:lnTo>
                        <a:pt x="13" y="58"/>
                      </a:lnTo>
                      <a:lnTo>
                        <a:pt x="13" y="5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13" name="Freeform 93">
                  <a:extLst>
                    <a:ext uri="{FF2B5EF4-FFF2-40B4-BE49-F238E27FC236}">
                      <a16:creationId xmlns:a16="http://schemas.microsoft.com/office/drawing/2014/main" id="{959C0FBF-8239-4708-8899-99DFFBD08C56}"/>
                    </a:ext>
                  </a:extLst>
                </p:cNvPr>
                <p:cNvSpPr>
                  <a:spLocks/>
                </p:cNvSpPr>
                <p:nvPr userDrawn="1"/>
              </p:nvSpPr>
              <p:spPr bwMode="auto">
                <a:xfrm>
                  <a:off x="5641156" y="348532"/>
                  <a:ext cx="588473" cy="354815"/>
                </a:xfrm>
                <a:custGeom>
                  <a:avLst/>
                  <a:gdLst>
                    <a:gd name="T0" fmla="*/ 0 w 612"/>
                    <a:gd name="T1" fmla="*/ 369 h 369"/>
                    <a:gd name="T2" fmla="*/ 0 w 612"/>
                    <a:gd name="T3" fmla="*/ 26 h 369"/>
                    <a:gd name="T4" fmla="*/ 0 w 612"/>
                    <a:gd name="T5" fmla="*/ 26 h 369"/>
                    <a:gd name="T6" fmla="*/ 3 w 612"/>
                    <a:gd name="T7" fmla="*/ 17 h 369"/>
                    <a:gd name="T8" fmla="*/ 7 w 612"/>
                    <a:gd name="T9" fmla="*/ 10 h 369"/>
                    <a:gd name="T10" fmla="*/ 16 w 612"/>
                    <a:gd name="T11" fmla="*/ 4 h 369"/>
                    <a:gd name="T12" fmla="*/ 26 w 612"/>
                    <a:gd name="T13" fmla="*/ 0 h 369"/>
                    <a:gd name="T14" fmla="*/ 586 w 612"/>
                    <a:gd name="T15" fmla="*/ 0 h 369"/>
                    <a:gd name="T16" fmla="*/ 586 w 612"/>
                    <a:gd name="T17" fmla="*/ 0 h 369"/>
                    <a:gd name="T18" fmla="*/ 596 w 612"/>
                    <a:gd name="T19" fmla="*/ 4 h 369"/>
                    <a:gd name="T20" fmla="*/ 605 w 612"/>
                    <a:gd name="T21" fmla="*/ 10 h 369"/>
                    <a:gd name="T22" fmla="*/ 608 w 612"/>
                    <a:gd name="T23" fmla="*/ 17 h 369"/>
                    <a:gd name="T24" fmla="*/ 612 w 612"/>
                    <a:gd name="T25" fmla="*/ 26 h 369"/>
                    <a:gd name="T26" fmla="*/ 612 w 612"/>
                    <a:gd name="T27" fmla="*/ 369 h 369"/>
                    <a:gd name="T28" fmla="*/ 0 w 612"/>
                    <a:gd name="T2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2" h="369">
                      <a:moveTo>
                        <a:pt x="0" y="369"/>
                      </a:moveTo>
                      <a:lnTo>
                        <a:pt x="0" y="26"/>
                      </a:lnTo>
                      <a:lnTo>
                        <a:pt x="0" y="26"/>
                      </a:lnTo>
                      <a:lnTo>
                        <a:pt x="3" y="17"/>
                      </a:lnTo>
                      <a:lnTo>
                        <a:pt x="7" y="10"/>
                      </a:lnTo>
                      <a:lnTo>
                        <a:pt x="16" y="4"/>
                      </a:lnTo>
                      <a:lnTo>
                        <a:pt x="26" y="0"/>
                      </a:lnTo>
                      <a:lnTo>
                        <a:pt x="586" y="0"/>
                      </a:lnTo>
                      <a:lnTo>
                        <a:pt x="586" y="0"/>
                      </a:lnTo>
                      <a:lnTo>
                        <a:pt x="596" y="4"/>
                      </a:lnTo>
                      <a:lnTo>
                        <a:pt x="605" y="10"/>
                      </a:lnTo>
                      <a:lnTo>
                        <a:pt x="608" y="17"/>
                      </a:lnTo>
                      <a:lnTo>
                        <a:pt x="612" y="26"/>
                      </a:lnTo>
                      <a:lnTo>
                        <a:pt x="612" y="369"/>
                      </a:lnTo>
                      <a:lnTo>
                        <a:pt x="0" y="369"/>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14" name="Rectangle 94">
                  <a:extLst>
                    <a:ext uri="{FF2B5EF4-FFF2-40B4-BE49-F238E27FC236}">
                      <a16:creationId xmlns:a16="http://schemas.microsoft.com/office/drawing/2014/main" id="{BE57DA8C-A1AB-42D1-B816-AF3720CD199E}"/>
                    </a:ext>
                  </a:extLst>
                </p:cNvPr>
                <p:cNvSpPr>
                  <a:spLocks noChangeArrowheads="1"/>
                </p:cNvSpPr>
                <p:nvPr userDrawn="1"/>
              </p:nvSpPr>
              <p:spPr bwMode="auto">
                <a:xfrm>
                  <a:off x="5666156" y="373533"/>
                  <a:ext cx="538472" cy="304814"/>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15" name="Freeform 95">
                  <a:extLst>
                    <a:ext uri="{FF2B5EF4-FFF2-40B4-BE49-F238E27FC236}">
                      <a16:creationId xmlns:a16="http://schemas.microsoft.com/office/drawing/2014/main" id="{91583C46-FA5F-444F-9FEF-ADE03437F49A}"/>
                    </a:ext>
                  </a:extLst>
                </p:cNvPr>
                <p:cNvSpPr>
                  <a:spLocks/>
                </p:cNvSpPr>
                <p:nvPr userDrawn="1"/>
              </p:nvSpPr>
              <p:spPr bwMode="auto">
                <a:xfrm>
                  <a:off x="5865199" y="772580"/>
                  <a:ext cx="140387" cy="93271"/>
                </a:xfrm>
                <a:custGeom>
                  <a:avLst/>
                  <a:gdLst>
                    <a:gd name="T0" fmla="*/ 146 w 146"/>
                    <a:gd name="T1" fmla="*/ 97 h 97"/>
                    <a:gd name="T2" fmla="*/ 133 w 146"/>
                    <a:gd name="T3" fmla="*/ 0 h 97"/>
                    <a:gd name="T4" fmla="*/ 13 w 146"/>
                    <a:gd name="T5" fmla="*/ 0 h 97"/>
                    <a:gd name="T6" fmla="*/ 0 w 146"/>
                    <a:gd name="T7" fmla="*/ 97 h 97"/>
                    <a:gd name="T8" fmla="*/ 146 w 146"/>
                    <a:gd name="T9" fmla="*/ 97 h 97"/>
                  </a:gdLst>
                  <a:ahLst/>
                  <a:cxnLst>
                    <a:cxn ang="0">
                      <a:pos x="T0" y="T1"/>
                    </a:cxn>
                    <a:cxn ang="0">
                      <a:pos x="T2" y="T3"/>
                    </a:cxn>
                    <a:cxn ang="0">
                      <a:pos x="T4" y="T5"/>
                    </a:cxn>
                    <a:cxn ang="0">
                      <a:pos x="T6" y="T7"/>
                    </a:cxn>
                    <a:cxn ang="0">
                      <a:pos x="T8" y="T9"/>
                    </a:cxn>
                  </a:cxnLst>
                  <a:rect l="0" t="0" r="r" b="b"/>
                  <a:pathLst>
                    <a:path w="146" h="97">
                      <a:moveTo>
                        <a:pt x="146" y="97"/>
                      </a:moveTo>
                      <a:lnTo>
                        <a:pt x="133" y="0"/>
                      </a:lnTo>
                      <a:lnTo>
                        <a:pt x="13" y="0"/>
                      </a:lnTo>
                      <a:lnTo>
                        <a:pt x="0" y="97"/>
                      </a:lnTo>
                      <a:lnTo>
                        <a:pt x="146" y="97"/>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16" name="Rectangle 96">
                  <a:extLst>
                    <a:ext uri="{FF2B5EF4-FFF2-40B4-BE49-F238E27FC236}">
                      <a16:creationId xmlns:a16="http://schemas.microsoft.com/office/drawing/2014/main" id="{62639734-73DA-4C76-A778-FFE1BBEF9BA6}"/>
                    </a:ext>
                  </a:extLst>
                </p:cNvPr>
                <p:cNvSpPr>
                  <a:spLocks noChangeArrowheads="1"/>
                </p:cNvSpPr>
                <p:nvPr userDrawn="1"/>
              </p:nvSpPr>
              <p:spPr bwMode="auto">
                <a:xfrm>
                  <a:off x="5827698" y="865851"/>
                  <a:ext cx="211543" cy="25001"/>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17" name="Freeform 97">
                  <a:extLst>
                    <a:ext uri="{FF2B5EF4-FFF2-40B4-BE49-F238E27FC236}">
                      <a16:creationId xmlns:a16="http://schemas.microsoft.com/office/drawing/2014/main" id="{36D0BD81-F410-4FE8-AB58-4225D03D8DF2}"/>
                    </a:ext>
                  </a:extLst>
                </p:cNvPr>
                <p:cNvSpPr>
                  <a:spLocks/>
                </p:cNvSpPr>
                <p:nvPr userDrawn="1"/>
              </p:nvSpPr>
              <p:spPr bwMode="auto">
                <a:xfrm>
                  <a:off x="5641156" y="703348"/>
                  <a:ext cx="588473" cy="69232"/>
                </a:xfrm>
                <a:custGeom>
                  <a:avLst/>
                  <a:gdLst>
                    <a:gd name="T0" fmla="*/ 0 w 612"/>
                    <a:gd name="T1" fmla="*/ 0 h 72"/>
                    <a:gd name="T2" fmla="*/ 0 w 612"/>
                    <a:gd name="T3" fmla="*/ 49 h 72"/>
                    <a:gd name="T4" fmla="*/ 0 w 612"/>
                    <a:gd name="T5" fmla="*/ 49 h 72"/>
                    <a:gd name="T6" fmla="*/ 3 w 612"/>
                    <a:gd name="T7" fmla="*/ 59 h 72"/>
                    <a:gd name="T8" fmla="*/ 7 w 612"/>
                    <a:gd name="T9" fmla="*/ 65 h 72"/>
                    <a:gd name="T10" fmla="*/ 16 w 612"/>
                    <a:gd name="T11" fmla="*/ 72 h 72"/>
                    <a:gd name="T12" fmla="*/ 26 w 612"/>
                    <a:gd name="T13" fmla="*/ 72 h 72"/>
                    <a:gd name="T14" fmla="*/ 586 w 612"/>
                    <a:gd name="T15" fmla="*/ 72 h 72"/>
                    <a:gd name="T16" fmla="*/ 586 w 612"/>
                    <a:gd name="T17" fmla="*/ 72 h 72"/>
                    <a:gd name="T18" fmla="*/ 596 w 612"/>
                    <a:gd name="T19" fmla="*/ 72 h 72"/>
                    <a:gd name="T20" fmla="*/ 605 w 612"/>
                    <a:gd name="T21" fmla="*/ 65 h 72"/>
                    <a:gd name="T22" fmla="*/ 608 w 612"/>
                    <a:gd name="T23" fmla="*/ 59 h 72"/>
                    <a:gd name="T24" fmla="*/ 612 w 612"/>
                    <a:gd name="T25" fmla="*/ 49 h 72"/>
                    <a:gd name="T26" fmla="*/ 612 w 612"/>
                    <a:gd name="T27" fmla="*/ 0 h 72"/>
                    <a:gd name="T28" fmla="*/ 0 w 612"/>
                    <a:gd name="T2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2" h="72">
                      <a:moveTo>
                        <a:pt x="0" y="0"/>
                      </a:moveTo>
                      <a:lnTo>
                        <a:pt x="0" y="49"/>
                      </a:lnTo>
                      <a:lnTo>
                        <a:pt x="0" y="49"/>
                      </a:lnTo>
                      <a:lnTo>
                        <a:pt x="3" y="59"/>
                      </a:lnTo>
                      <a:lnTo>
                        <a:pt x="7" y="65"/>
                      </a:lnTo>
                      <a:lnTo>
                        <a:pt x="16" y="72"/>
                      </a:lnTo>
                      <a:lnTo>
                        <a:pt x="26" y="72"/>
                      </a:lnTo>
                      <a:lnTo>
                        <a:pt x="586" y="72"/>
                      </a:lnTo>
                      <a:lnTo>
                        <a:pt x="586" y="72"/>
                      </a:lnTo>
                      <a:lnTo>
                        <a:pt x="596" y="72"/>
                      </a:lnTo>
                      <a:lnTo>
                        <a:pt x="605" y="65"/>
                      </a:lnTo>
                      <a:lnTo>
                        <a:pt x="608" y="59"/>
                      </a:lnTo>
                      <a:lnTo>
                        <a:pt x="612" y="49"/>
                      </a:lnTo>
                      <a:lnTo>
                        <a:pt x="612" y="0"/>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18" name="Freeform 98">
                  <a:extLst>
                    <a:ext uri="{FF2B5EF4-FFF2-40B4-BE49-F238E27FC236}">
                      <a16:creationId xmlns:a16="http://schemas.microsoft.com/office/drawing/2014/main" id="{A14B6B01-3630-4570-8826-825B534D00DA}"/>
                    </a:ext>
                  </a:extLst>
                </p:cNvPr>
                <p:cNvSpPr>
                  <a:spLocks noEditPoints="1"/>
                </p:cNvSpPr>
                <p:nvPr userDrawn="1"/>
              </p:nvSpPr>
              <p:spPr bwMode="auto">
                <a:xfrm>
                  <a:off x="5660387" y="367764"/>
                  <a:ext cx="550011" cy="317314"/>
                </a:xfrm>
                <a:custGeom>
                  <a:avLst/>
                  <a:gdLst>
                    <a:gd name="T0" fmla="*/ 566 w 572"/>
                    <a:gd name="T1" fmla="*/ 330 h 330"/>
                    <a:gd name="T2" fmla="*/ 6 w 572"/>
                    <a:gd name="T3" fmla="*/ 330 h 330"/>
                    <a:gd name="T4" fmla="*/ 6 w 572"/>
                    <a:gd name="T5" fmla="*/ 330 h 330"/>
                    <a:gd name="T6" fmla="*/ 0 w 572"/>
                    <a:gd name="T7" fmla="*/ 327 h 330"/>
                    <a:gd name="T8" fmla="*/ 0 w 572"/>
                    <a:gd name="T9" fmla="*/ 323 h 330"/>
                    <a:gd name="T10" fmla="*/ 0 w 572"/>
                    <a:gd name="T11" fmla="*/ 6 h 330"/>
                    <a:gd name="T12" fmla="*/ 0 w 572"/>
                    <a:gd name="T13" fmla="*/ 6 h 330"/>
                    <a:gd name="T14" fmla="*/ 0 w 572"/>
                    <a:gd name="T15" fmla="*/ 3 h 330"/>
                    <a:gd name="T16" fmla="*/ 6 w 572"/>
                    <a:gd name="T17" fmla="*/ 0 h 330"/>
                    <a:gd name="T18" fmla="*/ 566 w 572"/>
                    <a:gd name="T19" fmla="*/ 0 h 330"/>
                    <a:gd name="T20" fmla="*/ 566 w 572"/>
                    <a:gd name="T21" fmla="*/ 0 h 330"/>
                    <a:gd name="T22" fmla="*/ 572 w 572"/>
                    <a:gd name="T23" fmla="*/ 3 h 330"/>
                    <a:gd name="T24" fmla="*/ 572 w 572"/>
                    <a:gd name="T25" fmla="*/ 6 h 330"/>
                    <a:gd name="T26" fmla="*/ 572 w 572"/>
                    <a:gd name="T27" fmla="*/ 323 h 330"/>
                    <a:gd name="T28" fmla="*/ 572 w 572"/>
                    <a:gd name="T29" fmla="*/ 323 h 330"/>
                    <a:gd name="T30" fmla="*/ 572 w 572"/>
                    <a:gd name="T31" fmla="*/ 327 h 330"/>
                    <a:gd name="T32" fmla="*/ 566 w 572"/>
                    <a:gd name="T33" fmla="*/ 330 h 330"/>
                    <a:gd name="T34" fmla="*/ 566 w 572"/>
                    <a:gd name="T35" fmla="*/ 330 h 330"/>
                    <a:gd name="T36" fmla="*/ 13 w 572"/>
                    <a:gd name="T37" fmla="*/ 317 h 330"/>
                    <a:gd name="T38" fmla="*/ 559 w 572"/>
                    <a:gd name="T39" fmla="*/ 317 h 330"/>
                    <a:gd name="T40" fmla="*/ 559 w 572"/>
                    <a:gd name="T41" fmla="*/ 13 h 330"/>
                    <a:gd name="T42" fmla="*/ 13 w 572"/>
                    <a:gd name="T43" fmla="*/ 13 h 330"/>
                    <a:gd name="T44" fmla="*/ 13 w 572"/>
                    <a:gd name="T45" fmla="*/ 31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2" h="330">
                      <a:moveTo>
                        <a:pt x="566" y="330"/>
                      </a:moveTo>
                      <a:lnTo>
                        <a:pt x="6" y="330"/>
                      </a:lnTo>
                      <a:lnTo>
                        <a:pt x="6" y="330"/>
                      </a:lnTo>
                      <a:lnTo>
                        <a:pt x="0" y="327"/>
                      </a:lnTo>
                      <a:lnTo>
                        <a:pt x="0" y="323"/>
                      </a:lnTo>
                      <a:lnTo>
                        <a:pt x="0" y="6"/>
                      </a:lnTo>
                      <a:lnTo>
                        <a:pt x="0" y="6"/>
                      </a:lnTo>
                      <a:lnTo>
                        <a:pt x="0" y="3"/>
                      </a:lnTo>
                      <a:lnTo>
                        <a:pt x="6" y="0"/>
                      </a:lnTo>
                      <a:lnTo>
                        <a:pt x="566" y="0"/>
                      </a:lnTo>
                      <a:lnTo>
                        <a:pt x="566" y="0"/>
                      </a:lnTo>
                      <a:lnTo>
                        <a:pt x="572" y="3"/>
                      </a:lnTo>
                      <a:lnTo>
                        <a:pt x="572" y="6"/>
                      </a:lnTo>
                      <a:lnTo>
                        <a:pt x="572" y="323"/>
                      </a:lnTo>
                      <a:lnTo>
                        <a:pt x="572" y="323"/>
                      </a:lnTo>
                      <a:lnTo>
                        <a:pt x="572" y="327"/>
                      </a:lnTo>
                      <a:lnTo>
                        <a:pt x="566" y="330"/>
                      </a:lnTo>
                      <a:lnTo>
                        <a:pt x="566" y="330"/>
                      </a:lnTo>
                      <a:close/>
                      <a:moveTo>
                        <a:pt x="13" y="317"/>
                      </a:moveTo>
                      <a:lnTo>
                        <a:pt x="559" y="317"/>
                      </a:lnTo>
                      <a:lnTo>
                        <a:pt x="559" y="13"/>
                      </a:lnTo>
                      <a:lnTo>
                        <a:pt x="13" y="13"/>
                      </a:lnTo>
                      <a:lnTo>
                        <a:pt x="13" y="3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19" name="Freeform 99">
                  <a:extLst>
                    <a:ext uri="{FF2B5EF4-FFF2-40B4-BE49-F238E27FC236}">
                      <a16:creationId xmlns:a16="http://schemas.microsoft.com/office/drawing/2014/main" id="{668FC29E-2C26-4A74-830A-40226A86DCA0}"/>
                    </a:ext>
                  </a:extLst>
                </p:cNvPr>
                <p:cNvSpPr>
                  <a:spLocks/>
                </p:cNvSpPr>
                <p:nvPr userDrawn="1"/>
              </p:nvSpPr>
              <p:spPr bwMode="auto">
                <a:xfrm>
                  <a:off x="5635386" y="697578"/>
                  <a:ext cx="600012" cy="12500"/>
                </a:xfrm>
                <a:custGeom>
                  <a:avLst/>
                  <a:gdLst>
                    <a:gd name="T0" fmla="*/ 618 w 624"/>
                    <a:gd name="T1" fmla="*/ 13 h 13"/>
                    <a:gd name="T2" fmla="*/ 6 w 624"/>
                    <a:gd name="T3" fmla="*/ 13 h 13"/>
                    <a:gd name="T4" fmla="*/ 6 w 624"/>
                    <a:gd name="T5" fmla="*/ 13 h 13"/>
                    <a:gd name="T6" fmla="*/ 3 w 624"/>
                    <a:gd name="T7" fmla="*/ 10 h 13"/>
                    <a:gd name="T8" fmla="*/ 0 w 624"/>
                    <a:gd name="T9" fmla="*/ 6 h 13"/>
                    <a:gd name="T10" fmla="*/ 0 w 624"/>
                    <a:gd name="T11" fmla="*/ 6 h 13"/>
                    <a:gd name="T12" fmla="*/ 3 w 624"/>
                    <a:gd name="T13" fmla="*/ 0 h 13"/>
                    <a:gd name="T14" fmla="*/ 6 w 624"/>
                    <a:gd name="T15" fmla="*/ 0 h 13"/>
                    <a:gd name="T16" fmla="*/ 618 w 624"/>
                    <a:gd name="T17" fmla="*/ 0 h 13"/>
                    <a:gd name="T18" fmla="*/ 618 w 624"/>
                    <a:gd name="T19" fmla="*/ 0 h 13"/>
                    <a:gd name="T20" fmla="*/ 621 w 624"/>
                    <a:gd name="T21" fmla="*/ 0 h 13"/>
                    <a:gd name="T22" fmla="*/ 624 w 624"/>
                    <a:gd name="T23" fmla="*/ 6 h 13"/>
                    <a:gd name="T24" fmla="*/ 624 w 624"/>
                    <a:gd name="T25" fmla="*/ 6 h 13"/>
                    <a:gd name="T26" fmla="*/ 621 w 624"/>
                    <a:gd name="T27" fmla="*/ 10 h 13"/>
                    <a:gd name="T28" fmla="*/ 618 w 624"/>
                    <a:gd name="T29" fmla="*/ 13 h 13"/>
                    <a:gd name="T30" fmla="*/ 618 w 624"/>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4" h="13">
                      <a:moveTo>
                        <a:pt x="618" y="13"/>
                      </a:moveTo>
                      <a:lnTo>
                        <a:pt x="6" y="13"/>
                      </a:lnTo>
                      <a:lnTo>
                        <a:pt x="6" y="13"/>
                      </a:lnTo>
                      <a:lnTo>
                        <a:pt x="3" y="10"/>
                      </a:lnTo>
                      <a:lnTo>
                        <a:pt x="0" y="6"/>
                      </a:lnTo>
                      <a:lnTo>
                        <a:pt x="0" y="6"/>
                      </a:lnTo>
                      <a:lnTo>
                        <a:pt x="3" y="0"/>
                      </a:lnTo>
                      <a:lnTo>
                        <a:pt x="6" y="0"/>
                      </a:lnTo>
                      <a:lnTo>
                        <a:pt x="618" y="0"/>
                      </a:lnTo>
                      <a:lnTo>
                        <a:pt x="618" y="0"/>
                      </a:lnTo>
                      <a:lnTo>
                        <a:pt x="621" y="0"/>
                      </a:lnTo>
                      <a:lnTo>
                        <a:pt x="624" y="6"/>
                      </a:lnTo>
                      <a:lnTo>
                        <a:pt x="624" y="6"/>
                      </a:lnTo>
                      <a:lnTo>
                        <a:pt x="621" y="10"/>
                      </a:lnTo>
                      <a:lnTo>
                        <a:pt x="618" y="13"/>
                      </a:lnTo>
                      <a:lnTo>
                        <a:pt x="618"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20" name="Freeform 100">
                  <a:extLst>
                    <a:ext uri="{FF2B5EF4-FFF2-40B4-BE49-F238E27FC236}">
                      <a16:creationId xmlns:a16="http://schemas.microsoft.com/office/drawing/2014/main" id="{2AEF048F-BDAA-450E-97A1-DC900CF60B85}"/>
                    </a:ext>
                  </a:extLst>
                </p:cNvPr>
                <p:cNvSpPr>
                  <a:spLocks noEditPoints="1"/>
                </p:cNvSpPr>
                <p:nvPr userDrawn="1"/>
              </p:nvSpPr>
              <p:spPr bwMode="auto">
                <a:xfrm>
                  <a:off x="5635386" y="345648"/>
                  <a:ext cx="600012" cy="364431"/>
                </a:xfrm>
                <a:custGeom>
                  <a:avLst/>
                  <a:gdLst>
                    <a:gd name="T0" fmla="*/ 618 w 624"/>
                    <a:gd name="T1" fmla="*/ 379 h 379"/>
                    <a:gd name="T2" fmla="*/ 6 w 624"/>
                    <a:gd name="T3" fmla="*/ 379 h 379"/>
                    <a:gd name="T4" fmla="*/ 6 w 624"/>
                    <a:gd name="T5" fmla="*/ 379 h 379"/>
                    <a:gd name="T6" fmla="*/ 3 w 624"/>
                    <a:gd name="T7" fmla="*/ 376 h 379"/>
                    <a:gd name="T8" fmla="*/ 0 w 624"/>
                    <a:gd name="T9" fmla="*/ 372 h 379"/>
                    <a:gd name="T10" fmla="*/ 0 w 624"/>
                    <a:gd name="T11" fmla="*/ 29 h 379"/>
                    <a:gd name="T12" fmla="*/ 0 w 624"/>
                    <a:gd name="T13" fmla="*/ 29 h 379"/>
                    <a:gd name="T14" fmla="*/ 3 w 624"/>
                    <a:gd name="T15" fmla="*/ 16 h 379"/>
                    <a:gd name="T16" fmla="*/ 9 w 624"/>
                    <a:gd name="T17" fmla="*/ 7 h 379"/>
                    <a:gd name="T18" fmla="*/ 19 w 624"/>
                    <a:gd name="T19" fmla="*/ 0 h 379"/>
                    <a:gd name="T20" fmla="*/ 32 w 624"/>
                    <a:gd name="T21" fmla="*/ 0 h 379"/>
                    <a:gd name="T22" fmla="*/ 592 w 624"/>
                    <a:gd name="T23" fmla="*/ 0 h 379"/>
                    <a:gd name="T24" fmla="*/ 592 w 624"/>
                    <a:gd name="T25" fmla="*/ 0 h 379"/>
                    <a:gd name="T26" fmla="*/ 605 w 624"/>
                    <a:gd name="T27" fmla="*/ 0 h 379"/>
                    <a:gd name="T28" fmla="*/ 614 w 624"/>
                    <a:gd name="T29" fmla="*/ 7 h 379"/>
                    <a:gd name="T30" fmla="*/ 621 w 624"/>
                    <a:gd name="T31" fmla="*/ 16 h 379"/>
                    <a:gd name="T32" fmla="*/ 624 w 624"/>
                    <a:gd name="T33" fmla="*/ 29 h 379"/>
                    <a:gd name="T34" fmla="*/ 624 w 624"/>
                    <a:gd name="T35" fmla="*/ 372 h 379"/>
                    <a:gd name="T36" fmla="*/ 624 w 624"/>
                    <a:gd name="T37" fmla="*/ 372 h 379"/>
                    <a:gd name="T38" fmla="*/ 621 w 624"/>
                    <a:gd name="T39" fmla="*/ 376 h 379"/>
                    <a:gd name="T40" fmla="*/ 618 w 624"/>
                    <a:gd name="T41" fmla="*/ 379 h 379"/>
                    <a:gd name="T42" fmla="*/ 618 w 624"/>
                    <a:gd name="T43" fmla="*/ 379 h 379"/>
                    <a:gd name="T44" fmla="*/ 13 w 624"/>
                    <a:gd name="T45" fmla="*/ 366 h 379"/>
                    <a:gd name="T46" fmla="*/ 611 w 624"/>
                    <a:gd name="T47" fmla="*/ 366 h 379"/>
                    <a:gd name="T48" fmla="*/ 611 w 624"/>
                    <a:gd name="T49" fmla="*/ 29 h 379"/>
                    <a:gd name="T50" fmla="*/ 611 w 624"/>
                    <a:gd name="T51" fmla="*/ 29 h 379"/>
                    <a:gd name="T52" fmla="*/ 608 w 624"/>
                    <a:gd name="T53" fmla="*/ 23 h 379"/>
                    <a:gd name="T54" fmla="*/ 605 w 624"/>
                    <a:gd name="T55" fmla="*/ 16 h 379"/>
                    <a:gd name="T56" fmla="*/ 598 w 624"/>
                    <a:gd name="T57" fmla="*/ 13 h 379"/>
                    <a:gd name="T58" fmla="*/ 592 w 624"/>
                    <a:gd name="T59" fmla="*/ 10 h 379"/>
                    <a:gd name="T60" fmla="*/ 32 w 624"/>
                    <a:gd name="T61" fmla="*/ 10 h 379"/>
                    <a:gd name="T62" fmla="*/ 32 w 624"/>
                    <a:gd name="T63" fmla="*/ 10 h 379"/>
                    <a:gd name="T64" fmla="*/ 22 w 624"/>
                    <a:gd name="T65" fmla="*/ 13 h 379"/>
                    <a:gd name="T66" fmla="*/ 19 w 624"/>
                    <a:gd name="T67" fmla="*/ 16 h 379"/>
                    <a:gd name="T68" fmla="*/ 13 w 624"/>
                    <a:gd name="T69" fmla="*/ 23 h 379"/>
                    <a:gd name="T70" fmla="*/ 13 w 624"/>
                    <a:gd name="T71" fmla="*/ 29 h 379"/>
                    <a:gd name="T72" fmla="*/ 13 w 624"/>
                    <a:gd name="T73" fmla="*/ 36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4" h="379">
                      <a:moveTo>
                        <a:pt x="618" y="379"/>
                      </a:moveTo>
                      <a:lnTo>
                        <a:pt x="6" y="379"/>
                      </a:lnTo>
                      <a:lnTo>
                        <a:pt x="6" y="379"/>
                      </a:lnTo>
                      <a:lnTo>
                        <a:pt x="3" y="376"/>
                      </a:lnTo>
                      <a:lnTo>
                        <a:pt x="0" y="372"/>
                      </a:lnTo>
                      <a:lnTo>
                        <a:pt x="0" y="29"/>
                      </a:lnTo>
                      <a:lnTo>
                        <a:pt x="0" y="29"/>
                      </a:lnTo>
                      <a:lnTo>
                        <a:pt x="3" y="16"/>
                      </a:lnTo>
                      <a:lnTo>
                        <a:pt x="9" y="7"/>
                      </a:lnTo>
                      <a:lnTo>
                        <a:pt x="19" y="0"/>
                      </a:lnTo>
                      <a:lnTo>
                        <a:pt x="32" y="0"/>
                      </a:lnTo>
                      <a:lnTo>
                        <a:pt x="592" y="0"/>
                      </a:lnTo>
                      <a:lnTo>
                        <a:pt x="592" y="0"/>
                      </a:lnTo>
                      <a:lnTo>
                        <a:pt x="605" y="0"/>
                      </a:lnTo>
                      <a:lnTo>
                        <a:pt x="614" y="7"/>
                      </a:lnTo>
                      <a:lnTo>
                        <a:pt x="621" y="16"/>
                      </a:lnTo>
                      <a:lnTo>
                        <a:pt x="624" y="29"/>
                      </a:lnTo>
                      <a:lnTo>
                        <a:pt x="624" y="372"/>
                      </a:lnTo>
                      <a:lnTo>
                        <a:pt x="624" y="372"/>
                      </a:lnTo>
                      <a:lnTo>
                        <a:pt x="621" y="376"/>
                      </a:lnTo>
                      <a:lnTo>
                        <a:pt x="618" y="379"/>
                      </a:lnTo>
                      <a:lnTo>
                        <a:pt x="618" y="379"/>
                      </a:lnTo>
                      <a:close/>
                      <a:moveTo>
                        <a:pt x="13" y="366"/>
                      </a:moveTo>
                      <a:lnTo>
                        <a:pt x="611" y="366"/>
                      </a:lnTo>
                      <a:lnTo>
                        <a:pt x="611" y="29"/>
                      </a:lnTo>
                      <a:lnTo>
                        <a:pt x="611" y="29"/>
                      </a:lnTo>
                      <a:lnTo>
                        <a:pt x="608" y="23"/>
                      </a:lnTo>
                      <a:lnTo>
                        <a:pt x="605" y="16"/>
                      </a:lnTo>
                      <a:lnTo>
                        <a:pt x="598" y="13"/>
                      </a:lnTo>
                      <a:lnTo>
                        <a:pt x="592" y="10"/>
                      </a:lnTo>
                      <a:lnTo>
                        <a:pt x="32" y="10"/>
                      </a:lnTo>
                      <a:lnTo>
                        <a:pt x="32" y="10"/>
                      </a:lnTo>
                      <a:lnTo>
                        <a:pt x="22" y="13"/>
                      </a:lnTo>
                      <a:lnTo>
                        <a:pt x="19" y="16"/>
                      </a:lnTo>
                      <a:lnTo>
                        <a:pt x="13" y="23"/>
                      </a:lnTo>
                      <a:lnTo>
                        <a:pt x="13" y="29"/>
                      </a:lnTo>
                      <a:lnTo>
                        <a:pt x="13" y="3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21" name="Freeform 101">
                  <a:extLst>
                    <a:ext uri="{FF2B5EF4-FFF2-40B4-BE49-F238E27FC236}">
                      <a16:creationId xmlns:a16="http://schemas.microsoft.com/office/drawing/2014/main" id="{323A2FA9-838D-4762-B830-3CE9AA9CDEAB}"/>
                    </a:ext>
                  </a:extLst>
                </p:cNvPr>
                <p:cNvSpPr>
                  <a:spLocks/>
                </p:cNvSpPr>
                <p:nvPr userDrawn="1"/>
              </p:nvSpPr>
              <p:spPr bwMode="auto">
                <a:xfrm>
                  <a:off x="5635386" y="697578"/>
                  <a:ext cx="600012" cy="80771"/>
                </a:xfrm>
                <a:custGeom>
                  <a:avLst/>
                  <a:gdLst>
                    <a:gd name="T0" fmla="*/ 592 w 624"/>
                    <a:gd name="T1" fmla="*/ 84 h 84"/>
                    <a:gd name="T2" fmla="*/ 32 w 624"/>
                    <a:gd name="T3" fmla="*/ 84 h 84"/>
                    <a:gd name="T4" fmla="*/ 32 w 624"/>
                    <a:gd name="T5" fmla="*/ 84 h 84"/>
                    <a:gd name="T6" fmla="*/ 19 w 624"/>
                    <a:gd name="T7" fmla="*/ 81 h 84"/>
                    <a:gd name="T8" fmla="*/ 9 w 624"/>
                    <a:gd name="T9" fmla="*/ 74 h 84"/>
                    <a:gd name="T10" fmla="*/ 3 w 624"/>
                    <a:gd name="T11" fmla="*/ 65 h 84"/>
                    <a:gd name="T12" fmla="*/ 0 w 624"/>
                    <a:gd name="T13" fmla="*/ 55 h 84"/>
                    <a:gd name="T14" fmla="*/ 0 w 624"/>
                    <a:gd name="T15" fmla="*/ 6 h 84"/>
                    <a:gd name="T16" fmla="*/ 0 w 624"/>
                    <a:gd name="T17" fmla="*/ 6 h 84"/>
                    <a:gd name="T18" fmla="*/ 3 w 624"/>
                    <a:gd name="T19" fmla="*/ 0 h 84"/>
                    <a:gd name="T20" fmla="*/ 6 w 624"/>
                    <a:gd name="T21" fmla="*/ 0 h 84"/>
                    <a:gd name="T22" fmla="*/ 6 w 624"/>
                    <a:gd name="T23" fmla="*/ 0 h 84"/>
                    <a:gd name="T24" fmla="*/ 9 w 624"/>
                    <a:gd name="T25" fmla="*/ 0 h 84"/>
                    <a:gd name="T26" fmla="*/ 13 w 624"/>
                    <a:gd name="T27" fmla="*/ 6 h 84"/>
                    <a:gd name="T28" fmla="*/ 13 w 624"/>
                    <a:gd name="T29" fmla="*/ 55 h 84"/>
                    <a:gd name="T30" fmla="*/ 13 w 624"/>
                    <a:gd name="T31" fmla="*/ 55 h 84"/>
                    <a:gd name="T32" fmla="*/ 13 w 624"/>
                    <a:gd name="T33" fmla="*/ 61 h 84"/>
                    <a:gd name="T34" fmla="*/ 19 w 624"/>
                    <a:gd name="T35" fmla="*/ 68 h 84"/>
                    <a:gd name="T36" fmla="*/ 22 w 624"/>
                    <a:gd name="T37" fmla="*/ 71 h 84"/>
                    <a:gd name="T38" fmla="*/ 32 w 624"/>
                    <a:gd name="T39" fmla="*/ 71 h 84"/>
                    <a:gd name="T40" fmla="*/ 592 w 624"/>
                    <a:gd name="T41" fmla="*/ 71 h 84"/>
                    <a:gd name="T42" fmla="*/ 592 w 624"/>
                    <a:gd name="T43" fmla="*/ 71 h 84"/>
                    <a:gd name="T44" fmla="*/ 598 w 624"/>
                    <a:gd name="T45" fmla="*/ 71 h 84"/>
                    <a:gd name="T46" fmla="*/ 605 w 624"/>
                    <a:gd name="T47" fmla="*/ 68 h 84"/>
                    <a:gd name="T48" fmla="*/ 608 w 624"/>
                    <a:gd name="T49" fmla="*/ 61 h 84"/>
                    <a:gd name="T50" fmla="*/ 611 w 624"/>
                    <a:gd name="T51" fmla="*/ 55 h 84"/>
                    <a:gd name="T52" fmla="*/ 611 w 624"/>
                    <a:gd name="T53" fmla="*/ 6 h 84"/>
                    <a:gd name="T54" fmla="*/ 611 w 624"/>
                    <a:gd name="T55" fmla="*/ 6 h 84"/>
                    <a:gd name="T56" fmla="*/ 611 w 624"/>
                    <a:gd name="T57" fmla="*/ 0 h 84"/>
                    <a:gd name="T58" fmla="*/ 618 w 624"/>
                    <a:gd name="T59" fmla="*/ 0 h 84"/>
                    <a:gd name="T60" fmla="*/ 618 w 624"/>
                    <a:gd name="T61" fmla="*/ 0 h 84"/>
                    <a:gd name="T62" fmla="*/ 621 w 624"/>
                    <a:gd name="T63" fmla="*/ 0 h 84"/>
                    <a:gd name="T64" fmla="*/ 624 w 624"/>
                    <a:gd name="T65" fmla="*/ 6 h 84"/>
                    <a:gd name="T66" fmla="*/ 624 w 624"/>
                    <a:gd name="T67" fmla="*/ 55 h 84"/>
                    <a:gd name="T68" fmla="*/ 624 w 624"/>
                    <a:gd name="T69" fmla="*/ 55 h 84"/>
                    <a:gd name="T70" fmla="*/ 621 w 624"/>
                    <a:gd name="T71" fmla="*/ 65 h 84"/>
                    <a:gd name="T72" fmla="*/ 614 w 624"/>
                    <a:gd name="T73" fmla="*/ 74 h 84"/>
                    <a:gd name="T74" fmla="*/ 605 w 624"/>
                    <a:gd name="T75" fmla="*/ 81 h 84"/>
                    <a:gd name="T76" fmla="*/ 592 w 624"/>
                    <a:gd name="T77" fmla="*/ 84 h 84"/>
                    <a:gd name="T78" fmla="*/ 592 w 624"/>
                    <a:gd name="T7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24" h="84">
                      <a:moveTo>
                        <a:pt x="592" y="84"/>
                      </a:moveTo>
                      <a:lnTo>
                        <a:pt x="32" y="84"/>
                      </a:lnTo>
                      <a:lnTo>
                        <a:pt x="32" y="84"/>
                      </a:lnTo>
                      <a:lnTo>
                        <a:pt x="19" y="81"/>
                      </a:lnTo>
                      <a:lnTo>
                        <a:pt x="9" y="74"/>
                      </a:lnTo>
                      <a:lnTo>
                        <a:pt x="3" y="65"/>
                      </a:lnTo>
                      <a:lnTo>
                        <a:pt x="0" y="55"/>
                      </a:lnTo>
                      <a:lnTo>
                        <a:pt x="0" y="6"/>
                      </a:lnTo>
                      <a:lnTo>
                        <a:pt x="0" y="6"/>
                      </a:lnTo>
                      <a:lnTo>
                        <a:pt x="3" y="0"/>
                      </a:lnTo>
                      <a:lnTo>
                        <a:pt x="6" y="0"/>
                      </a:lnTo>
                      <a:lnTo>
                        <a:pt x="6" y="0"/>
                      </a:lnTo>
                      <a:lnTo>
                        <a:pt x="9" y="0"/>
                      </a:lnTo>
                      <a:lnTo>
                        <a:pt x="13" y="6"/>
                      </a:lnTo>
                      <a:lnTo>
                        <a:pt x="13" y="55"/>
                      </a:lnTo>
                      <a:lnTo>
                        <a:pt x="13" y="55"/>
                      </a:lnTo>
                      <a:lnTo>
                        <a:pt x="13" y="61"/>
                      </a:lnTo>
                      <a:lnTo>
                        <a:pt x="19" y="68"/>
                      </a:lnTo>
                      <a:lnTo>
                        <a:pt x="22" y="71"/>
                      </a:lnTo>
                      <a:lnTo>
                        <a:pt x="32" y="71"/>
                      </a:lnTo>
                      <a:lnTo>
                        <a:pt x="592" y="71"/>
                      </a:lnTo>
                      <a:lnTo>
                        <a:pt x="592" y="71"/>
                      </a:lnTo>
                      <a:lnTo>
                        <a:pt x="598" y="71"/>
                      </a:lnTo>
                      <a:lnTo>
                        <a:pt x="605" y="68"/>
                      </a:lnTo>
                      <a:lnTo>
                        <a:pt x="608" y="61"/>
                      </a:lnTo>
                      <a:lnTo>
                        <a:pt x="611" y="55"/>
                      </a:lnTo>
                      <a:lnTo>
                        <a:pt x="611" y="6"/>
                      </a:lnTo>
                      <a:lnTo>
                        <a:pt x="611" y="6"/>
                      </a:lnTo>
                      <a:lnTo>
                        <a:pt x="611" y="0"/>
                      </a:lnTo>
                      <a:lnTo>
                        <a:pt x="618" y="0"/>
                      </a:lnTo>
                      <a:lnTo>
                        <a:pt x="618" y="0"/>
                      </a:lnTo>
                      <a:lnTo>
                        <a:pt x="621" y="0"/>
                      </a:lnTo>
                      <a:lnTo>
                        <a:pt x="624" y="6"/>
                      </a:lnTo>
                      <a:lnTo>
                        <a:pt x="624" y="55"/>
                      </a:lnTo>
                      <a:lnTo>
                        <a:pt x="624" y="55"/>
                      </a:lnTo>
                      <a:lnTo>
                        <a:pt x="621" y="65"/>
                      </a:lnTo>
                      <a:lnTo>
                        <a:pt x="614" y="74"/>
                      </a:lnTo>
                      <a:lnTo>
                        <a:pt x="605" y="81"/>
                      </a:lnTo>
                      <a:lnTo>
                        <a:pt x="592" y="84"/>
                      </a:lnTo>
                      <a:lnTo>
                        <a:pt x="592"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22" name="Freeform 102">
                  <a:extLst>
                    <a:ext uri="{FF2B5EF4-FFF2-40B4-BE49-F238E27FC236}">
                      <a16:creationId xmlns:a16="http://schemas.microsoft.com/office/drawing/2014/main" id="{DEBD15C8-9890-4C4E-BDEE-C51C6A9DB19C}"/>
                    </a:ext>
                  </a:extLst>
                </p:cNvPr>
                <p:cNvSpPr>
                  <a:spLocks/>
                </p:cNvSpPr>
                <p:nvPr userDrawn="1"/>
              </p:nvSpPr>
              <p:spPr bwMode="auto">
                <a:xfrm>
                  <a:off x="5859429" y="765849"/>
                  <a:ext cx="21154" cy="105771"/>
                </a:xfrm>
                <a:custGeom>
                  <a:avLst/>
                  <a:gdLst>
                    <a:gd name="T0" fmla="*/ 6 w 22"/>
                    <a:gd name="T1" fmla="*/ 110 h 110"/>
                    <a:gd name="T2" fmla="*/ 6 w 22"/>
                    <a:gd name="T3" fmla="*/ 110 h 110"/>
                    <a:gd name="T4" fmla="*/ 6 w 22"/>
                    <a:gd name="T5" fmla="*/ 110 h 110"/>
                    <a:gd name="T6" fmla="*/ 6 w 22"/>
                    <a:gd name="T7" fmla="*/ 110 h 110"/>
                    <a:gd name="T8" fmla="*/ 0 w 22"/>
                    <a:gd name="T9" fmla="*/ 110 h 110"/>
                    <a:gd name="T10" fmla="*/ 0 w 22"/>
                    <a:gd name="T11" fmla="*/ 104 h 110"/>
                    <a:gd name="T12" fmla="*/ 13 w 22"/>
                    <a:gd name="T13" fmla="*/ 7 h 110"/>
                    <a:gd name="T14" fmla="*/ 13 w 22"/>
                    <a:gd name="T15" fmla="*/ 7 h 110"/>
                    <a:gd name="T16" fmla="*/ 13 w 22"/>
                    <a:gd name="T17" fmla="*/ 3 h 110"/>
                    <a:gd name="T18" fmla="*/ 19 w 22"/>
                    <a:gd name="T19" fmla="*/ 0 h 110"/>
                    <a:gd name="T20" fmla="*/ 19 w 22"/>
                    <a:gd name="T21" fmla="*/ 0 h 110"/>
                    <a:gd name="T22" fmla="*/ 22 w 22"/>
                    <a:gd name="T23" fmla="*/ 3 h 110"/>
                    <a:gd name="T24" fmla="*/ 22 w 22"/>
                    <a:gd name="T25" fmla="*/ 10 h 110"/>
                    <a:gd name="T26" fmla="*/ 13 w 22"/>
                    <a:gd name="T27" fmla="*/ 107 h 110"/>
                    <a:gd name="T28" fmla="*/ 13 w 22"/>
                    <a:gd name="T29" fmla="*/ 107 h 110"/>
                    <a:gd name="T30" fmla="*/ 9 w 22"/>
                    <a:gd name="T31" fmla="*/ 110 h 110"/>
                    <a:gd name="T32" fmla="*/ 6 w 22"/>
                    <a:gd name="T33" fmla="*/ 110 h 110"/>
                    <a:gd name="T34" fmla="*/ 6 w 22"/>
                    <a:gd name="T3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110">
                      <a:moveTo>
                        <a:pt x="6" y="110"/>
                      </a:moveTo>
                      <a:lnTo>
                        <a:pt x="6" y="110"/>
                      </a:lnTo>
                      <a:lnTo>
                        <a:pt x="6" y="110"/>
                      </a:lnTo>
                      <a:lnTo>
                        <a:pt x="6" y="110"/>
                      </a:lnTo>
                      <a:lnTo>
                        <a:pt x="0" y="110"/>
                      </a:lnTo>
                      <a:lnTo>
                        <a:pt x="0" y="104"/>
                      </a:lnTo>
                      <a:lnTo>
                        <a:pt x="13" y="7"/>
                      </a:lnTo>
                      <a:lnTo>
                        <a:pt x="13" y="7"/>
                      </a:lnTo>
                      <a:lnTo>
                        <a:pt x="13" y="3"/>
                      </a:lnTo>
                      <a:lnTo>
                        <a:pt x="19" y="0"/>
                      </a:lnTo>
                      <a:lnTo>
                        <a:pt x="19" y="0"/>
                      </a:lnTo>
                      <a:lnTo>
                        <a:pt x="22" y="3"/>
                      </a:lnTo>
                      <a:lnTo>
                        <a:pt x="22" y="10"/>
                      </a:lnTo>
                      <a:lnTo>
                        <a:pt x="13" y="107"/>
                      </a:lnTo>
                      <a:lnTo>
                        <a:pt x="13" y="107"/>
                      </a:lnTo>
                      <a:lnTo>
                        <a:pt x="9" y="110"/>
                      </a:lnTo>
                      <a:lnTo>
                        <a:pt x="6" y="110"/>
                      </a:lnTo>
                      <a:lnTo>
                        <a:pt x="6"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23" name="Freeform 103">
                  <a:extLst>
                    <a:ext uri="{FF2B5EF4-FFF2-40B4-BE49-F238E27FC236}">
                      <a16:creationId xmlns:a16="http://schemas.microsoft.com/office/drawing/2014/main" id="{17BF1E25-D9FD-4F40-8182-ED16323E4210}"/>
                    </a:ext>
                  </a:extLst>
                </p:cNvPr>
                <p:cNvSpPr>
                  <a:spLocks/>
                </p:cNvSpPr>
                <p:nvPr userDrawn="1"/>
              </p:nvSpPr>
              <p:spPr bwMode="auto">
                <a:xfrm>
                  <a:off x="5986355" y="765849"/>
                  <a:ext cx="25001" cy="105771"/>
                </a:xfrm>
                <a:custGeom>
                  <a:avLst/>
                  <a:gdLst>
                    <a:gd name="T0" fmla="*/ 20 w 26"/>
                    <a:gd name="T1" fmla="*/ 110 h 110"/>
                    <a:gd name="T2" fmla="*/ 20 w 26"/>
                    <a:gd name="T3" fmla="*/ 110 h 110"/>
                    <a:gd name="T4" fmla="*/ 17 w 26"/>
                    <a:gd name="T5" fmla="*/ 110 h 110"/>
                    <a:gd name="T6" fmla="*/ 13 w 26"/>
                    <a:gd name="T7" fmla="*/ 107 h 110"/>
                    <a:gd name="T8" fmla="*/ 0 w 26"/>
                    <a:gd name="T9" fmla="*/ 10 h 110"/>
                    <a:gd name="T10" fmla="*/ 0 w 26"/>
                    <a:gd name="T11" fmla="*/ 10 h 110"/>
                    <a:gd name="T12" fmla="*/ 4 w 26"/>
                    <a:gd name="T13" fmla="*/ 3 h 110"/>
                    <a:gd name="T14" fmla="*/ 7 w 26"/>
                    <a:gd name="T15" fmla="*/ 0 h 110"/>
                    <a:gd name="T16" fmla="*/ 7 w 26"/>
                    <a:gd name="T17" fmla="*/ 0 h 110"/>
                    <a:gd name="T18" fmla="*/ 10 w 26"/>
                    <a:gd name="T19" fmla="*/ 3 h 110"/>
                    <a:gd name="T20" fmla="*/ 13 w 26"/>
                    <a:gd name="T21" fmla="*/ 7 h 110"/>
                    <a:gd name="T22" fmla="*/ 26 w 26"/>
                    <a:gd name="T23" fmla="*/ 104 h 110"/>
                    <a:gd name="T24" fmla="*/ 26 w 26"/>
                    <a:gd name="T25" fmla="*/ 104 h 110"/>
                    <a:gd name="T26" fmla="*/ 26 w 26"/>
                    <a:gd name="T27" fmla="*/ 110 h 110"/>
                    <a:gd name="T28" fmla="*/ 20 w 26"/>
                    <a:gd name="T29" fmla="*/ 110 h 110"/>
                    <a:gd name="T30" fmla="*/ 20 w 26"/>
                    <a:gd name="T31" fmla="*/ 110 h 110"/>
                    <a:gd name="T32" fmla="*/ 20 w 26"/>
                    <a:gd name="T33" fmla="*/ 110 h 110"/>
                    <a:gd name="T34" fmla="*/ 20 w 26"/>
                    <a:gd name="T3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10">
                      <a:moveTo>
                        <a:pt x="20" y="110"/>
                      </a:moveTo>
                      <a:lnTo>
                        <a:pt x="20" y="110"/>
                      </a:lnTo>
                      <a:lnTo>
                        <a:pt x="17" y="110"/>
                      </a:lnTo>
                      <a:lnTo>
                        <a:pt x="13" y="107"/>
                      </a:lnTo>
                      <a:lnTo>
                        <a:pt x="0" y="10"/>
                      </a:lnTo>
                      <a:lnTo>
                        <a:pt x="0" y="10"/>
                      </a:lnTo>
                      <a:lnTo>
                        <a:pt x="4" y="3"/>
                      </a:lnTo>
                      <a:lnTo>
                        <a:pt x="7" y="0"/>
                      </a:lnTo>
                      <a:lnTo>
                        <a:pt x="7" y="0"/>
                      </a:lnTo>
                      <a:lnTo>
                        <a:pt x="10" y="3"/>
                      </a:lnTo>
                      <a:lnTo>
                        <a:pt x="13" y="7"/>
                      </a:lnTo>
                      <a:lnTo>
                        <a:pt x="26" y="104"/>
                      </a:lnTo>
                      <a:lnTo>
                        <a:pt x="26" y="104"/>
                      </a:lnTo>
                      <a:lnTo>
                        <a:pt x="26" y="110"/>
                      </a:lnTo>
                      <a:lnTo>
                        <a:pt x="20" y="110"/>
                      </a:lnTo>
                      <a:lnTo>
                        <a:pt x="20" y="110"/>
                      </a:lnTo>
                      <a:lnTo>
                        <a:pt x="20" y="110"/>
                      </a:lnTo>
                      <a:lnTo>
                        <a:pt x="20"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24" name="Freeform 104">
                  <a:extLst>
                    <a:ext uri="{FF2B5EF4-FFF2-40B4-BE49-F238E27FC236}">
                      <a16:creationId xmlns:a16="http://schemas.microsoft.com/office/drawing/2014/main" id="{793DC8BB-925E-4E13-8F57-3AB9AAB1DCD2}"/>
                    </a:ext>
                  </a:extLst>
                </p:cNvPr>
                <p:cNvSpPr>
                  <a:spLocks noEditPoints="1"/>
                </p:cNvSpPr>
                <p:nvPr userDrawn="1"/>
              </p:nvSpPr>
              <p:spPr bwMode="auto">
                <a:xfrm>
                  <a:off x="5824813" y="862005"/>
                  <a:ext cx="221158" cy="34616"/>
                </a:xfrm>
                <a:custGeom>
                  <a:avLst/>
                  <a:gdLst>
                    <a:gd name="T0" fmla="*/ 223 w 230"/>
                    <a:gd name="T1" fmla="*/ 36 h 36"/>
                    <a:gd name="T2" fmla="*/ 3 w 230"/>
                    <a:gd name="T3" fmla="*/ 36 h 36"/>
                    <a:gd name="T4" fmla="*/ 3 w 230"/>
                    <a:gd name="T5" fmla="*/ 36 h 36"/>
                    <a:gd name="T6" fmla="*/ 0 w 230"/>
                    <a:gd name="T7" fmla="*/ 33 h 36"/>
                    <a:gd name="T8" fmla="*/ 0 w 230"/>
                    <a:gd name="T9" fmla="*/ 30 h 36"/>
                    <a:gd name="T10" fmla="*/ 0 w 230"/>
                    <a:gd name="T11" fmla="*/ 4 h 36"/>
                    <a:gd name="T12" fmla="*/ 0 w 230"/>
                    <a:gd name="T13" fmla="*/ 4 h 36"/>
                    <a:gd name="T14" fmla="*/ 0 w 230"/>
                    <a:gd name="T15" fmla="*/ 0 h 36"/>
                    <a:gd name="T16" fmla="*/ 3 w 230"/>
                    <a:gd name="T17" fmla="*/ 0 h 36"/>
                    <a:gd name="T18" fmla="*/ 223 w 230"/>
                    <a:gd name="T19" fmla="*/ 0 h 36"/>
                    <a:gd name="T20" fmla="*/ 223 w 230"/>
                    <a:gd name="T21" fmla="*/ 0 h 36"/>
                    <a:gd name="T22" fmla="*/ 230 w 230"/>
                    <a:gd name="T23" fmla="*/ 0 h 36"/>
                    <a:gd name="T24" fmla="*/ 230 w 230"/>
                    <a:gd name="T25" fmla="*/ 4 h 36"/>
                    <a:gd name="T26" fmla="*/ 230 w 230"/>
                    <a:gd name="T27" fmla="*/ 30 h 36"/>
                    <a:gd name="T28" fmla="*/ 230 w 230"/>
                    <a:gd name="T29" fmla="*/ 30 h 36"/>
                    <a:gd name="T30" fmla="*/ 230 w 230"/>
                    <a:gd name="T31" fmla="*/ 33 h 36"/>
                    <a:gd name="T32" fmla="*/ 223 w 230"/>
                    <a:gd name="T33" fmla="*/ 36 h 36"/>
                    <a:gd name="T34" fmla="*/ 223 w 230"/>
                    <a:gd name="T35" fmla="*/ 36 h 36"/>
                    <a:gd name="T36" fmla="*/ 10 w 230"/>
                    <a:gd name="T37" fmla="*/ 23 h 36"/>
                    <a:gd name="T38" fmla="*/ 217 w 230"/>
                    <a:gd name="T39" fmla="*/ 23 h 36"/>
                    <a:gd name="T40" fmla="*/ 217 w 230"/>
                    <a:gd name="T41" fmla="*/ 10 h 36"/>
                    <a:gd name="T42" fmla="*/ 10 w 230"/>
                    <a:gd name="T43" fmla="*/ 10 h 36"/>
                    <a:gd name="T44" fmla="*/ 10 w 230"/>
                    <a:gd name="T45"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36">
                      <a:moveTo>
                        <a:pt x="223" y="36"/>
                      </a:moveTo>
                      <a:lnTo>
                        <a:pt x="3" y="36"/>
                      </a:lnTo>
                      <a:lnTo>
                        <a:pt x="3" y="36"/>
                      </a:lnTo>
                      <a:lnTo>
                        <a:pt x="0" y="33"/>
                      </a:lnTo>
                      <a:lnTo>
                        <a:pt x="0" y="30"/>
                      </a:lnTo>
                      <a:lnTo>
                        <a:pt x="0" y="4"/>
                      </a:lnTo>
                      <a:lnTo>
                        <a:pt x="0" y="4"/>
                      </a:lnTo>
                      <a:lnTo>
                        <a:pt x="0" y="0"/>
                      </a:lnTo>
                      <a:lnTo>
                        <a:pt x="3" y="0"/>
                      </a:lnTo>
                      <a:lnTo>
                        <a:pt x="223" y="0"/>
                      </a:lnTo>
                      <a:lnTo>
                        <a:pt x="223" y="0"/>
                      </a:lnTo>
                      <a:lnTo>
                        <a:pt x="230" y="0"/>
                      </a:lnTo>
                      <a:lnTo>
                        <a:pt x="230" y="4"/>
                      </a:lnTo>
                      <a:lnTo>
                        <a:pt x="230" y="30"/>
                      </a:lnTo>
                      <a:lnTo>
                        <a:pt x="230" y="30"/>
                      </a:lnTo>
                      <a:lnTo>
                        <a:pt x="230" y="33"/>
                      </a:lnTo>
                      <a:lnTo>
                        <a:pt x="223" y="36"/>
                      </a:lnTo>
                      <a:lnTo>
                        <a:pt x="223" y="36"/>
                      </a:lnTo>
                      <a:close/>
                      <a:moveTo>
                        <a:pt x="10" y="23"/>
                      </a:moveTo>
                      <a:lnTo>
                        <a:pt x="217" y="23"/>
                      </a:lnTo>
                      <a:lnTo>
                        <a:pt x="217" y="10"/>
                      </a:lnTo>
                      <a:lnTo>
                        <a:pt x="10" y="10"/>
                      </a:lnTo>
                      <a:lnTo>
                        <a:pt x="1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25" name="Freeform 105">
                  <a:extLst>
                    <a:ext uri="{FF2B5EF4-FFF2-40B4-BE49-F238E27FC236}">
                      <a16:creationId xmlns:a16="http://schemas.microsoft.com/office/drawing/2014/main" id="{EA5118FA-F94B-4237-A5A6-748886E24532}"/>
                    </a:ext>
                  </a:extLst>
                </p:cNvPr>
                <p:cNvSpPr>
                  <a:spLocks/>
                </p:cNvSpPr>
                <p:nvPr userDrawn="1"/>
              </p:nvSpPr>
              <p:spPr bwMode="auto">
                <a:xfrm>
                  <a:off x="5283456" y="837966"/>
                  <a:ext cx="130772" cy="11539"/>
                </a:xfrm>
                <a:custGeom>
                  <a:avLst/>
                  <a:gdLst>
                    <a:gd name="T0" fmla="*/ 130 w 136"/>
                    <a:gd name="T1" fmla="*/ 12 h 12"/>
                    <a:gd name="T2" fmla="*/ 7 w 136"/>
                    <a:gd name="T3" fmla="*/ 12 h 12"/>
                    <a:gd name="T4" fmla="*/ 7 w 136"/>
                    <a:gd name="T5" fmla="*/ 12 h 12"/>
                    <a:gd name="T6" fmla="*/ 3 w 136"/>
                    <a:gd name="T7" fmla="*/ 9 h 12"/>
                    <a:gd name="T8" fmla="*/ 0 w 136"/>
                    <a:gd name="T9" fmla="*/ 6 h 12"/>
                    <a:gd name="T10" fmla="*/ 0 w 136"/>
                    <a:gd name="T11" fmla="*/ 6 h 12"/>
                    <a:gd name="T12" fmla="*/ 3 w 136"/>
                    <a:gd name="T13" fmla="*/ 3 h 12"/>
                    <a:gd name="T14" fmla="*/ 7 w 136"/>
                    <a:gd name="T15" fmla="*/ 0 h 12"/>
                    <a:gd name="T16" fmla="*/ 130 w 136"/>
                    <a:gd name="T17" fmla="*/ 0 h 12"/>
                    <a:gd name="T18" fmla="*/ 130 w 136"/>
                    <a:gd name="T19" fmla="*/ 0 h 12"/>
                    <a:gd name="T20" fmla="*/ 133 w 136"/>
                    <a:gd name="T21" fmla="*/ 3 h 12"/>
                    <a:gd name="T22" fmla="*/ 136 w 136"/>
                    <a:gd name="T23" fmla="*/ 6 h 12"/>
                    <a:gd name="T24" fmla="*/ 136 w 136"/>
                    <a:gd name="T25" fmla="*/ 6 h 12"/>
                    <a:gd name="T26" fmla="*/ 133 w 136"/>
                    <a:gd name="T27" fmla="*/ 9 h 12"/>
                    <a:gd name="T28" fmla="*/ 130 w 136"/>
                    <a:gd name="T29" fmla="*/ 12 h 12"/>
                    <a:gd name="T30" fmla="*/ 130 w 136"/>
                    <a:gd name="T3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2">
                      <a:moveTo>
                        <a:pt x="130" y="12"/>
                      </a:moveTo>
                      <a:lnTo>
                        <a:pt x="7" y="12"/>
                      </a:lnTo>
                      <a:lnTo>
                        <a:pt x="7" y="12"/>
                      </a:lnTo>
                      <a:lnTo>
                        <a:pt x="3" y="9"/>
                      </a:lnTo>
                      <a:lnTo>
                        <a:pt x="0" y="6"/>
                      </a:lnTo>
                      <a:lnTo>
                        <a:pt x="0" y="6"/>
                      </a:lnTo>
                      <a:lnTo>
                        <a:pt x="3" y="3"/>
                      </a:lnTo>
                      <a:lnTo>
                        <a:pt x="7" y="0"/>
                      </a:lnTo>
                      <a:lnTo>
                        <a:pt x="130" y="0"/>
                      </a:lnTo>
                      <a:lnTo>
                        <a:pt x="130" y="0"/>
                      </a:lnTo>
                      <a:lnTo>
                        <a:pt x="133" y="3"/>
                      </a:lnTo>
                      <a:lnTo>
                        <a:pt x="136" y="6"/>
                      </a:lnTo>
                      <a:lnTo>
                        <a:pt x="136" y="6"/>
                      </a:lnTo>
                      <a:lnTo>
                        <a:pt x="133" y="9"/>
                      </a:lnTo>
                      <a:lnTo>
                        <a:pt x="130" y="12"/>
                      </a:lnTo>
                      <a:lnTo>
                        <a:pt x="13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26" name="Freeform 106">
                  <a:extLst>
                    <a:ext uri="{FF2B5EF4-FFF2-40B4-BE49-F238E27FC236}">
                      <a16:creationId xmlns:a16="http://schemas.microsoft.com/office/drawing/2014/main" id="{1D9D179A-2FF9-41BC-BD1D-AB7A7D9688AE}"/>
                    </a:ext>
                  </a:extLst>
                </p:cNvPr>
                <p:cNvSpPr>
                  <a:spLocks/>
                </p:cNvSpPr>
                <p:nvPr userDrawn="1"/>
              </p:nvSpPr>
              <p:spPr bwMode="auto">
                <a:xfrm>
                  <a:off x="5283456" y="790850"/>
                  <a:ext cx="130772" cy="12500"/>
                </a:xfrm>
                <a:custGeom>
                  <a:avLst/>
                  <a:gdLst>
                    <a:gd name="T0" fmla="*/ 130 w 136"/>
                    <a:gd name="T1" fmla="*/ 13 h 13"/>
                    <a:gd name="T2" fmla="*/ 7 w 136"/>
                    <a:gd name="T3" fmla="*/ 13 h 13"/>
                    <a:gd name="T4" fmla="*/ 7 w 136"/>
                    <a:gd name="T5" fmla="*/ 13 h 13"/>
                    <a:gd name="T6" fmla="*/ 3 w 136"/>
                    <a:gd name="T7" fmla="*/ 10 h 13"/>
                    <a:gd name="T8" fmla="*/ 0 w 136"/>
                    <a:gd name="T9" fmla="*/ 6 h 13"/>
                    <a:gd name="T10" fmla="*/ 0 w 136"/>
                    <a:gd name="T11" fmla="*/ 6 h 13"/>
                    <a:gd name="T12" fmla="*/ 3 w 136"/>
                    <a:gd name="T13" fmla="*/ 0 h 13"/>
                    <a:gd name="T14" fmla="*/ 7 w 136"/>
                    <a:gd name="T15" fmla="*/ 0 h 13"/>
                    <a:gd name="T16" fmla="*/ 130 w 136"/>
                    <a:gd name="T17" fmla="*/ 0 h 13"/>
                    <a:gd name="T18" fmla="*/ 130 w 136"/>
                    <a:gd name="T19" fmla="*/ 0 h 13"/>
                    <a:gd name="T20" fmla="*/ 133 w 136"/>
                    <a:gd name="T21" fmla="*/ 0 h 13"/>
                    <a:gd name="T22" fmla="*/ 136 w 136"/>
                    <a:gd name="T23" fmla="*/ 6 h 13"/>
                    <a:gd name="T24" fmla="*/ 136 w 136"/>
                    <a:gd name="T25" fmla="*/ 6 h 13"/>
                    <a:gd name="T26" fmla="*/ 133 w 136"/>
                    <a:gd name="T27" fmla="*/ 10 h 13"/>
                    <a:gd name="T28" fmla="*/ 130 w 136"/>
                    <a:gd name="T29" fmla="*/ 13 h 13"/>
                    <a:gd name="T30" fmla="*/ 130 w 136"/>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3">
                      <a:moveTo>
                        <a:pt x="130" y="13"/>
                      </a:moveTo>
                      <a:lnTo>
                        <a:pt x="7" y="13"/>
                      </a:lnTo>
                      <a:lnTo>
                        <a:pt x="7" y="13"/>
                      </a:lnTo>
                      <a:lnTo>
                        <a:pt x="3" y="10"/>
                      </a:lnTo>
                      <a:lnTo>
                        <a:pt x="0" y="6"/>
                      </a:lnTo>
                      <a:lnTo>
                        <a:pt x="0" y="6"/>
                      </a:lnTo>
                      <a:lnTo>
                        <a:pt x="3" y="0"/>
                      </a:lnTo>
                      <a:lnTo>
                        <a:pt x="7" y="0"/>
                      </a:lnTo>
                      <a:lnTo>
                        <a:pt x="130" y="0"/>
                      </a:lnTo>
                      <a:lnTo>
                        <a:pt x="130" y="0"/>
                      </a:lnTo>
                      <a:lnTo>
                        <a:pt x="133" y="0"/>
                      </a:lnTo>
                      <a:lnTo>
                        <a:pt x="136" y="6"/>
                      </a:lnTo>
                      <a:lnTo>
                        <a:pt x="136" y="6"/>
                      </a:lnTo>
                      <a:lnTo>
                        <a:pt x="133" y="10"/>
                      </a:lnTo>
                      <a:lnTo>
                        <a:pt x="130" y="13"/>
                      </a:lnTo>
                      <a:lnTo>
                        <a:pt x="1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27" name="Freeform 107">
                  <a:extLst>
                    <a:ext uri="{FF2B5EF4-FFF2-40B4-BE49-F238E27FC236}">
                      <a16:creationId xmlns:a16="http://schemas.microsoft.com/office/drawing/2014/main" id="{1C58F5A9-26A6-4410-B2BB-A7535AC6AA39}"/>
                    </a:ext>
                  </a:extLst>
                </p:cNvPr>
                <p:cNvSpPr>
                  <a:spLocks/>
                </p:cNvSpPr>
                <p:nvPr userDrawn="1"/>
              </p:nvSpPr>
              <p:spPr bwMode="auto">
                <a:xfrm>
                  <a:off x="5283456" y="743733"/>
                  <a:ext cx="130772" cy="12500"/>
                </a:xfrm>
                <a:custGeom>
                  <a:avLst/>
                  <a:gdLst>
                    <a:gd name="T0" fmla="*/ 130 w 136"/>
                    <a:gd name="T1" fmla="*/ 13 h 13"/>
                    <a:gd name="T2" fmla="*/ 7 w 136"/>
                    <a:gd name="T3" fmla="*/ 13 h 13"/>
                    <a:gd name="T4" fmla="*/ 7 w 136"/>
                    <a:gd name="T5" fmla="*/ 13 h 13"/>
                    <a:gd name="T6" fmla="*/ 3 w 136"/>
                    <a:gd name="T7" fmla="*/ 10 h 13"/>
                    <a:gd name="T8" fmla="*/ 0 w 136"/>
                    <a:gd name="T9" fmla="*/ 7 h 13"/>
                    <a:gd name="T10" fmla="*/ 0 w 136"/>
                    <a:gd name="T11" fmla="*/ 7 h 13"/>
                    <a:gd name="T12" fmla="*/ 3 w 136"/>
                    <a:gd name="T13" fmla="*/ 0 h 13"/>
                    <a:gd name="T14" fmla="*/ 7 w 136"/>
                    <a:gd name="T15" fmla="*/ 0 h 13"/>
                    <a:gd name="T16" fmla="*/ 130 w 136"/>
                    <a:gd name="T17" fmla="*/ 0 h 13"/>
                    <a:gd name="T18" fmla="*/ 130 w 136"/>
                    <a:gd name="T19" fmla="*/ 0 h 13"/>
                    <a:gd name="T20" fmla="*/ 133 w 136"/>
                    <a:gd name="T21" fmla="*/ 0 h 13"/>
                    <a:gd name="T22" fmla="*/ 136 w 136"/>
                    <a:gd name="T23" fmla="*/ 7 h 13"/>
                    <a:gd name="T24" fmla="*/ 136 w 136"/>
                    <a:gd name="T25" fmla="*/ 7 h 13"/>
                    <a:gd name="T26" fmla="*/ 133 w 136"/>
                    <a:gd name="T27" fmla="*/ 10 h 13"/>
                    <a:gd name="T28" fmla="*/ 130 w 136"/>
                    <a:gd name="T29" fmla="*/ 13 h 13"/>
                    <a:gd name="T30" fmla="*/ 130 w 136"/>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3">
                      <a:moveTo>
                        <a:pt x="130" y="13"/>
                      </a:moveTo>
                      <a:lnTo>
                        <a:pt x="7" y="13"/>
                      </a:lnTo>
                      <a:lnTo>
                        <a:pt x="7" y="13"/>
                      </a:lnTo>
                      <a:lnTo>
                        <a:pt x="3" y="10"/>
                      </a:lnTo>
                      <a:lnTo>
                        <a:pt x="0" y="7"/>
                      </a:lnTo>
                      <a:lnTo>
                        <a:pt x="0" y="7"/>
                      </a:lnTo>
                      <a:lnTo>
                        <a:pt x="3" y="0"/>
                      </a:lnTo>
                      <a:lnTo>
                        <a:pt x="7" y="0"/>
                      </a:lnTo>
                      <a:lnTo>
                        <a:pt x="130" y="0"/>
                      </a:lnTo>
                      <a:lnTo>
                        <a:pt x="130" y="0"/>
                      </a:lnTo>
                      <a:lnTo>
                        <a:pt x="133" y="0"/>
                      </a:lnTo>
                      <a:lnTo>
                        <a:pt x="136" y="7"/>
                      </a:lnTo>
                      <a:lnTo>
                        <a:pt x="136" y="7"/>
                      </a:lnTo>
                      <a:lnTo>
                        <a:pt x="133" y="10"/>
                      </a:lnTo>
                      <a:lnTo>
                        <a:pt x="130" y="13"/>
                      </a:lnTo>
                      <a:lnTo>
                        <a:pt x="1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28" name="Freeform 108">
                  <a:extLst>
                    <a:ext uri="{FF2B5EF4-FFF2-40B4-BE49-F238E27FC236}">
                      <a16:creationId xmlns:a16="http://schemas.microsoft.com/office/drawing/2014/main" id="{0D52D955-ABDE-4F8A-932A-DC100F5DEC3F}"/>
                    </a:ext>
                  </a:extLst>
                </p:cNvPr>
                <p:cNvSpPr>
                  <a:spLocks/>
                </p:cNvSpPr>
                <p:nvPr userDrawn="1"/>
              </p:nvSpPr>
              <p:spPr bwMode="auto">
                <a:xfrm>
                  <a:off x="5283456" y="697578"/>
                  <a:ext cx="130772" cy="12500"/>
                </a:xfrm>
                <a:custGeom>
                  <a:avLst/>
                  <a:gdLst>
                    <a:gd name="T0" fmla="*/ 130 w 136"/>
                    <a:gd name="T1" fmla="*/ 13 h 13"/>
                    <a:gd name="T2" fmla="*/ 7 w 136"/>
                    <a:gd name="T3" fmla="*/ 13 h 13"/>
                    <a:gd name="T4" fmla="*/ 7 w 136"/>
                    <a:gd name="T5" fmla="*/ 13 h 13"/>
                    <a:gd name="T6" fmla="*/ 3 w 136"/>
                    <a:gd name="T7" fmla="*/ 10 h 13"/>
                    <a:gd name="T8" fmla="*/ 0 w 136"/>
                    <a:gd name="T9" fmla="*/ 6 h 13"/>
                    <a:gd name="T10" fmla="*/ 0 w 136"/>
                    <a:gd name="T11" fmla="*/ 6 h 13"/>
                    <a:gd name="T12" fmla="*/ 3 w 136"/>
                    <a:gd name="T13" fmla="*/ 0 h 13"/>
                    <a:gd name="T14" fmla="*/ 7 w 136"/>
                    <a:gd name="T15" fmla="*/ 0 h 13"/>
                    <a:gd name="T16" fmla="*/ 130 w 136"/>
                    <a:gd name="T17" fmla="*/ 0 h 13"/>
                    <a:gd name="T18" fmla="*/ 130 w 136"/>
                    <a:gd name="T19" fmla="*/ 0 h 13"/>
                    <a:gd name="T20" fmla="*/ 133 w 136"/>
                    <a:gd name="T21" fmla="*/ 0 h 13"/>
                    <a:gd name="T22" fmla="*/ 136 w 136"/>
                    <a:gd name="T23" fmla="*/ 6 h 13"/>
                    <a:gd name="T24" fmla="*/ 136 w 136"/>
                    <a:gd name="T25" fmla="*/ 6 h 13"/>
                    <a:gd name="T26" fmla="*/ 133 w 136"/>
                    <a:gd name="T27" fmla="*/ 10 h 13"/>
                    <a:gd name="T28" fmla="*/ 130 w 136"/>
                    <a:gd name="T29" fmla="*/ 13 h 13"/>
                    <a:gd name="T30" fmla="*/ 130 w 136"/>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3">
                      <a:moveTo>
                        <a:pt x="130" y="13"/>
                      </a:moveTo>
                      <a:lnTo>
                        <a:pt x="7" y="13"/>
                      </a:lnTo>
                      <a:lnTo>
                        <a:pt x="7" y="13"/>
                      </a:lnTo>
                      <a:lnTo>
                        <a:pt x="3" y="10"/>
                      </a:lnTo>
                      <a:lnTo>
                        <a:pt x="0" y="6"/>
                      </a:lnTo>
                      <a:lnTo>
                        <a:pt x="0" y="6"/>
                      </a:lnTo>
                      <a:lnTo>
                        <a:pt x="3" y="0"/>
                      </a:lnTo>
                      <a:lnTo>
                        <a:pt x="7" y="0"/>
                      </a:lnTo>
                      <a:lnTo>
                        <a:pt x="130" y="0"/>
                      </a:lnTo>
                      <a:lnTo>
                        <a:pt x="130" y="0"/>
                      </a:lnTo>
                      <a:lnTo>
                        <a:pt x="133" y="0"/>
                      </a:lnTo>
                      <a:lnTo>
                        <a:pt x="136" y="6"/>
                      </a:lnTo>
                      <a:lnTo>
                        <a:pt x="136" y="6"/>
                      </a:lnTo>
                      <a:lnTo>
                        <a:pt x="133" y="10"/>
                      </a:lnTo>
                      <a:lnTo>
                        <a:pt x="130" y="13"/>
                      </a:lnTo>
                      <a:lnTo>
                        <a:pt x="1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29" name="Freeform 109">
                  <a:extLst>
                    <a:ext uri="{FF2B5EF4-FFF2-40B4-BE49-F238E27FC236}">
                      <a16:creationId xmlns:a16="http://schemas.microsoft.com/office/drawing/2014/main" id="{6D6B006A-CF22-46F5-AA12-34BB5E0C5280}"/>
                    </a:ext>
                  </a:extLst>
                </p:cNvPr>
                <p:cNvSpPr>
                  <a:spLocks/>
                </p:cNvSpPr>
                <p:nvPr userDrawn="1"/>
              </p:nvSpPr>
              <p:spPr bwMode="auto">
                <a:xfrm>
                  <a:off x="5283456" y="650462"/>
                  <a:ext cx="130772" cy="9616"/>
                </a:xfrm>
                <a:custGeom>
                  <a:avLst/>
                  <a:gdLst>
                    <a:gd name="T0" fmla="*/ 130 w 136"/>
                    <a:gd name="T1" fmla="*/ 10 h 10"/>
                    <a:gd name="T2" fmla="*/ 7 w 136"/>
                    <a:gd name="T3" fmla="*/ 10 h 10"/>
                    <a:gd name="T4" fmla="*/ 7 w 136"/>
                    <a:gd name="T5" fmla="*/ 10 h 10"/>
                    <a:gd name="T6" fmla="*/ 3 w 136"/>
                    <a:gd name="T7" fmla="*/ 10 h 10"/>
                    <a:gd name="T8" fmla="*/ 0 w 136"/>
                    <a:gd name="T9" fmla="*/ 7 h 10"/>
                    <a:gd name="T10" fmla="*/ 0 w 136"/>
                    <a:gd name="T11" fmla="*/ 7 h 10"/>
                    <a:gd name="T12" fmla="*/ 3 w 136"/>
                    <a:gd name="T13" fmla="*/ 0 h 10"/>
                    <a:gd name="T14" fmla="*/ 7 w 136"/>
                    <a:gd name="T15" fmla="*/ 0 h 10"/>
                    <a:gd name="T16" fmla="*/ 130 w 136"/>
                    <a:gd name="T17" fmla="*/ 0 h 10"/>
                    <a:gd name="T18" fmla="*/ 130 w 136"/>
                    <a:gd name="T19" fmla="*/ 0 h 10"/>
                    <a:gd name="T20" fmla="*/ 133 w 136"/>
                    <a:gd name="T21" fmla="*/ 0 h 10"/>
                    <a:gd name="T22" fmla="*/ 136 w 136"/>
                    <a:gd name="T23" fmla="*/ 7 h 10"/>
                    <a:gd name="T24" fmla="*/ 136 w 136"/>
                    <a:gd name="T25" fmla="*/ 7 h 10"/>
                    <a:gd name="T26" fmla="*/ 133 w 136"/>
                    <a:gd name="T27" fmla="*/ 10 h 10"/>
                    <a:gd name="T28" fmla="*/ 130 w 136"/>
                    <a:gd name="T29" fmla="*/ 10 h 10"/>
                    <a:gd name="T30" fmla="*/ 130 w 136"/>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0">
                      <a:moveTo>
                        <a:pt x="130" y="10"/>
                      </a:moveTo>
                      <a:lnTo>
                        <a:pt x="7" y="10"/>
                      </a:lnTo>
                      <a:lnTo>
                        <a:pt x="7" y="10"/>
                      </a:lnTo>
                      <a:lnTo>
                        <a:pt x="3" y="10"/>
                      </a:lnTo>
                      <a:lnTo>
                        <a:pt x="0" y="7"/>
                      </a:lnTo>
                      <a:lnTo>
                        <a:pt x="0" y="7"/>
                      </a:lnTo>
                      <a:lnTo>
                        <a:pt x="3" y="0"/>
                      </a:lnTo>
                      <a:lnTo>
                        <a:pt x="7" y="0"/>
                      </a:lnTo>
                      <a:lnTo>
                        <a:pt x="130" y="0"/>
                      </a:lnTo>
                      <a:lnTo>
                        <a:pt x="130" y="0"/>
                      </a:lnTo>
                      <a:lnTo>
                        <a:pt x="133" y="0"/>
                      </a:lnTo>
                      <a:lnTo>
                        <a:pt x="136" y="7"/>
                      </a:lnTo>
                      <a:lnTo>
                        <a:pt x="136" y="7"/>
                      </a:lnTo>
                      <a:lnTo>
                        <a:pt x="133" y="10"/>
                      </a:lnTo>
                      <a:lnTo>
                        <a:pt x="130" y="10"/>
                      </a:lnTo>
                      <a:lnTo>
                        <a:pt x="13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30" name="Freeform 110">
                  <a:extLst>
                    <a:ext uri="{FF2B5EF4-FFF2-40B4-BE49-F238E27FC236}">
                      <a16:creationId xmlns:a16="http://schemas.microsoft.com/office/drawing/2014/main" id="{2B6BB3E2-C843-423E-8006-EC40005FCBD9}"/>
                    </a:ext>
                  </a:extLst>
                </p:cNvPr>
                <p:cNvSpPr>
                  <a:spLocks/>
                </p:cNvSpPr>
                <p:nvPr userDrawn="1"/>
              </p:nvSpPr>
              <p:spPr bwMode="auto">
                <a:xfrm>
                  <a:off x="5283456" y="604307"/>
                  <a:ext cx="130772" cy="8654"/>
                </a:xfrm>
                <a:custGeom>
                  <a:avLst/>
                  <a:gdLst>
                    <a:gd name="T0" fmla="*/ 130 w 136"/>
                    <a:gd name="T1" fmla="*/ 9 h 9"/>
                    <a:gd name="T2" fmla="*/ 7 w 136"/>
                    <a:gd name="T3" fmla="*/ 9 h 9"/>
                    <a:gd name="T4" fmla="*/ 7 w 136"/>
                    <a:gd name="T5" fmla="*/ 9 h 9"/>
                    <a:gd name="T6" fmla="*/ 3 w 136"/>
                    <a:gd name="T7" fmla="*/ 9 h 9"/>
                    <a:gd name="T8" fmla="*/ 0 w 136"/>
                    <a:gd name="T9" fmla="*/ 3 h 9"/>
                    <a:gd name="T10" fmla="*/ 0 w 136"/>
                    <a:gd name="T11" fmla="*/ 3 h 9"/>
                    <a:gd name="T12" fmla="*/ 3 w 136"/>
                    <a:gd name="T13" fmla="*/ 0 h 9"/>
                    <a:gd name="T14" fmla="*/ 7 w 136"/>
                    <a:gd name="T15" fmla="*/ 0 h 9"/>
                    <a:gd name="T16" fmla="*/ 130 w 136"/>
                    <a:gd name="T17" fmla="*/ 0 h 9"/>
                    <a:gd name="T18" fmla="*/ 130 w 136"/>
                    <a:gd name="T19" fmla="*/ 0 h 9"/>
                    <a:gd name="T20" fmla="*/ 133 w 136"/>
                    <a:gd name="T21" fmla="*/ 0 h 9"/>
                    <a:gd name="T22" fmla="*/ 136 w 136"/>
                    <a:gd name="T23" fmla="*/ 3 h 9"/>
                    <a:gd name="T24" fmla="*/ 136 w 136"/>
                    <a:gd name="T25" fmla="*/ 3 h 9"/>
                    <a:gd name="T26" fmla="*/ 133 w 136"/>
                    <a:gd name="T27" fmla="*/ 9 h 9"/>
                    <a:gd name="T28" fmla="*/ 130 w 136"/>
                    <a:gd name="T29" fmla="*/ 9 h 9"/>
                    <a:gd name="T30" fmla="*/ 130 w 136"/>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9">
                      <a:moveTo>
                        <a:pt x="130" y="9"/>
                      </a:moveTo>
                      <a:lnTo>
                        <a:pt x="7" y="9"/>
                      </a:lnTo>
                      <a:lnTo>
                        <a:pt x="7" y="9"/>
                      </a:lnTo>
                      <a:lnTo>
                        <a:pt x="3" y="9"/>
                      </a:lnTo>
                      <a:lnTo>
                        <a:pt x="0" y="3"/>
                      </a:lnTo>
                      <a:lnTo>
                        <a:pt x="0" y="3"/>
                      </a:lnTo>
                      <a:lnTo>
                        <a:pt x="3" y="0"/>
                      </a:lnTo>
                      <a:lnTo>
                        <a:pt x="7" y="0"/>
                      </a:lnTo>
                      <a:lnTo>
                        <a:pt x="130" y="0"/>
                      </a:lnTo>
                      <a:lnTo>
                        <a:pt x="130" y="0"/>
                      </a:lnTo>
                      <a:lnTo>
                        <a:pt x="133" y="0"/>
                      </a:lnTo>
                      <a:lnTo>
                        <a:pt x="136" y="3"/>
                      </a:lnTo>
                      <a:lnTo>
                        <a:pt x="136" y="3"/>
                      </a:lnTo>
                      <a:lnTo>
                        <a:pt x="133" y="9"/>
                      </a:lnTo>
                      <a:lnTo>
                        <a:pt x="130" y="9"/>
                      </a:lnTo>
                      <a:lnTo>
                        <a:pt x="13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31" name="Freeform 111">
                  <a:extLst>
                    <a:ext uri="{FF2B5EF4-FFF2-40B4-BE49-F238E27FC236}">
                      <a16:creationId xmlns:a16="http://schemas.microsoft.com/office/drawing/2014/main" id="{BB2D3E81-49C3-4452-BAD3-3E07124575C3}"/>
                    </a:ext>
                  </a:extLst>
                </p:cNvPr>
                <p:cNvSpPr>
                  <a:spLocks/>
                </p:cNvSpPr>
                <p:nvPr userDrawn="1"/>
              </p:nvSpPr>
              <p:spPr bwMode="auto">
                <a:xfrm>
                  <a:off x="5283456" y="554306"/>
                  <a:ext cx="130772" cy="12500"/>
                </a:xfrm>
                <a:custGeom>
                  <a:avLst/>
                  <a:gdLst>
                    <a:gd name="T0" fmla="*/ 130 w 136"/>
                    <a:gd name="T1" fmla="*/ 13 h 13"/>
                    <a:gd name="T2" fmla="*/ 7 w 136"/>
                    <a:gd name="T3" fmla="*/ 13 h 13"/>
                    <a:gd name="T4" fmla="*/ 7 w 136"/>
                    <a:gd name="T5" fmla="*/ 13 h 13"/>
                    <a:gd name="T6" fmla="*/ 3 w 136"/>
                    <a:gd name="T7" fmla="*/ 13 h 13"/>
                    <a:gd name="T8" fmla="*/ 0 w 136"/>
                    <a:gd name="T9" fmla="*/ 6 h 13"/>
                    <a:gd name="T10" fmla="*/ 0 w 136"/>
                    <a:gd name="T11" fmla="*/ 6 h 13"/>
                    <a:gd name="T12" fmla="*/ 3 w 136"/>
                    <a:gd name="T13" fmla="*/ 3 h 13"/>
                    <a:gd name="T14" fmla="*/ 7 w 136"/>
                    <a:gd name="T15" fmla="*/ 0 h 13"/>
                    <a:gd name="T16" fmla="*/ 130 w 136"/>
                    <a:gd name="T17" fmla="*/ 0 h 13"/>
                    <a:gd name="T18" fmla="*/ 130 w 136"/>
                    <a:gd name="T19" fmla="*/ 0 h 13"/>
                    <a:gd name="T20" fmla="*/ 133 w 136"/>
                    <a:gd name="T21" fmla="*/ 3 h 13"/>
                    <a:gd name="T22" fmla="*/ 136 w 136"/>
                    <a:gd name="T23" fmla="*/ 6 h 13"/>
                    <a:gd name="T24" fmla="*/ 136 w 136"/>
                    <a:gd name="T25" fmla="*/ 6 h 13"/>
                    <a:gd name="T26" fmla="*/ 133 w 136"/>
                    <a:gd name="T27" fmla="*/ 13 h 13"/>
                    <a:gd name="T28" fmla="*/ 130 w 136"/>
                    <a:gd name="T29" fmla="*/ 13 h 13"/>
                    <a:gd name="T30" fmla="*/ 130 w 136"/>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3">
                      <a:moveTo>
                        <a:pt x="130" y="13"/>
                      </a:moveTo>
                      <a:lnTo>
                        <a:pt x="7" y="13"/>
                      </a:lnTo>
                      <a:lnTo>
                        <a:pt x="7" y="13"/>
                      </a:lnTo>
                      <a:lnTo>
                        <a:pt x="3" y="13"/>
                      </a:lnTo>
                      <a:lnTo>
                        <a:pt x="0" y="6"/>
                      </a:lnTo>
                      <a:lnTo>
                        <a:pt x="0" y="6"/>
                      </a:lnTo>
                      <a:lnTo>
                        <a:pt x="3" y="3"/>
                      </a:lnTo>
                      <a:lnTo>
                        <a:pt x="7" y="0"/>
                      </a:lnTo>
                      <a:lnTo>
                        <a:pt x="130" y="0"/>
                      </a:lnTo>
                      <a:lnTo>
                        <a:pt x="130" y="0"/>
                      </a:lnTo>
                      <a:lnTo>
                        <a:pt x="133" y="3"/>
                      </a:lnTo>
                      <a:lnTo>
                        <a:pt x="136" y="6"/>
                      </a:lnTo>
                      <a:lnTo>
                        <a:pt x="136" y="6"/>
                      </a:lnTo>
                      <a:lnTo>
                        <a:pt x="133" y="13"/>
                      </a:lnTo>
                      <a:lnTo>
                        <a:pt x="130" y="13"/>
                      </a:lnTo>
                      <a:lnTo>
                        <a:pt x="1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32" name="Freeform 112">
                  <a:extLst>
                    <a:ext uri="{FF2B5EF4-FFF2-40B4-BE49-F238E27FC236}">
                      <a16:creationId xmlns:a16="http://schemas.microsoft.com/office/drawing/2014/main" id="{6474012E-0E06-4C88-AAC7-F3EC2AC65F38}"/>
                    </a:ext>
                  </a:extLst>
                </p:cNvPr>
                <p:cNvSpPr>
                  <a:spLocks/>
                </p:cNvSpPr>
                <p:nvPr userDrawn="1"/>
              </p:nvSpPr>
              <p:spPr bwMode="auto">
                <a:xfrm>
                  <a:off x="5283456" y="507190"/>
                  <a:ext cx="130772" cy="12500"/>
                </a:xfrm>
                <a:custGeom>
                  <a:avLst/>
                  <a:gdLst>
                    <a:gd name="T0" fmla="*/ 130 w 136"/>
                    <a:gd name="T1" fmla="*/ 13 h 13"/>
                    <a:gd name="T2" fmla="*/ 7 w 136"/>
                    <a:gd name="T3" fmla="*/ 13 h 13"/>
                    <a:gd name="T4" fmla="*/ 7 w 136"/>
                    <a:gd name="T5" fmla="*/ 13 h 13"/>
                    <a:gd name="T6" fmla="*/ 3 w 136"/>
                    <a:gd name="T7" fmla="*/ 13 h 13"/>
                    <a:gd name="T8" fmla="*/ 0 w 136"/>
                    <a:gd name="T9" fmla="*/ 7 h 13"/>
                    <a:gd name="T10" fmla="*/ 0 w 136"/>
                    <a:gd name="T11" fmla="*/ 7 h 13"/>
                    <a:gd name="T12" fmla="*/ 3 w 136"/>
                    <a:gd name="T13" fmla="*/ 4 h 13"/>
                    <a:gd name="T14" fmla="*/ 7 w 136"/>
                    <a:gd name="T15" fmla="*/ 0 h 13"/>
                    <a:gd name="T16" fmla="*/ 130 w 136"/>
                    <a:gd name="T17" fmla="*/ 0 h 13"/>
                    <a:gd name="T18" fmla="*/ 130 w 136"/>
                    <a:gd name="T19" fmla="*/ 0 h 13"/>
                    <a:gd name="T20" fmla="*/ 133 w 136"/>
                    <a:gd name="T21" fmla="*/ 4 h 13"/>
                    <a:gd name="T22" fmla="*/ 136 w 136"/>
                    <a:gd name="T23" fmla="*/ 7 h 13"/>
                    <a:gd name="T24" fmla="*/ 136 w 136"/>
                    <a:gd name="T25" fmla="*/ 7 h 13"/>
                    <a:gd name="T26" fmla="*/ 133 w 136"/>
                    <a:gd name="T27" fmla="*/ 13 h 13"/>
                    <a:gd name="T28" fmla="*/ 130 w 136"/>
                    <a:gd name="T29" fmla="*/ 13 h 13"/>
                    <a:gd name="T30" fmla="*/ 130 w 136"/>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3">
                      <a:moveTo>
                        <a:pt x="130" y="13"/>
                      </a:moveTo>
                      <a:lnTo>
                        <a:pt x="7" y="13"/>
                      </a:lnTo>
                      <a:lnTo>
                        <a:pt x="7" y="13"/>
                      </a:lnTo>
                      <a:lnTo>
                        <a:pt x="3" y="13"/>
                      </a:lnTo>
                      <a:lnTo>
                        <a:pt x="0" y="7"/>
                      </a:lnTo>
                      <a:lnTo>
                        <a:pt x="0" y="7"/>
                      </a:lnTo>
                      <a:lnTo>
                        <a:pt x="3" y="4"/>
                      </a:lnTo>
                      <a:lnTo>
                        <a:pt x="7" y="0"/>
                      </a:lnTo>
                      <a:lnTo>
                        <a:pt x="130" y="0"/>
                      </a:lnTo>
                      <a:lnTo>
                        <a:pt x="130" y="0"/>
                      </a:lnTo>
                      <a:lnTo>
                        <a:pt x="133" y="4"/>
                      </a:lnTo>
                      <a:lnTo>
                        <a:pt x="136" y="7"/>
                      </a:lnTo>
                      <a:lnTo>
                        <a:pt x="136" y="7"/>
                      </a:lnTo>
                      <a:lnTo>
                        <a:pt x="133" y="13"/>
                      </a:lnTo>
                      <a:lnTo>
                        <a:pt x="130" y="13"/>
                      </a:lnTo>
                      <a:lnTo>
                        <a:pt x="1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33" name="Freeform 113">
                  <a:extLst>
                    <a:ext uri="{FF2B5EF4-FFF2-40B4-BE49-F238E27FC236}">
                      <a16:creationId xmlns:a16="http://schemas.microsoft.com/office/drawing/2014/main" id="{6FCF48AF-4B04-4646-9AC8-E85020E77CE3}"/>
                    </a:ext>
                  </a:extLst>
                </p:cNvPr>
                <p:cNvSpPr>
                  <a:spLocks/>
                </p:cNvSpPr>
                <p:nvPr userDrawn="1"/>
              </p:nvSpPr>
              <p:spPr bwMode="auto">
                <a:xfrm>
                  <a:off x="5283456" y="461035"/>
                  <a:ext cx="130772" cy="12500"/>
                </a:xfrm>
                <a:custGeom>
                  <a:avLst/>
                  <a:gdLst>
                    <a:gd name="T0" fmla="*/ 130 w 136"/>
                    <a:gd name="T1" fmla="*/ 13 h 13"/>
                    <a:gd name="T2" fmla="*/ 7 w 136"/>
                    <a:gd name="T3" fmla="*/ 13 h 13"/>
                    <a:gd name="T4" fmla="*/ 7 w 136"/>
                    <a:gd name="T5" fmla="*/ 13 h 13"/>
                    <a:gd name="T6" fmla="*/ 3 w 136"/>
                    <a:gd name="T7" fmla="*/ 13 h 13"/>
                    <a:gd name="T8" fmla="*/ 0 w 136"/>
                    <a:gd name="T9" fmla="*/ 6 h 13"/>
                    <a:gd name="T10" fmla="*/ 0 w 136"/>
                    <a:gd name="T11" fmla="*/ 6 h 13"/>
                    <a:gd name="T12" fmla="*/ 3 w 136"/>
                    <a:gd name="T13" fmla="*/ 3 h 13"/>
                    <a:gd name="T14" fmla="*/ 7 w 136"/>
                    <a:gd name="T15" fmla="*/ 0 h 13"/>
                    <a:gd name="T16" fmla="*/ 130 w 136"/>
                    <a:gd name="T17" fmla="*/ 0 h 13"/>
                    <a:gd name="T18" fmla="*/ 130 w 136"/>
                    <a:gd name="T19" fmla="*/ 0 h 13"/>
                    <a:gd name="T20" fmla="*/ 133 w 136"/>
                    <a:gd name="T21" fmla="*/ 3 h 13"/>
                    <a:gd name="T22" fmla="*/ 136 w 136"/>
                    <a:gd name="T23" fmla="*/ 6 h 13"/>
                    <a:gd name="T24" fmla="*/ 136 w 136"/>
                    <a:gd name="T25" fmla="*/ 6 h 13"/>
                    <a:gd name="T26" fmla="*/ 133 w 136"/>
                    <a:gd name="T27" fmla="*/ 13 h 13"/>
                    <a:gd name="T28" fmla="*/ 130 w 136"/>
                    <a:gd name="T29" fmla="*/ 13 h 13"/>
                    <a:gd name="T30" fmla="*/ 130 w 136"/>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3">
                      <a:moveTo>
                        <a:pt x="130" y="13"/>
                      </a:moveTo>
                      <a:lnTo>
                        <a:pt x="7" y="13"/>
                      </a:lnTo>
                      <a:lnTo>
                        <a:pt x="7" y="13"/>
                      </a:lnTo>
                      <a:lnTo>
                        <a:pt x="3" y="13"/>
                      </a:lnTo>
                      <a:lnTo>
                        <a:pt x="0" y="6"/>
                      </a:lnTo>
                      <a:lnTo>
                        <a:pt x="0" y="6"/>
                      </a:lnTo>
                      <a:lnTo>
                        <a:pt x="3" y="3"/>
                      </a:lnTo>
                      <a:lnTo>
                        <a:pt x="7" y="0"/>
                      </a:lnTo>
                      <a:lnTo>
                        <a:pt x="130" y="0"/>
                      </a:lnTo>
                      <a:lnTo>
                        <a:pt x="130" y="0"/>
                      </a:lnTo>
                      <a:lnTo>
                        <a:pt x="133" y="3"/>
                      </a:lnTo>
                      <a:lnTo>
                        <a:pt x="136" y="6"/>
                      </a:lnTo>
                      <a:lnTo>
                        <a:pt x="136" y="6"/>
                      </a:lnTo>
                      <a:lnTo>
                        <a:pt x="133" y="13"/>
                      </a:lnTo>
                      <a:lnTo>
                        <a:pt x="130" y="13"/>
                      </a:lnTo>
                      <a:lnTo>
                        <a:pt x="1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34" name="Rectangle 114">
                  <a:extLst>
                    <a:ext uri="{FF2B5EF4-FFF2-40B4-BE49-F238E27FC236}">
                      <a16:creationId xmlns:a16="http://schemas.microsoft.com/office/drawing/2014/main" id="{8365BF6E-207C-4560-829C-28441872FC80}"/>
                    </a:ext>
                  </a:extLst>
                </p:cNvPr>
                <p:cNvSpPr>
                  <a:spLocks noChangeArrowheads="1"/>
                </p:cNvSpPr>
                <p:nvPr userDrawn="1"/>
              </p:nvSpPr>
              <p:spPr bwMode="auto">
                <a:xfrm>
                  <a:off x="5429613" y="560075"/>
                  <a:ext cx="118272" cy="330776"/>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35" name="Rectangle 115">
                  <a:extLst>
                    <a:ext uri="{FF2B5EF4-FFF2-40B4-BE49-F238E27FC236}">
                      <a16:creationId xmlns:a16="http://schemas.microsoft.com/office/drawing/2014/main" id="{6820441B-D49A-4106-BB46-FA320A33CF89}"/>
                    </a:ext>
                  </a:extLst>
                </p:cNvPr>
                <p:cNvSpPr>
                  <a:spLocks noChangeArrowheads="1"/>
                </p:cNvSpPr>
                <p:nvPr userDrawn="1"/>
              </p:nvSpPr>
              <p:spPr bwMode="auto">
                <a:xfrm>
                  <a:off x="5454613" y="585076"/>
                  <a:ext cx="22116" cy="22116"/>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36" name="Rectangle 116">
                  <a:extLst>
                    <a:ext uri="{FF2B5EF4-FFF2-40B4-BE49-F238E27FC236}">
                      <a16:creationId xmlns:a16="http://schemas.microsoft.com/office/drawing/2014/main" id="{F4EDAB4F-8E51-45B3-AB1E-51BBFB76E4E3}"/>
                    </a:ext>
                  </a:extLst>
                </p:cNvPr>
                <p:cNvSpPr>
                  <a:spLocks noChangeArrowheads="1"/>
                </p:cNvSpPr>
                <p:nvPr userDrawn="1"/>
              </p:nvSpPr>
              <p:spPr bwMode="auto">
                <a:xfrm>
                  <a:off x="5501730" y="585076"/>
                  <a:ext cx="21154" cy="22116"/>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37" name="Rectangle 117">
                  <a:extLst>
                    <a:ext uri="{FF2B5EF4-FFF2-40B4-BE49-F238E27FC236}">
                      <a16:creationId xmlns:a16="http://schemas.microsoft.com/office/drawing/2014/main" id="{D06FEC8E-F4B4-40FE-9B69-7EFE7F6A1342}"/>
                    </a:ext>
                  </a:extLst>
                </p:cNvPr>
                <p:cNvSpPr>
                  <a:spLocks noChangeArrowheads="1"/>
                </p:cNvSpPr>
                <p:nvPr userDrawn="1"/>
              </p:nvSpPr>
              <p:spPr bwMode="auto">
                <a:xfrm>
                  <a:off x="5454613" y="632192"/>
                  <a:ext cx="22116"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38" name="Rectangle 118">
                  <a:extLst>
                    <a:ext uri="{FF2B5EF4-FFF2-40B4-BE49-F238E27FC236}">
                      <a16:creationId xmlns:a16="http://schemas.microsoft.com/office/drawing/2014/main" id="{324249F9-C4DA-4146-A2A0-72706B07AF37}"/>
                    </a:ext>
                  </a:extLst>
                </p:cNvPr>
                <p:cNvSpPr>
                  <a:spLocks noChangeArrowheads="1"/>
                </p:cNvSpPr>
                <p:nvPr userDrawn="1"/>
              </p:nvSpPr>
              <p:spPr bwMode="auto">
                <a:xfrm>
                  <a:off x="5501730" y="632192"/>
                  <a:ext cx="21154"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39" name="Rectangle 119">
                  <a:extLst>
                    <a:ext uri="{FF2B5EF4-FFF2-40B4-BE49-F238E27FC236}">
                      <a16:creationId xmlns:a16="http://schemas.microsoft.com/office/drawing/2014/main" id="{C66E325D-B0B5-4B9A-BDD5-713055DC4DAA}"/>
                    </a:ext>
                  </a:extLst>
                </p:cNvPr>
                <p:cNvSpPr>
                  <a:spLocks noChangeArrowheads="1"/>
                </p:cNvSpPr>
                <p:nvPr userDrawn="1"/>
              </p:nvSpPr>
              <p:spPr bwMode="auto">
                <a:xfrm>
                  <a:off x="5454613" y="678347"/>
                  <a:ext cx="22116"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40" name="Rectangle 120">
                  <a:extLst>
                    <a:ext uri="{FF2B5EF4-FFF2-40B4-BE49-F238E27FC236}">
                      <a16:creationId xmlns:a16="http://schemas.microsoft.com/office/drawing/2014/main" id="{96501CE5-7076-4201-95BC-49CD88EDF60E}"/>
                    </a:ext>
                  </a:extLst>
                </p:cNvPr>
                <p:cNvSpPr>
                  <a:spLocks noChangeArrowheads="1"/>
                </p:cNvSpPr>
                <p:nvPr userDrawn="1"/>
              </p:nvSpPr>
              <p:spPr bwMode="auto">
                <a:xfrm>
                  <a:off x="5501730" y="678347"/>
                  <a:ext cx="21154"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41" name="Rectangle 121">
                  <a:extLst>
                    <a:ext uri="{FF2B5EF4-FFF2-40B4-BE49-F238E27FC236}">
                      <a16:creationId xmlns:a16="http://schemas.microsoft.com/office/drawing/2014/main" id="{87040C3C-31D2-4C9D-8318-D004FC3A834F}"/>
                    </a:ext>
                  </a:extLst>
                </p:cNvPr>
                <p:cNvSpPr>
                  <a:spLocks noChangeArrowheads="1"/>
                </p:cNvSpPr>
                <p:nvPr userDrawn="1"/>
              </p:nvSpPr>
              <p:spPr bwMode="auto">
                <a:xfrm>
                  <a:off x="5454613" y="725464"/>
                  <a:ext cx="22116"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42" name="Rectangle 122">
                  <a:extLst>
                    <a:ext uri="{FF2B5EF4-FFF2-40B4-BE49-F238E27FC236}">
                      <a16:creationId xmlns:a16="http://schemas.microsoft.com/office/drawing/2014/main" id="{04C31C9F-1CAE-4FCC-A796-C50FB30183EF}"/>
                    </a:ext>
                  </a:extLst>
                </p:cNvPr>
                <p:cNvSpPr>
                  <a:spLocks noChangeArrowheads="1"/>
                </p:cNvSpPr>
                <p:nvPr userDrawn="1"/>
              </p:nvSpPr>
              <p:spPr bwMode="auto">
                <a:xfrm>
                  <a:off x="5501730" y="725464"/>
                  <a:ext cx="21154"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43" name="Rectangle 123">
                  <a:extLst>
                    <a:ext uri="{FF2B5EF4-FFF2-40B4-BE49-F238E27FC236}">
                      <a16:creationId xmlns:a16="http://schemas.microsoft.com/office/drawing/2014/main" id="{A5620447-3B01-442A-ADDD-EEA724BD23C1}"/>
                    </a:ext>
                  </a:extLst>
                </p:cNvPr>
                <p:cNvSpPr>
                  <a:spLocks noChangeArrowheads="1"/>
                </p:cNvSpPr>
                <p:nvPr userDrawn="1"/>
              </p:nvSpPr>
              <p:spPr bwMode="auto">
                <a:xfrm>
                  <a:off x="5454613" y="772580"/>
                  <a:ext cx="22116" cy="24039"/>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44" name="Rectangle 124">
                  <a:extLst>
                    <a:ext uri="{FF2B5EF4-FFF2-40B4-BE49-F238E27FC236}">
                      <a16:creationId xmlns:a16="http://schemas.microsoft.com/office/drawing/2014/main" id="{100E6BB4-C472-4D71-B4EF-F4F44A41A536}"/>
                    </a:ext>
                  </a:extLst>
                </p:cNvPr>
                <p:cNvSpPr>
                  <a:spLocks noChangeArrowheads="1"/>
                </p:cNvSpPr>
                <p:nvPr userDrawn="1"/>
              </p:nvSpPr>
              <p:spPr bwMode="auto">
                <a:xfrm>
                  <a:off x="5501730" y="772580"/>
                  <a:ext cx="21154" cy="24039"/>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45" name="Rectangle 125">
                  <a:extLst>
                    <a:ext uri="{FF2B5EF4-FFF2-40B4-BE49-F238E27FC236}">
                      <a16:creationId xmlns:a16="http://schemas.microsoft.com/office/drawing/2014/main" id="{1F6CB34F-9A1C-4E00-B8A2-A27E13C454D6}"/>
                    </a:ext>
                  </a:extLst>
                </p:cNvPr>
                <p:cNvSpPr>
                  <a:spLocks noChangeArrowheads="1"/>
                </p:cNvSpPr>
                <p:nvPr userDrawn="1"/>
              </p:nvSpPr>
              <p:spPr bwMode="auto">
                <a:xfrm>
                  <a:off x="5454613" y="818735"/>
                  <a:ext cx="22116"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46" name="Rectangle 126">
                  <a:extLst>
                    <a:ext uri="{FF2B5EF4-FFF2-40B4-BE49-F238E27FC236}">
                      <a16:creationId xmlns:a16="http://schemas.microsoft.com/office/drawing/2014/main" id="{A41A36BE-C089-478C-A5CB-EC52960A9A46}"/>
                    </a:ext>
                  </a:extLst>
                </p:cNvPr>
                <p:cNvSpPr>
                  <a:spLocks noChangeArrowheads="1"/>
                </p:cNvSpPr>
                <p:nvPr userDrawn="1"/>
              </p:nvSpPr>
              <p:spPr bwMode="auto">
                <a:xfrm>
                  <a:off x="5501730" y="818735"/>
                  <a:ext cx="21154"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47" name="Freeform 127">
                  <a:extLst>
                    <a:ext uri="{FF2B5EF4-FFF2-40B4-BE49-F238E27FC236}">
                      <a16:creationId xmlns:a16="http://schemas.microsoft.com/office/drawing/2014/main" id="{B644C82E-F46B-41E8-8241-B04FE22FB5ED}"/>
                    </a:ext>
                  </a:extLst>
                </p:cNvPr>
                <p:cNvSpPr>
                  <a:spLocks noEditPoints="1"/>
                </p:cNvSpPr>
                <p:nvPr userDrawn="1"/>
              </p:nvSpPr>
              <p:spPr bwMode="auto">
                <a:xfrm>
                  <a:off x="5423844" y="554306"/>
                  <a:ext cx="130772" cy="342315"/>
                </a:xfrm>
                <a:custGeom>
                  <a:avLst/>
                  <a:gdLst>
                    <a:gd name="T0" fmla="*/ 129 w 136"/>
                    <a:gd name="T1" fmla="*/ 356 h 356"/>
                    <a:gd name="T2" fmla="*/ 6 w 136"/>
                    <a:gd name="T3" fmla="*/ 356 h 356"/>
                    <a:gd name="T4" fmla="*/ 6 w 136"/>
                    <a:gd name="T5" fmla="*/ 356 h 356"/>
                    <a:gd name="T6" fmla="*/ 3 w 136"/>
                    <a:gd name="T7" fmla="*/ 353 h 356"/>
                    <a:gd name="T8" fmla="*/ 0 w 136"/>
                    <a:gd name="T9" fmla="*/ 350 h 356"/>
                    <a:gd name="T10" fmla="*/ 0 w 136"/>
                    <a:gd name="T11" fmla="*/ 6 h 356"/>
                    <a:gd name="T12" fmla="*/ 0 w 136"/>
                    <a:gd name="T13" fmla="*/ 6 h 356"/>
                    <a:gd name="T14" fmla="*/ 3 w 136"/>
                    <a:gd name="T15" fmla="*/ 3 h 356"/>
                    <a:gd name="T16" fmla="*/ 6 w 136"/>
                    <a:gd name="T17" fmla="*/ 0 h 356"/>
                    <a:gd name="T18" fmla="*/ 129 w 136"/>
                    <a:gd name="T19" fmla="*/ 0 h 356"/>
                    <a:gd name="T20" fmla="*/ 129 w 136"/>
                    <a:gd name="T21" fmla="*/ 0 h 356"/>
                    <a:gd name="T22" fmla="*/ 132 w 136"/>
                    <a:gd name="T23" fmla="*/ 3 h 356"/>
                    <a:gd name="T24" fmla="*/ 136 w 136"/>
                    <a:gd name="T25" fmla="*/ 6 h 356"/>
                    <a:gd name="T26" fmla="*/ 136 w 136"/>
                    <a:gd name="T27" fmla="*/ 350 h 356"/>
                    <a:gd name="T28" fmla="*/ 136 w 136"/>
                    <a:gd name="T29" fmla="*/ 350 h 356"/>
                    <a:gd name="T30" fmla="*/ 132 w 136"/>
                    <a:gd name="T31" fmla="*/ 353 h 356"/>
                    <a:gd name="T32" fmla="*/ 129 w 136"/>
                    <a:gd name="T33" fmla="*/ 356 h 356"/>
                    <a:gd name="T34" fmla="*/ 129 w 136"/>
                    <a:gd name="T35" fmla="*/ 356 h 356"/>
                    <a:gd name="T36" fmla="*/ 13 w 136"/>
                    <a:gd name="T37" fmla="*/ 343 h 356"/>
                    <a:gd name="T38" fmla="*/ 123 w 136"/>
                    <a:gd name="T39" fmla="*/ 343 h 356"/>
                    <a:gd name="T40" fmla="*/ 123 w 136"/>
                    <a:gd name="T41" fmla="*/ 13 h 356"/>
                    <a:gd name="T42" fmla="*/ 13 w 136"/>
                    <a:gd name="T43" fmla="*/ 13 h 356"/>
                    <a:gd name="T44" fmla="*/ 13 w 136"/>
                    <a:gd name="T45" fmla="*/ 34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356">
                      <a:moveTo>
                        <a:pt x="129" y="356"/>
                      </a:moveTo>
                      <a:lnTo>
                        <a:pt x="6" y="356"/>
                      </a:lnTo>
                      <a:lnTo>
                        <a:pt x="6" y="356"/>
                      </a:lnTo>
                      <a:lnTo>
                        <a:pt x="3" y="353"/>
                      </a:lnTo>
                      <a:lnTo>
                        <a:pt x="0" y="350"/>
                      </a:lnTo>
                      <a:lnTo>
                        <a:pt x="0" y="6"/>
                      </a:lnTo>
                      <a:lnTo>
                        <a:pt x="0" y="6"/>
                      </a:lnTo>
                      <a:lnTo>
                        <a:pt x="3" y="3"/>
                      </a:lnTo>
                      <a:lnTo>
                        <a:pt x="6" y="0"/>
                      </a:lnTo>
                      <a:lnTo>
                        <a:pt x="129" y="0"/>
                      </a:lnTo>
                      <a:lnTo>
                        <a:pt x="129" y="0"/>
                      </a:lnTo>
                      <a:lnTo>
                        <a:pt x="132" y="3"/>
                      </a:lnTo>
                      <a:lnTo>
                        <a:pt x="136" y="6"/>
                      </a:lnTo>
                      <a:lnTo>
                        <a:pt x="136" y="350"/>
                      </a:lnTo>
                      <a:lnTo>
                        <a:pt x="136" y="350"/>
                      </a:lnTo>
                      <a:lnTo>
                        <a:pt x="132" y="353"/>
                      </a:lnTo>
                      <a:lnTo>
                        <a:pt x="129" y="356"/>
                      </a:lnTo>
                      <a:lnTo>
                        <a:pt x="129" y="356"/>
                      </a:lnTo>
                      <a:close/>
                      <a:moveTo>
                        <a:pt x="13" y="343"/>
                      </a:moveTo>
                      <a:lnTo>
                        <a:pt x="123" y="343"/>
                      </a:lnTo>
                      <a:lnTo>
                        <a:pt x="123" y="13"/>
                      </a:lnTo>
                      <a:lnTo>
                        <a:pt x="13" y="13"/>
                      </a:lnTo>
                      <a:lnTo>
                        <a:pt x="13" y="3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48" name="Freeform 128">
                  <a:extLst>
                    <a:ext uri="{FF2B5EF4-FFF2-40B4-BE49-F238E27FC236}">
                      <a16:creationId xmlns:a16="http://schemas.microsoft.com/office/drawing/2014/main" id="{26DF71CA-95E8-4FDD-91C3-558184B6A938}"/>
                    </a:ext>
                  </a:extLst>
                </p:cNvPr>
                <p:cNvSpPr>
                  <a:spLocks noEditPoints="1"/>
                </p:cNvSpPr>
                <p:nvPr userDrawn="1"/>
              </p:nvSpPr>
              <p:spPr bwMode="auto">
                <a:xfrm>
                  <a:off x="5448844" y="579307"/>
                  <a:ext cx="33655" cy="33655"/>
                </a:xfrm>
                <a:custGeom>
                  <a:avLst/>
                  <a:gdLst>
                    <a:gd name="T0" fmla="*/ 29 w 35"/>
                    <a:gd name="T1" fmla="*/ 35 h 35"/>
                    <a:gd name="T2" fmla="*/ 6 w 35"/>
                    <a:gd name="T3" fmla="*/ 35 h 35"/>
                    <a:gd name="T4" fmla="*/ 6 w 35"/>
                    <a:gd name="T5" fmla="*/ 35 h 35"/>
                    <a:gd name="T6" fmla="*/ 0 w 35"/>
                    <a:gd name="T7" fmla="*/ 35 h 35"/>
                    <a:gd name="T8" fmla="*/ 0 w 35"/>
                    <a:gd name="T9" fmla="*/ 29 h 35"/>
                    <a:gd name="T10" fmla="*/ 0 w 35"/>
                    <a:gd name="T11" fmla="*/ 6 h 35"/>
                    <a:gd name="T12" fmla="*/ 0 w 35"/>
                    <a:gd name="T13" fmla="*/ 6 h 35"/>
                    <a:gd name="T14" fmla="*/ 0 w 35"/>
                    <a:gd name="T15" fmla="*/ 3 h 35"/>
                    <a:gd name="T16" fmla="*/ 6 w 35"/>
                    <a:gd name="T17" fmla="*/ 0 h 35"/>
                    <a:gd name="T18" fmla="*/ 29 w 35"/>
                    <a:gd name="T19" fmla="*/ 0 h 35"/>
                    <a:gd name="T20" fmla="*/ 29 w 35"/>
                    <a:gd name="T21" fmla="*/ 0 h 35"/>
                    <a:gd name="T22" fmla="*/ 35 w 35"/>
                    <a:gd name="T23" fmla="*/ 3 h 35"/>
                    <a:gd name="T24" fmla="*/ 35 w 35"/>
                    <a:gd name="T25" fmla="*/ 6 h 35"/>
                    <a:gd name="T26" fmla="*/ 35 w 35"/>
                    <a:gd name="T27" fmla="*/ 29 h 35"/>
                    <a:gd name="T28" fmla="*/ 35 w 35"/>
                    <a:gd name="T29" fmla="*/ 29 h 35"/>
                    <a:gd name="T30" fmla="*/ 35 w 35"/>
                    <a:gd name="T31" fmla="*/ 35 h 35"/>
                    <a:gd name="T32" fmla="*/ 29 w 35"/>
                    <a:gd name="T33" fmla="*/ 35 h 35"/>
                    <a:gd name="T34" fmla="*/ 29 w 35"/>
                    <a:gd name="T35" fmla="*/ 35 h 35"/>
                    <a:gd name="T36" fmla="*/ 13 w 35"/>
                    <a:gd name="T37" fmla="*/ 26 h 35"/>
                    <a:gd name="T38" fmla="*/ 22 w 35"/>
                    <a:gd name="T39" fmla="*/ 26 h 35"/>
                    <a:gd name="T40" fmla="*/ 22 w 35"/>
                    <a:gd name="T41" fmla="*/ 13 h 35"/>
                    <a:gd name="T42" fmla="*/ 13 w 35"/>
                    <a:gd name="T43" fmla="*/ 13 h 35"/>
                    <a:gd name="T44" fmla="*/ 13 w 35"/>
                    <a:gd name="T45"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5">
                      <a:moveTo>
                        <a:pt x="29" y="35"/>
                      </a:moveTo>
                      <a:lnTo>
                        <a:pt x="6" y="35"/>
                      </a:lnTo>
                      <a:lnTo>
                        <a:pt x="6" y="35"/>
                      </a:lnTo>
                      <a:lnTo>
                        <a:pt x="0" y="35"/>
                      </a:lnTo>
                      <a:lnTo>
                        <a:pt x="0" y="29"/>
                      </a:lnTo>
                      <a:lnTo>
                        <a:pt x="0" y="6"/>
                      </a:lnTo>
                      <a:lnTo>
                        <a:pt x="0" y="6"/>
                      </a:lnTo>
                      <a:lnTo>
                        <a:pt x="0" y="3"/>
                      </a:lnTo>
                      <a:lnTo>
                        <a:pt x="6" y="0"/>
                      </a:lnTo>
                      <a:lnTo>
                        <a:pt x="29" y="0"/>
                      </a:lnTo>
                      <a:lnTo>
                        <a:pt x="29" y="0"/>
                      </a:lnTo>
                      <a:lnTo>
                        <a:pt x="35" y="3"/>
                      </a:lnTo>
                      <a:lnTo>
                        <a:pt x="35" y="6"/>
                      </a:lnTo>
                      <a:lnTo>
                        <a:pt x="35" y="29"/>
                      </a:lnTo>
                      <a:lnTo>
                        <a:pt x="35" y="29"/>
                      </a:lnTo>
                      <a:lnTo>
                        <a:pt x="35" y="35"/>
                      </a:lnTo>
                      <a:lnTo>
                        <a:pt x="29" y="35"/>
                      </a:lnTo>
                      <a:lnTo>
                        <a:pt x="29" y="35"/>
                      </a:lnTo>
                      <a:close/>
                      <a:moveTo>
                        <a:pt x="13" y="26"/>
                      </a:moveTo>
                      <a:lnTo>
                        <a:pt x="22" y="26"/>
                      </a:lnTo>
                      <a:lnTo>
                        <a:pt x="22" y="13"/>
                      </a:lnTo>
                      <a:lnTo>
                        <a:pt x="13" y="13"/>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49" name="Freeform 129">
                  <a:extLst>
                    <a:ext uri="{FF2B5EF4-FFF2-40B4-BE49-F238E27FC236}">
                      <a16:creationId xmlns:a16="http://schemas.microsoft.com/office/drawing/2014/main" id="{870257F0-DE0F-42A0-BC12-72E9B9288822}"/>
                    </a:ext>
                  </a:extLst>
                </p:cNvPr>
                <p:cNvSpPr>
                  <a:spLocks noEditPoints="1"/>
                </p:cNvSpPr>
                <p:nvPr userDrawn="1"/>
              </p:nvSpPr>
              <p:spPr bwMode="auto">
                <a:xfrm>
                  <a:off x="5494999" y="579307"/>
                  <a:ext cx="34616" cy="33655"/>
                </a:xfrm>
                <a:custGeom>
                  <a:avLst/>
                  <a:gdLst>
                    <a:gd name="T0" fmla="*/ 29 w 36"/>
                    <a:gd name="T1" fmla="*/ 35 h 35"/>
                    <a:gd name="T2" fmla="*/ 7 w 36"/>
                    <a:gd name="T3" fmla="*/ 35 h 35"/>
                    <a:gd name="T4" fmla="*/ 7 w 36"/>
                    <a:gd name="T5" fmla="*/ 35 h 35"/>
                    <a:gd name="T6" fmla="*/ 3 w 36"/>
                    <a:gd name="T7" fmla="*/ 35 h 35"/>
                    <a:gd name="T8" fmla="*/ 0 w 36"/>
                    <a:gd name="T9" fmla="*/ 29 h 35"/>
                    <a:gd name="T10" fmla="*/ 0 w 36"/>
                    <a:gd name="T11" fmla="*/ 6 h 35"/>
                    <a:gd name="T12" fmla="*/ 0 w 36"/>
                    <a:gd name="T13" fmla="*/ 6 h 35"/>
                    <a:gd name="T14" fmla="*/ 3 w 36"/>
                    <a:gd name="T15" fmla="*/ 3 h 35"/>
                    <a:gd name="T16" fmla="*/ 7 w 36"/>
                    <a:gd name="T17" fmla="*/ 0 h 35"/>
                    <a:gd name="T18" fmla="*/ 29 w 36"/>
                    <a:gd name="T19" fmla="*/ 0 h 35"/>
                    <a:gd name="T20" fmla="*/ 29 w 36"/>
                    <a:gd name="T21" fmla="*/ 0 h 35"/>
                    <a:gd name="T22" fmla="*/ 36 w 36"/>
                    <a:gd name="T23" fmla="*/ 3 h 35"/>
                    <a:gd name="T24" fmla="*/ 36 w 36"/>
                    <a:gd name="T25" fmla="*/ 6 h 35"/>
                    <a:gd name="T26" fmla="*/ 36 w 36"/>
                    <a:gd name="T27" fmla="*/ 29 h 35"/>
                    <a:gd name="T28" fmla="*/ 36 w 36"/>
                    <a:gd name="T29" fmla="*/ 29 h 35"/>
                    <a:gd name="T30" fmla="*/ 36 w 36"/>
                    <a:gd name="T31" fmla="*/ 35 h 35"/>
                    <a:gd name="T32" fmla="*/ 29 w 36"/>
                    <a:gd name="T33" fmla="*/ 35 h 35"/>
                    <a:gd name="T34" fmla="*/ 29 w 36"/>
                    <a:gd name="T35" fmla="*/ 35 h 35"/>
                    <a:gd name="T36" fmla="*/ 13 w 36"/>
                    <a:gd name="T37" fmla="*/ 26 h 35"/>
                    <a:gd name="T38" fmla="*/ 26 w 36"/>
                    <a:gd name="T39" fmla="*/ 26 h 35"/>
                    <a:gd name="T40" fmla="*/ 26 w 36"/>
                    <a:gd name="T41" fmla="*/ 13 h 35"/>
                    <a:gd name="T42" fmla="*/ 13 w 36"/>
                    <a:gd name="T43" fmla="*/ 13 h 35"/>
                    <a:gd name="T44" fmla="*/ 13 w 36"/>
                    <a:gd name="T45"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5">
                      <a:moveTo>
                        <a:pt x="29" y="35"/>
                      </a:moveTo>
                      <a:lnTo>
                        <a:pt x="7" y="35"/>
                      </a:lnTo>
                      <a:lnTo>
                        <a:pt x="7" y="35"/>
                      </a:lnTo>
                      <a:lnTo>
                        <a:pt x="3" y="35"/>
                      </a:lnTo>
                      <a:lnTo>
                        <a:pt x="0" y="29"/>
                      </a:lnTo>
                      <a:lnTo>
                        <a:pt x="0" y="6"/>
                      </a:lnTo>
                      <a:lnTo>
                        <a:pt x="0" y="6"/>
                      </a:lnTo>
                      <a:lnTo>
                        <a:pt x="3" y="3"/>
                      </a:lnTo>
                      <a:lnTo>
                        <a:pt x="7" y="0"/>
                      </a:lnTo>
                      <a:lnTo>
                        <a:pt x="29" y="0"/>
                      </a:lnTo>
                      <a:lnTo>
                        <a:pt x="29" y="0"/>
                      </a:lnTo>
                      <a:lnTo>
                        <a:pt x="36" y="3"/>
                      </a:lnTo>
                      <a:lnTo>
                        <a:pt x="36" y="6"/>
                      </a:lnTo>
                      <a:lnTo>
                        <a:pt x="36" y="29"/>
                      </a:lnTo>
                      <a:lnTo>
                        <a:pt x="36" y="29"/>
                      </a:lnTo>
                      <a:lnTo>
                        <a:pt x="36" y="35"/>
                      </a:lnTo>
                      <a:lnTo>
                        <a:pt x="29" y="35"/>
                      </a:lnTo>
                      <a:lnTo>
                        <a:pt x="29" y="35"/>
                      </a:lnTo>
                      <a:close/>
                      <a:moveTo>
                        <a:pt x="13" y="26"/>
                      </a:moveTo>
                      <a:lnTo>
                        <a:pt x="26" y="26"/>
                      </a:lnTo>
                      <a:lnTo>
                        <a:pt x="26" y="13"/>
                      </a:lnTo>
                      <a:lnTo>
                        <a:pt x="13" y="13"/>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50" name="Freeform 130">
                  <a:extLst>
                    <a:ext uri="{FF2B5EF4-FFF2-40B4-BE49-F238E27FC236}">
                      <a16:creationId xmlns:a16="http://schemas.microsoft.com/office/drawing/2014/main" id="{C18BB5D5-9DC2-446E-92C6-E43AB2EB79D6}"/>
                    </a:ext>
                  </a:extLst>
                </p:cNvPr>
                <p:cNvSpPr>
                  <a:spLocks noEditPoints="1"/>
                </p:cNvSpPr>
                <p:nvPr userDrawn="1"/>
              </p:nvSpPr>
              <p:spPr bwMode="auto">
                <a:xfrm>
                  <a:off x="5448844" y="625461"/>
                  <a:ext cx="33655" cy="34616"/>
                </a:xfrm>
                <a:custGeom>
                  <a:avLst/>
                  <a:gdLst>
                    <a:gd name="T0" fmla="*/ 29 w 35"/>
                    <a:gd name="T1" fmla="*/ 36 h 36"/>
                    <a:gd name="T2" fmla="*/ 6 w 35"/>
                    <a:gd name="T3" fmla="*/ 36 h 36"/>
                    <a:gd name="T4" fmla="*/ 6 w 35"/>
                    <a:gd name="T5" fmla="*/ 36 h 36"/>
                    <a:gd name="T6" fmla="*/ 0 w 35"/>
                    <a:gd name="T7" fmla="*/ 36 h 36"/>
                    <a:gd name="T8" fmla="*/ 0 w 35"/>
                    <a:gd name="T9" fmla="*/ 33 h 36"/>
                    <a:gd name="T10" fmla="*/ 0 w 35"/>
                    <a:gd name="T11" fmla="*/ 7 h 36"/>
                    <a:gd name="T12" fmla="*/ 0 w 35"/>
                    <a:gd name="T13" fmla="*/ 7 h 36"/>
                    <a:gd name="T14" fmla="*/ 0 w 35"/>
                    <a:gd name="T15" fmla="*/ 4 h 36"/>
                    <a:gd name="T16" fmla="*/ 6 w 35"/>
                    <a:gd name="T17" fmla="*/ 0 h 36"/>
                    <a:gd name="T18" fmla="*/ 29 w 35"/>
                    <a:gd name="T19" fmla="*/ 0 h 36"/>
                    <a:gd name="T20" fmla="*/ 29 w 35"/>
                    <a:gd name="T21" fmla="*/ 0 h 36"/>
                    <a:gd name="T22" fmla="*/ 35 w 35"/>
                    <a:gd name="T23" fmla="*/ 4 h 36"/>
                    <a:gd name="T24" fmla="*/ 35 w 35"/>
                    <a:gd name="T25" fmla="*/ 7 h 36"/>
                    <a:gd name="T26" fmla="*/ 35 w 35"/>
                    <a:gd name="T27" fmla="*/ 33 h 36"/>
                    <a:gd name="T28" fmla="*/ 35 w 35"/>
                    <a:gd name="T29" fmla="*/ 33 h 36"/>
                    <a:gd name="T30" fmla="*/ 35 w 35"/>
                    <a:gd name="T31" fmla="*/ 36 h 36"/>
                    <a:gd name="T32" fmla="*/ 29 w 35"/>
                    <a:gd name="T33" fmla="*/ 36 h 36"/>
                    <a:gd name="T34" fmla="*/ 29 w 35"/>
                    <a:gd name="T35" fmla="*/ 36 h 36"/>
                    <a:gd name="T36" fmla="*/ 13 w 35"/>
                    <a:gd name="T37" fmla="*/ 26 h 36"/>
                    <a:gd name="T38" fmla="*/ 22 w 35"/>
                    <a:gd name="T39" fmla="*/ 26 h 36"/>
                    <a:gd name="T40" fmla="*/ 22 w 35"/>
                    <a:gd name="T41" fmla="*/ 13 h 36"/>
                    <a:gd name="T42" fmla="*/ 13 w 35"/>
                    <a:gd name="T43" fmla="*/ 13 h 36"/>
                    <a:gd name="T44" fmla="*/ 13 w 35"/>
                    <a:gd name="T45"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6">
                      <a:moveTo>
                        <a:pt x="29" y="36"/>
                      </a:moveTo>
                      <a:lnTo>
                        <a:pt x="6" y="36"/>
                      </a:lnTo>
                      <a:lnTo>
                        <a:pt x="6" y="36"/>
                      </a:lnTo>
                      <a:lnTo>
                        <a:pt x="0" y="36"/>
                      </a:lnTo>
                      <a:lnTo>
                        <a:pt x="0" y="33"/>
                      </a:lnTo>
                      <a:lnTo>
                        <a:pt x="0" y="7"/>
                      </a:lnTo>
                      <a:lnTo>
                        <a:pt x="0" y="7"/>
                      </a:lnTo>
                      <a:lnTo>
                        <a:pt x="0" y="4"/>
                      </a:lnTo>
                      <a:lnTo>
                        <a:pt x="6" y="0"/>
                      </a:lnTo>
                      <a:lnTo>
                        <a:pt x="29" y="0"/>
                      </a:lnTo>
                      <a:lnTo>
                        <a:pt x="29" y="0"/>
                      </a:lnTo>
                      <a:lnTo>
                        <a:pt x="35" y="4"/>
                      </a:lnTo>
                      <a:lnTo>
                        <a:pt x="35" y="7"/>
                      </a:lnTo>
                      <a:lnTo>
                        <a:pt x="35" y="33"/>
                      </a:lnTo>
                      <a:lnTo>
                        <a:pt x="35" y="33"/>
                      </a:lnTo>
                      <a:lnTo>
                        <a:pt x="35" y="36"/>
                      </a:lnTo>
                      <a:lnTo>
                        <a:pt x="29" y="36"/>
                      </a:lnTo>
                      <a:lnTo>
                        <a:pt x="29" y="36"/>
                      </a:lnTo>
                      <a:close/>
                      <a:moveTo>
                        <a:pt x="13" y="26"/>
                      </a:moveTo>
                      <a:lnTo>
                        <a:pt x="22" y="26"/>
                      </a:lnTo>
                      <a:lnTo>
                        <a:pt x="22" y="13"/>
                      </a:lnTo>
                      <a:lnTo>
                        <a:pt x="13" y="13"/>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51" name="Freeform 131">
                  <a:extLst>
                    <a:ext uri="{FF2B5EF4-FFF2-40B4-BE49-F238E27FC236}">
                      <a16:creationId xmlns:a16="http://schemas.microsoft.com/office/drawing/2014/main" id="{81598C3A-F544-4D2C-89FB-D2DACA461E7B}"/>
                    </a:ext>
                  </a:extLst>
                </p:cNvPr>
                <p:cNvSpPr>
                  <a:spLocks noEditPoints="1"/>
                </p:cNvSpPr>
                <p:nvPr userDrawn="1"/>
              </p:nvSpPr>
              <p:spPr bwMode="auto">
                <a:xfrm>
                  <a:off x="5494999" y="625461"/>
                  <a:ext cx="34616" cy="34616"/>
                </a:xfrm>
                <a:custGeom>
                  <a:avLst/>
                  <a:gdLst>
                    <a:gd name="T0" fmla="*/ 29 w 36"/>
                    <a:gd name="T1" fmla="*/ 36 h 36"/>
                    <a:gd name="T2" fmla="*/ 7 w 36"/>
                    <a:gd name="T3" fmla="*/ 36 h 36"/>
                    <a:gd name="T4" fmla="*/ 7 w 36"/>
                    <a:gd name="T5" fmla="*/ 36 h 36"/>
                    <a:gd name="T6" fmla="*/ 3 w 36"/>
                    <a:gd name="T7" fmla="*/ 36 h 36"/>
                    <a:gd name="T8" fmla="*/ 0 w 36"/>
                    <a:gd name="T9" fmla="*/ 33 h 36"/>
                    <a:gd name="T10" fmla="*/ 0 w 36"/>
                    <a:gd name="T11" fmla="*/ 7 h 36"/>
                    <a:gd name="T12" fmla="*/ 0 w 36"/>
                    <a:gd name="T13" fmla="*/ 7 h 36"/>
                    <a:gd name="T14" fmla="*/ 3 w 36"/>
                    <a:gd name="T15" fmla="*/ 4 h 36"/>
                    <a:gd name="T16" fmla="*/ 7 w 36"/>
                    <a:gd name="T17" fmla="*/ 0 h 36"/>
                    <a:gd name="T18" fmla="*/ 29 w 36"/>
                    <a:gd name="T19" fmla="*/ 0 h 36"/>
                    <a:gd name="T20" fmla="*/ 29 w 36"/>
                    <a:gd name="T21" fmla="*/ 0 h 36"/>
                    <a:gd name="T22" fmla="*/ 36 w 36"/>
                    <a:gd name="T23" fmla="*/ 4 h 36"/>
                    <a:gd name="T24" fmla="*/ 36 w 36"/>
                    <a:gd name="T25" fmla="*/ 7 h 36"/>
                    <a:gd name="T26" fmla="*/ 36 w 36"/>
                    <a:gd name="T27" fmla="*/ 33 h 36"/>
                    <a:gd name="T28" fmla="*/ 36 w 36"/>
                    <a:gd name="T29" fmla="*/ 33 h 36"/>
                    <a:gd name="T30" fmla="*/ 36 w 36"/>
                    <a:gd name="T31" fmla="*/ 36 h 36"/>
                    <a:gd name="T32" fmla="*/ 29 w 36"/>
                    <a:gd name="T33" fmla="*/ 36 h 36"/>
                    <a:gd name="T34" fmla="*/ 29 w 36"/>
                    <a:gd name="T35" fmla="*/ 36 h 36"/>
                    <a:gd name="T36" fmla="*/ 13 w 36"/>
                    <a:gd name="T37" fmla="*/ 26 h 36"/>
                    <a:gd name="T38" fmla="*/ 26 w 36"/>
                    <a:gd name="T39" fmla="*/ 26 h 36"/>
                    <a:gd name="T40" fmla="*/ 26 w 36"/>
                    <a:gd name="T41" fmla="*/ 13 h 36"/>
                    <a:gd name="T42" fmla="*/ 13 w 36"/>
                    <a:gd name="T43" fmla="*/ 13 h 36"/>
                    <a:gd name="T44" fmla="*/ 13 w 36"/>
                    <a:gd name="T45"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6">
                      <a:moveTo>
                        <a:pt x="29" y="36"/>
                      </a:moveTo>
                      <a:lnTo>
                        <a:pt x="7" y="36"/>
                      </a:lnTo>
                      <a:lnTo>
                        <a:pt x="7" y="36"/>
                      </a:lnTo>
                      <a:lnTo>
                        <a:pt x="3" y="36"/>
                      </a:lnTo>
                      <a:lnTo>
                        <a:pt x="0" y="33"/>
                      </a:lnTo>
                      <a:lnTo>
                        <a:pt x="0" y="7"/>
                      </a:lnTo>
                      <a:lnTo>
                        <a:pt x="0" y="7"/>
                      </a:lnTo>
                      <a:lnTo>
                        <a:pt x="3" y="4"/>
                      </a:lnTo>
                      <a:lnTo>
                        <a:pt x="7" y="0"/>
                      </a:lnTo>
                      <a:lnTo>
                        <a:pt x="29" y="0"/>
                      </a:lnTo>
                      <a:lnTo>
                        <a:pt x="29" y="0"/>
                      </a:lnTo>
                      <a:lnTo>
                        <a:pt x="36" y="4"/>
                      </a:lnTo>
                      <a:lnTo>
                        <a:pt x="36" y="7"/>
                      </a:lnTo>
                      <a:lnTo>
                        <a:pt x="36" y="33"/>
                      </a:lnTo>
                      <a:lnTo>
                        <a:pt x="36" y="33"/>
                      </a:lnTo>
                      <a:lnTo>
                        <a:pt x="36" y="36"/>
                      </a:lnTo>
                      <a:lnTo>
                        <a:pt x="29" y="36"/>
                      </a:lnTo>
                      <a:lnTo>
                        <a:pt x="29" y="36"/>
                      </a:lnTo>
                      <a:close/>
                      <a:moveTo>
                        <a:pt x="13" y="26"/>
                      </a:moveTo>
                      <a:lnTo>
                        <a:pt x="26" y="26"/>
                      </a:lnTo>
                      <a:lnTo>
                        <a:pt x="26" y="13"/>
                      </a:lnTo>
                      <a:lnTo>
                        <a:pt x="13" y="13"/>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52" name="Freeform 132">
                  <a:extLst>
                    <a:ext uri="{FF2B5EF4-FFF2-40B4-BE49-F238E27FC236}">
                      <a16:creationId xmlns:a16="http://schemas.microsoft.com/office/drawing/2014/main" id="{B81DF4AC-B73C-477F-A51B-AE1CBA3FD1C7}"/>
                    </a:ext>
                  </a:extLst>
                </p:cNvPr>
                <p:cNvSpPr>
                  <a:spLocks noEditPoints="1"/>
                </p:cNvSpPr>
                <p:nvPr userDrawn="1"/>
              </p:nvSpPr>
              <p:spPr bwMode="auto">
                <a:xfrm>
                  <a:off x="5448844" y="672578"/>
                  <a:ext cx="33655" cy="37501"/>
                </a:xfrm>
                <a:custGeom>
                  <a:avLst/>
                  <a:gdLst>
                    <a:gd name="T0" fmla="*/ 29 w 35"/>
                    <a:gd name="T1" fmla="*/ 39 h 39"/>
                    <a:gd name="T2" fmla="*/ 6 w 35"/>
                    <a:gd name="T3" fmla="*/ 39 h 39"/>
                    <a:gd name="T4" fmla="*/ 6 w 35"/>
                    <a:gd name="T5" fmla="*/ 39 h 39"/>
                    <a:gd name="T6" fmla="*/ 0 w 35"/>
                    <a:gd name="T7" fmla="*/ 36 h 39"/>
                    <a:gd name="T8" fmla="*/ 0 w 35"/>
                    <a:gd name="T9" fmla="*/ 32 h 39"/>
                    <a:gd name="T10" fmla="*/ 0 w 35"/>
                    <a:gd name="T11" fmla="*/ 6 h 39"/>
                    <a:gd name="T12" fmla="*/ 0 w 35"/>
                    <a:gd name="T13" fmla="*/ 6 h 39"/>
                    <a:gd name="T14" fmla="*/ 0 w 35"/>
                    <a:gd name="T15" fmla="*/ 3 h 39"/>
                    <a:gd name="T16" fmla="*/ 6 w 35"/>
                    <a:gd name="T17" fmla="*/ 0 h 39"/>
                    <a:gd name="T18" fmla="*/ 29 w 35"/>
                    <a:gd name="T19" fmla="*/ 0 h 39"/>
                    <a:gd name="T20" fmla="*/ 29 w 35"/>
                    <a:gd name="T21" fmla="*/ 0 h 39"/>
                    <a:gd name="T22" fmla="*/ 35 w 35"/>
                    <a:gd name="T23" fmla="*/ 3 h 39"/>
                    <a:gd name="T24" fmla="*/ 35 w 35"/>
                    <a:gd name="T25" fmla="*/ 6 h 39"/>
                    <a:gd name="T26" fmla="*/ 35 w 35"/>
                    <a:gd name="T27" fmla="*/ 32 h 39"/>
                    <a:gd name="T28" fmla="*/ 35 w 35"/>
                    <a:gd name="T29" fmla="*/ 32 h 39"/>
                    <a:gd name="T30" fmla="*/ 35 w 35"/>
                    <a:gd name="T31" fmla="*/ 36 h 39"/>
                    <a:gd name="T32" fmla="*/ 29 w 35"/>
                    <a:gd name="T33" fmla="*/ 39 h 39"/>
                    <a:gd name="T34" fmla="*/ 29 w 35"/>
                    <a:gd name="T35" fmla="*/ 39 h 39"/>
                    <a:gd name="T36" fmla="*/ 13 w 35"/>
                    <a:gd name="T37" fmla="*/ 26 h 39"/>
                    <a:gd name="T38" fmla="*/ 22 w 35"/>
                    <a:gd name="T39" fmla="*/ 26 h 39"/>
                    <a:gd name="T40" fmla="*/ 22 w 35"/>
                    <a:gd name="T41" fmla="*/ 13 h 39"/>
                    <a:gd name="T42" fmla="*/ 13 w 35"/>
                    <a:gd name="T43" fmla="*/ 13 h 39"/>
                    <a:gd name="T44" fmla="*/ 13 w 35"/>
                    <a:gd name="T45"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9">
                      <a:moveTo>
                        <a:pt x="29" y="39"/>
                      </a:moveTo>
                      <a:lnTo>
                        <a:pt x="6" y="39"/>
                      </a:lnTo>
                      <a:lnTo>
                        <a:pt x="6" y="39"/>
                      </a:lnTo>
                      <a:lnTo>
                        <a:pt x="0" y="36"/>
                      </a:lnTo>
                      <a:lnTo>
                        <a:pt x="0" y="32"/>
                      </a:lnTo>
                      <a:lnTo>
                        <a:pt x="0" y="6"/>
                      </a:lnTo>
                      <a:lnTo>
                        <a:pt x="0" y="6"/>
                      </a:lnTo>
                      <a:lnTo>
                        <a:pt x="0" y="3"/>
                      </a:lnTo>
                      <a:lnTo>
                        <a:pt x="6" y="0"/>
                      </a:lnTo>
                      <a:lnTo>
                        <a:pt x="29" y="0"/>
                      </a:lnTo>
                      <a:lnTo>
                        <a:pt x="29" y="0"/>
                      </a:lnTo>
                      <a:lnTo>
                        <a:pt x="35" y="3"/>
                      </a:lnTo>
                      <a:lnTo>
                        <a:pt x="35" y="6"/>
                      </a:lnTo>
                      <a:lnTo>
                        <a:pt x="35" y="32"/>
                      </a:lnTo>
                      <a:lnTo>
                        <a:pt x="35" y="32"/>
                      </a:lnTo>
                      <a:lnTo>
                        <a:pt x="35" y="36"/>
                      </a:lnTo>
                      <a:lnTo>
                        <a:pt x="29" y="39"/>
                      </a:lnTo>
                      <a:lnTo>
                        <a:pt x="29" y="39"/>
                      </a:lnTo>
                      <a:close/>
                      <a:moveTo>
                        <a:pt x="13" y="26"/>
                      </a:moveTo>
                      <a:lnTo>
                        <a:pt x="22" y="26"/>
                      </a:lnTo>
                      <a:lnTo>
                        <a:pt x="22" y="13"/>
                      </a:lnTo>
                      <a:lnTo>
                        <a:pt x="13" y="13"/>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53" name="Freeform 133">
                  <a:extLst>
                    <a:ext uri="{FF2B5EF4-FFF2-40B4-BE49-F238E27FC236}">
                      <a16:creationId xmlns:a16="http://schemas.microsoft.com/office/drawing/2014/main" id="{C507DA9B-536D-4222-B335-601E0B8753AA}"/>
                    </a:ext>
                  </a:extLst>
                </p:cNvPr>
                <p:cNvSpPr>
                  <a:spLocks noEditPoints="1"/>
                </p:cNvSpPr>
                <p:nvPr userDrawn="1"/>
              </p:nvSpPr>
              <p:spPr bwMode="auto">
                <a:xfrm>
                  <a:off x="5494999" y="672578"/>
                  <a:ext cx="34616" cy="37501"/>
                </a:xfrm>
                <a:custGeom>
                  <a:avLst/>
                  <a:gdLst>
                    <a:gd name="T0" fmla="*/ 29 w 36"/>
                    <a:gd name="T1" fmla="*/ 39 h 39"/>
                    <a:gd name="T2" fmla="*/ 7 w 36"/>
                    <a:gd name="T3" fmla="*/ 39 h 39"/>
                    <a:gd name="T4" fmla="*/ 7 w 36"/>
                    <a:gd name="T5" fmla="*/ 39 h 39"/>
                    <a:gd name="T6" fmla="*/ 3 w 36"/>
                    <a:gd name="T7" fmla="*/ 36 h 39"/>
                    <a:gd name="T8" fmla="*/ 0 w 36"/>
                    <a:gd name="T9" fmla="*/ 32 h 39"/>
                    <a:gd name="T10" fmla="*/ 0 w 36"/>
                    <a:gd name="T11" fmla="*/ 6 h 39"/>
                    <a:gd name="T12" fmla="*/ 0 w 36"/>
                    <a:gd name="T13" fmla="*/ 6 h 39"/>
                    <a:gd name="T14" fmla="*/ 3 w 36"/>
                    <a:gd name="T15" fmla="*/ 3 h 39"/>
                    <a:gd name="T16" fmla="*/ 7 w 36"/>
                    <a:gd name="T17" fmla="*/ 0 h 39"/>
                    <a:gd name="T18" fmla="*/ 29 w 36"/>
                    <a:gd name="T19" fmla="*/ 0 h 39"/>
                    <a:gd name="T20" fmla="*/ 29 w 36"/>
                    <a:gd name="T21" fmla="*/ 0 h 39"/>
                    <a:gd name="T22" fmla="*/ 36 w 36"/>
                    <a:gd name="T23" fmla="*/ 3 h 39"/>
                    <a:gd name="T24" fmla="*/ 36 w 36"/>
                    <a:gd name="T25" fmla="*/ 6 h 39"/>
                    <a:gd name="T26" fmla="*/ 36 w 36"/>
                    <a:gd name="T27" fmla="*/ 32 h 39"/>
                    <a:gd name="T28" fmla="*/ 36 w 36"/>
                    <a:gd name="T29" fmla="*/ 32 h 39"/>
                    <a:gd name="T30" fmla="*/ 36 w 36"/>
                    <a:gd name="T31" fmla="*/ 36 h 39"/>
                    <a:gd name="T32" fmla="*/ 29 w 36"/>
                    <a:gd name="T33" fmla="*/ 39 h 39"/>
                    <a:gd name="T34" fmla="*/ 29 w 36"/>
                    <a:gd name="T35" fmla="*/ 39 h 39"/>
                    <a:gd name="T36" fmla="*/ 13 w 36"/>
                    <a:gd name="T37" fmla="*/ 26 h 39"/>
                    <a:gd name="T38" fmla="*/ 26 w 36"/>
                    <a:gd name="T39" fmla="*/ 26 h 39"/>
                    <a:gd name="T40" fmla="*/ 26 w 36"/>
                    <a:gd name="T41" fmla="*/ 13 h 39"/>
                    <a:gd name="T42" fmla="*/ 13 w 36"/>
                    <a:gd name="T43" fmla="*/ 13 h 39"/>
                    <a:gd name="T44" fmla="*/ 13 w 36"/>
                    <a:gd name="T45"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9">
                      <a:moveTo>
                        <a:pt x="29" y="39"/>
                      </a:moveTo>
                      <a:lnTo>
                        <a:pt x="7" y="39"/>
                      </a:lnTo>
                      <a:lnTo>
                        <a:pt x="7" y="39"/>
                      </a:lnTo>
                      <a:lnTo>
                        <a:pt x="3" y="36"/>
                      </a:lnTo>
                      <a:lnTo>
                        <a:pt x="0" y="32"/>
                      </a:lnTo>
                      <a:lnTo>
                        <a:pt x="0" y="6"/>
                      </a:lnTo>
                      <a:lnTo>
                        <a:pt x="0" y="6"/>
                      </a:lnTo>
                      <a:lnTo>
                        <a:pt x="3" y="3"/>
                      </a:lnTo>
                      <a:lnTo>
                        <a:pt x="7" y="0"/>
                      </a:lnTo>
                      <a:lnTo>
                        <a:pt x="29" y="0"/>
                      </a:lnTo>
                      <a:lnTo>
                        <a:pt x="29" y="0"/>
                      </a:lnTo>
                      <a:lnTo>
                        <a:pt x="36" y="3"/>
                      </a:lnTo>
                      <a:lnTo>
                        <a:pt x="36" y="6"/>
                      </a:lnTo>
                      <a:lnTo>
                        <a:pt x="36" y="32"/>
                      </a:lnTo>
                      <a:lnTo>
                        <a:pt x="36" y="32"/>
                      </a:lnTo>
                      <a:lnTo>
                        <a:pt x="36" y="36"/>
                      </a:lnTo>
                      <a:lnTo>
                        <a:pt x="29" y="39"/>
                      </a:lnTo>
                      <a:lnTo>
                        <a:pt x="29" y="39"/>
                      </a:lnTo>
                      <a:close/>
                      <a:moveTo>
                        <a:pt x="13" y="26"/>
                      </a:moveTo>
                      <a:lnTo>
                        <a:pt x="26" y="26"/>
                      </a:lnTo>
                      <a:lnTo>
                        <a:pt x="26" y="13"/>
                      </a:lnTo>
                      <a:lnTo>
                        <a:pt x="13" y="13"/>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54" name="Freeform 134">
                  <a:extLst>
                    <a:ext uri="{FF2B5EF4-FFF2-40B4-BE49-F238E27FC236}">
                      <a16:creationId xmlns:a16="http://schemas.microsoft.com/office/drawing/2014/main" id="{A6324380-9A04-4CFD-A23E-BA275A71CB05}"/>
                    </a:ext>
                  </a:extLst>
                </p:cNvPr>
                <p:cNvSpPr>
                  <a:spLocks noEditPoints="1"/>
                </p:cNvSpPr>
                <p:nvPr userDrawn="1"/>
              </p:nvSpPr>
              <p:spPr bwMode="auto">
                <a:xfrm>
                  <a:off x="5448844" y="719694"/>
                  <a:ext cx="33655" cy="36539"/>
                </a:xfrm>
                <a:custGeom>
                  <a:avLst/>
                  <a:gdLst>
                    <a:gd name="T0" fmla="*/ 29 w 35"/>
                    <a:gd name="T1" fmla="*/ 38 h 38"/>
                    <a:gd name="T2" fmla="*/ 6 w 35"/>
                    <a:gd name="T3" fmla="*/ 38 h 38"/>
                    <a:gd name="T4" fmla="*/ 6 w 35"/>
                    <a:gd name="T5" fmla="*/ 38 h 38"/>
                    <a:gd name="T6" fmla="*/ 0 w 35"/>
                    <a:gd name="T7" fmla="*/ 35 h 38"/>
                    <a:gd name="T8" fmla="*/ 0 w 35"/>
                    <a:gd name="T9" fmla="*/ 32 h 38"/>
                    <a:gd name="T10" fmla="*/ 0 w 35"/>
                    <a:gd name="T11" fmla="*/ 6 h 38"/>
                    <a:gd name="T12" fmla="*/ 0 w 35"/>
                    <a:gd name="T13" fmla="*/ 6 h 38"/>
                    <a:gd name="T14" fmla="*/ 0 w 35"/>
                    <a:gd name="T15" fmla="*/ 3 h 38"/>
                    <a:gd name="T16" fmla="*/ 6 w 35"/>
                    <a:gd name="T17" fmla="*/ 0 h 38"/>
                    <a:gd name="T18" fmla="*/ 29 w 35"/>
                    <a:gd name="T19" fmla="*/ 0 h 38"/>
                    <a:gd name="T20" fmla="*/ 29 w 35"/>
                    <a:gd name="T21" fmla="*/ 0 h 38"/>
                    <a:gd name="T22" fmla="*/ 35 w 35"/>
                    <a:gd name="T23" fmla="*/ 3 h 38"/>
                    <a:gd name="T24" fmla="*/ 35 w 35"/>
                    <a:gd name="T25" fmla="*/ 6 h 38"/>
                    <a:gd name="T26" fmla="*/ 35 w 35"/>
                    <a:gd name="T27" fmla="*/ 32 h 38"/>
                    <a:gd name="T28" fmla="*/ 35 w 35"/>
                    <a:gd name="T29" fmla="*/ 32 h 38"/>
                    <a:gd name="T30" fmla="*/ 35 w 35"/>
                    <a:gd name="T31" fmla="*/ 35 h 38"/>
                    <a:gd name="T32" fmla="*/ 29 w 35"/>
                    <a:gd name="T33" fmla="*/ 38 h 38"/>
                    <a:gd name="T34" fmla="*/ 29 w 35"/>
                    <a:gd name="T35" fmla="*/ 38 h 38"/>
                    <a:gd name="T36" fmla="*/ 13 w 35"/>
                    <a:gd name="T37" fmla="*/ 25 h 38"/>
                    <a:gd name="T38" fmla="*/ 22 w 35"/>
                    <a:gd name="T39" fmla="*/ 25 h 38"/>
                    <a:gd name="T40" fmla="*/ 22 w 35"/>
                    <a:gd name="T41" fmla="*/ 12 h 38"/>
                    <a:gd name="T42" fmla="*/ 13 w 35"/>
                    <a:gd name="T43" fmla="*/ 12 h 38"/>
                    <a:gd name="T44" fmla="*/ 13 w 35"/>
                    <a:gd name="T45"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8">
                      <a:moveTo>
                        <a:pt x="29" y="38"/>
                      </a:moveTo>
                      <a:lnTo>
                        <a:pt x="6" y="38"/>
                      </a:lnTo>
                      <a:lnTo>
                        <a:pt x="6" y="38"/>
                      </a:lnTo>
                      <a:lnTo>
                        <a:pt x="0" y="35"/>
                      </a:lnTo>
                      <a:lnTo>
                        <a:pt x="0" y="32"/>
                      </a:lnTo>
                      <a:lnTo>
                        <a:pt x="0" y="6"/>
                      </a:lnTo>
                      <a:lnTo>
                        <a:pt x="0" y="6"/>
                      </a:lnTo>
                      <a:lnTo>
                        <a:pt x="0" y="3"/>
                      </a:lnTo>
                      <a:lnTo>
                        <a:pt x="6" y="0"/>
                      </a:lnTo>
                      <a:lnTo>
                        <a:pt x="29" y="0"/>
                      </a:lnTo>
                      <a:lnTo>
                        <a:pt x="29" y="0"/>
                      </a:lnTo>
                      <a:lnTo>
                        <a:pt x="35" y="3"/>
                      </a:lnTo>
                      <a:lnTo>
                        <a:pt x="35" y="6"/>
                      </a:lnTo>
                      <a:lnTo>
                        <a:pt x="35" y="32"/>
                      </a:lnTo>
                      <a:lnTo>
                        <a:pt x="35" y="32"/>
                      </a:lnTo>
                      <a:lnTo>
                        <a:pt x="35" y="35"/>
                      </a:lnTo>
                      <a:lnTo>
                        <a:pt x="29" y="38"/>
                      </a:lnTo>
                      <a:lnTo>
                        <a:pt x="29" y="38"/>
                      </a:lnTo>
                      <a:close/>
                      <a:moveTo>
                        <a:pt x="13" y="25"/>
                      </a:moveTo>
                      <a:lnTo>
                        <a:pt x="22" y="25"/>
                      </a:lnTo>
                      <a:lnTo>
                        <a:pt x="22" y="12"/>
                      </a:lnTo>
                      <a:lnTo>
                        <a:pt x="13" y="12"/>
                      </a:lnTo>
                      <a:lnTo>
                        <a:pt x="13"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55" name="Freeform 135">
                  <a:extLst>
                    <a:ext uri="{FF2B5EF4-FFF2-40B4-BE49-F238E27FC236}">
                      <a16:creationId xmlns:a16="http://schemas.microsoft.com/office/drawing/2014/main" id="{04056FC1-72A8-4534-A031-008AA53C51D6}"/>
                    </a:ext>
                  </a:extLst>
                </p:cNvPr>
                <p:cNvSpPr>
                  <a:spLocks noEditPoints="1"/>
                </p:cNvSpPr>
                <p:nvPr userDrawn="1"/>
              </p:nvSpPr>
              <p:spPr bwMode="auto">
                <a:xfrm>
                  <a:off x="5494999" y="719694"/>
                  <a:ext cx="34616" cy="36539"/>
                </a:xfrm>
                <a:custGeom>
                  <a:avLst/>
                  <a:gdLst>
                    <a:gd name="T0" fmla="*/ 29 w 36"/>
                    <a:gd name="T1" fmla="*/ 38 h 38"/>
                    <a:gd name="T2" fmla="*/ 7 w 36"/>
                    <a:gd name="T3" fmla="*/ 38 h 38"/>
                    <a:gd name="T4" fmla="*/ 7 w 36"/>
                    <a:gd name="T5" fmla="*/ 38 h 38"/>
                    <a:gd name="T6" fmla="*/ 3 w 36"/>
                    <a:gd name="T7" fmla="*/ 35 h 38"/>
                    <a:gd name="T8" fmla="*/ 0 w 36"/>
                    <a:gd name="T9" fmla="*/ 32 h 38"/>
                    <a:gd name="T10" fmla="*/ 0 w 36"/>
                    <a:gd name="T11" fmla="*/ 6 h 38"/>
                    <a:gd name="T12" fmla="*/ 0 w 36"/>
                    <a:gd name="T13" fmla="*/ 6 h 38"/>
                    <a:gd name="T14" fmla="*/ 3 w 36"/>
                    <a:gd name="T15" fmla="*/ 3 h 38"/>
                    <a:gd name="T16" fmla="*/ 7 w 36"/>
                    <a:gd name="T17" fmla="*/ 0 h 38"/>
                    <a:gd name="T18" fmla="*/ 29 w 36"/>
                    <a:gd name="T19" fmla="*/ 0 h 38"/>
                    <a:gd name="T20" fmla="*/ 29 w 36"/>
                    <a:gd name="T21" fmla="*/ 0 h 38"/>
                    <a:gd name="T22" fmla="*/ 36 w 36"/>
                    <a:gd name="T23" fmla="*/ 3 h 38"/>
                    <a:gd name="T24" fmla="*/ 36 w 36"/>
                    <a:gd name="T25" fmla="*/ 6 h 38"/>
                    <a:gd name="T26" fmla="*/ 36 w 36"/>
                    <a:gd name="T27" fmla="*/ 32 h 38"/>
                    <a:gd name="T28" fmla="*/ 36 w 36"/>
                    <a:gd name="T29" fmla="*/ 32 h 38"/>
                    <a:gd name="T30" fmla="*/ 36 w 36"/>
                    <a:gd name="T31" fmla="*/ 35 h 38"/>
                    <a:gd name="T32" fmla="*/ 29 w 36"/>
                    <a:gd name="T33" fmla="*/ 38 h 38"/>
                    <a:gd name="T34" fmla="*/ 29 w 36"/>
                    <a:gd name="T35" fmla="*/ 38 h 38"/>
                    <a:gd name="T36" fmla="*/ 13 w 36"/>
                    <a:gd name="T37" fmla="*/ 25 h 38"/>
                    <a:gd name="T38" fmla="*/ 26 w 36"/>
                    <a:gd name="T39" fmla="*/ 25 h 38"/>
                    <a:gd name="T40" fmla="*/ 26 w 36"/>
                    <a:gd name="T41" fmla="*/ 12 h 38"/>
                    <a:gd name="T42" fmla="*/ 13 w 36"/>
                    <a:gd name="T43" fmla="*/ 12 h 38"/>
                    <a:gd name="T44" fmla="*/ 13 w 36"/>
                    <a:gd name="T45"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8">
                      <a:moveTo>
                        <a:pt x="29" y="38"/>
                      </a:moveTo>
                      <a:lnTo>
                        <a:pt x="7" y="38"/>
                      </a:lnTo>
                      <a:lnTo>
                        <a:pt x="7" y="38"/>
                      </a:lnTo>
                      <a:lnTo>
                        <a:pt x="3" y="35"/>
                      </a:lnTo>
                      <a:lnTo>
                        <a:pt x="0" y="32"/>
                      </a:lnTo>
                      <a:lnTo>
                        <a:pt x="0" y="6"/>
                      </a:lnTo>
                      <a:lnTo>
                        <a:pt x="0" y="6"/>
                      </a:lnTo>
                      <a:lnTo>
                        <a:pt x="3" y="3"/>
                      </a:lnTo>
                      <a:lnTo>
                        <a:pt x="7" y="0"/>
                      </a:lnTo>
                      <a:lnTo>
                        <a:pt x="29" y="0"/>
                      </a:lnTo>
                      <a:lnTo>
                        <a:pt x="29" y="0"/>
                      </a:lnTo>
                      <a:lnTo>
                        <a:pt x="36" y="3"/>
                      </a:lnTo>
                      <a:lnTo>
                        <a:pt x="36" y="6"/>
                      </a:lnTo>
                      <a:lnTo>
                        <a:pt x="36" y="32"/>
                      </a:lnTo>
                      <a:lnTo>
                        <a:pt x="36" y="32"/>
                      </a:lnTo>
                      <a:lnTo>
                        <a:pt x="36" y="35"/>
                      </a:lnTo>
                      <a:lnTo>
                        <a:pt x="29" y="38"/>
                      </a:lnTo>
                      <a:lnTo>
                        <a:pt x="29" y="38"/>
                      </a:lnTo>
                      <a:close/>
                      <a:moveTo>
                        <a:pt x="13" y="25"/>
                      </a:moveTo>
                      <a:lnTo>
                        <a:pt x="26" y="25"/>
                      </a:lnTo>
                      <a:lnTo>
                        <a:pt x="26" y="12"/>
                      </a:lnTo>
                      <a:lnTo>
                        <a:pt x="13" y="12"/>
                      </a:lnTo>
                      <a:lnTo>
                        <a:pt x="13"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56" name="Freeform 136">
                  <a:extLst>
                    <a:ext uri="{FF2B5EF4-FFF2-40B4-BE49-F238E27FC236}">
                      <a16:creationId xmlns:a16="http://schemas.microsoft.com/office/drawing/2014/main" id="{CEABA529-AFBF-4CED-A3D3-9FD554D30DA5}"/>
                    </a:ext>
                  </a:extLst>
                </p:cNvPr>
                <p:cNvSpPr>
                  <a:spLocks noEditPoints="1"/>
                </p:cNvSpPr>
                <p:nvPr userDrawn="1"/>
              </p:nvSpPr>
              <p:spPr bwMode="auto">
                <a:xfrm>
                  <a:off x="5448844" y="765849"/>
                  <a:ext cx="33655" cy="37501"/>
                </a:xfrm>
                <a:custGeom>
                  <a:avLst/>
                  <a:gdLst>
                    <a:gd name="T0" fmla="*/ 29 w 35"/>
                    <a:gd name="T1" fmla="*/ 39 h 39"/>
                    <a:gd name="T2" fmla="*/ 6 w 35"/>
                    <a:gd name="T3" fmla="*/ 39 h 39"/>
                    <a:gd name="T4" fmla="*/ 6 w 35"/>
                    <a:gd name="T5" fmla="*/ 39 h 39"/>
                    <a:gd name="T6" fmla="*/ 0 w 35"/>
                    <a:gd name="T7" fmla="*/ 36 h 39"/>
                    <a:gd name="T8" fmla="*/ 0 w 35"/>
                    <a:gd name="T9" fmla="*/ 32 h 39"/>
                    <a:gd name="T10" fmla="*/ 0 w 35"/>
                    <a:gd name="T11" fmla="*/ 7 h 39"/>
                    <a:gd name="T12" fmla="*/ 0 w 35"/>
                    <a:gd name="T13" fmla="*/ 7 h 39"/>
                    <a:gd name="T14" fmla="*/ 0 w 35"/>
                    <a:gd name="T15" fmla="*/ 3 h 39"/>
                    <a:gd name="T16" fmla="*/ 6 w 35"/>
                    <a:gd name="T17" fmla="*/ 0 h 39"/>
                    <a:gd name="T18" fmla="*/ 29 w 35"/>
                    <a:gd name="T19" fmla="*/ 0 h 39"/>
                    <a:gd name="T20" fmla="*/ 29 w 35"/>
                    <a:gd name="T21" fmla="*/ 0 h 39"/>
                    <a:gd name="T22" fmla="*/ 35 w 35"/>
                    <a:gd name="T23" fmla="*/ 3 h 39"/>
                    <a:gd name="T24" fmla="*/ 35 w 35"/>
                    <a:gd name="T25" fmla="*/ 7 h 39"/>
                    <a:gd name="T26" fmla="*/ 35 w 35"/>
                    <a:gd name="T27" fmla="*/ 32 h 39"/>
                    <a:gd name="T28" fmla="*/ 35 w 35"/>
                    <a:gd name="T29" fmla="*/ 32 h 39"/>
                    <a:gd name="T30" fmla="*/ 35 w 35"/>
                    <a:gd name="T31" fmla="*/ 36 h 39"/>
                    <a:gd name="T32" fmla="*/ 29 w 35"/>
                    <a:gd name="T33" fmla="*/ 39 h 39"/>
                    <a:gd name="T34" fmla="*/ 29 w 35"/>
                    <a:gd name="T35" fmla="*/ 39 h 39"/>
                    <a:gd name="T36" fmla="*/ 13 w 35"/>
                    <a:gd name="T37" fmla="*/ 26 h 39"/>
                    <a:gd name="T38" fmla="*/ 22 w 35"/>
                    <a:gd name="T39" fmla="*/ 26 h 39"/>
                    <a:gd name="T40" fmla="*/ 22 w 35"/>
                    <a:gd name="T41" fmla="*/ 13 h 39"/>
                    <a:gd name="T42" fmla="*/ 13 w 35"/>
                    <a:gd name="T43" fmla="*/ 13 h 39"/>
                    <a:gd name="T44" fmla="*/ 13 w 35"/>
                    <a:gd name="T45"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9">
                      <a:moveTo>
                        <a:pt x="29" y="39"/>
                      </a:moveTo>
                      <a:lnTo>
                        <a:pt x="6" y="39"/>
                      </a:lnTo>
                      <a:lnTo>
                        <a:pt x="6" y="39"/>
                      </a:lnTo>
                      <a:lnTo>
                        <a:pt x="0" y="36"/>
                      </a:lnTo>
                      <a:lnTo>
                        <a:pt x="0" y="32"/>
                      </a:lnTo>
                      <a:lnTo>
                        <a:pt x="0" y="7"/>
                      </a:lnTo>
                      <a:lnTo>
                        <a:pt x="0" y="7"/>
                      </a:lnTo>
                      <a:lnTo>
                        <a:pt x="0" y="3"/>
                      </a:lnTo>
                      <a:lnTo>
                        <a:pt x="6" y="0"/>
                      </a:lnTo>
                      <a:lnTo>
                        <a:pt x="29" y="0"/>
                      </a:lnTo>
                      <a:lnTo>
                        <a:pt x="29" y="0"/>
                      </a:lnTo>
                      <a:lnTo>
                        <a:pt x="35" y="3"/>
                      </a:lnTo>
                      <a:lnTo>
                        <a:pt x="35" y="7"/>
                      </a:lnTo>
                      <a:lnTo>
                        <a:pt x="35" y="32"/>
                      </a:lnTo>
                      <a:lnTo>
                        <a:pt x="35" y="32"/>
                      </a:lnTo>
                      <a:lnTo>
                        <a:pt x="35" y="36"/>
                      </a:lnTo>
                      <a:lnTo>
                        <a:pt x="29" y="39"/>
                      </a:lnTo>
                      <a:lnTo>
                        <a:pt x="29" y="39"/>
                      </a:lnTo>
                      <a:close/>
                      <a:moveTo>
                        <a:pt x="13" y="26"/>
                      </a:moveTo>
                      <a:lnTo>
                        <a:pt x="22" y="26"/>
                      </a:lnTo>
                      <a:lnTo>
                        <a:pt x="22" y="13"/>
                      </a:lnTo>
                      <a:lnTo>
                        <a:pt x="13" y="13"/>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57" name="Freeform 137">
                  <a:extLst>
                    <a:ext uri="{FF2B5EF4-FFF2-40B4-BE49-F238E27FC236}">
                      <a16:creationId xmlns:a16="http://schemas.microsoft.com/office/drawing/2014/main" id="{6AA6EE65-E202-4251-84FA-C65A68F17D12}"/>
                    </a:ext>
                  </a:extLst>
                </p:cNvPr>
                <p:cNvSpPr>
                  <a:spLocks noEditPoints="1"/>
                </p:cNvSpPr>
                <p:nvPr userDrawn="1"/>
              </p:nvSpPr>
              <p:spPr bwMode="auto">
                <a:xfrm>
                  <a:off x="5494999" y="765849"/>
                  <a:ext cx="34616" cy="37501"/>
                </a:xfrm>
                <a:custGeom>
                  <a:avLst/>
                  <a:gdLst>
                    <a:gd name="T0" fmla="*/ 29 w 36"/>
                    <a:gd name="T1" fmla="*/ 39 h 39"/>
                    <a:gd name="T2" fmla="*/ 7 w 36"/>
                    <a:gd name="T3" fmla="*/ 39 h 39"/>
                    <a:gd name="T4" fmla="*/ 7 w 36"/>
                    <a:gd name="T5" fmla="*/ 39 h 39"/>
                    <a:gd name="T6" fmla="*/ 3 w 36"/>
                    <a:gd name="T7" fmla="*/ 36 h 39"/>
                    <a:gd name="T8" fmla="*/ 0 w 36"/>
                    <a:gd name="T9" fmla="*/ 32 h 39"/>
                    <a:gd name="T10" fmla="*/ 0 w 36"/>
                    <a:gd name="T11" fmla="*/ 7 h 39"/>
                    <a:gd name="T12" fmla="*/ 0 w 36"/>
                    <a:gd name="T13" fmla="*/ 7 h 39"/>
                    <a:gd name="T14" fmla="*/ 3 w 36"/>
                    <a:gd name="T15" fmla="*/ 3 h 39"/>
                    <a:gd name="T16" fmla="*/ 7 w 36"/>
                    <a:gd name="T17" fmla="*/ 0 h 39"/>
                    <a:gd name="T18" fmla="*/ 29 w 36"/>
                    <a:gd name="T19" fmla="*/ 0 h 39"/>
                    <a:gd name="T20" fmla="*/ 29 w 36"/>
                    <a:gd name="T21" fmla="*/ 0 h 39"/>
                    <a:gd name="T22" fmla="*/ 36 w 36"/>
                    <a:gd name="T23" fmla="*/ 3 h 39"/>
                    <a:gd name="T24" fmla="*/ 36 w 36"/>
                    <a:gd name="T25" fmla="*/ 7 h 39"/>
                    <a:gd name="T26" fmla="*/ 36 w 36"/>
                    <a:gd name="T27" fmla="*/ 32 h 39"/>
                    <a:gd name="T28" fmla="*/ 36 w 36"/>
                    <a:gd name="T29" fmla="*/ 32 h 39"/>
                    <a:gd name="T30" fmla="*/ 36 w 36"/>
                    <a:gd name="T31" fmla="*/ 36 h 39"/>
                    <a:gd name="T32" fmla="*/ 29 w 36"/>
                    <a:gd name="T33" fmla="*/ 39 h 39"/>
                    <a:gd name="T34" fmla="*/ 29 w 36"/>
                    <a:gd name="T35" fmla="*/ 39 h 39"/>
                    <a:gd name="T36" fmla="*/ 13 w 36"/>
                    <a:gd name="T37" fmla="*/ 26 h 39"/>
                    <a:gd name="T38" fmla="*/ 26 w 36"/>
                    <a:gd name="T39" fmla="*/ 26 h 39"/>
                    <a:gd name="T40" fmla="*/ 26 w 36"/>
                    <a:gd name="T41" fmla="*/ 13 h 39"/>
                    <a:gd name="T42" fmla="*/ 13 w 36"/>
                    <a:gd name="T43" fmla="*/ 13 h 39"/>
                    <a:gd name="T44" fmla="*/ 13 w 36"/>
                    <a:gd name="T45"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9">
                      <a:moveTo>
                        <a:pt x="29" y="39"/>
                      </a:moveTo>
                      <a:lnTo>
                        <a:pt x="7" y="39"/>
                      </a:lnTo>
                      <a:lnTo>
                        <a:pt x="7" y="39"/>
                      </a:lnTo>
                      <a:lnTo>
                        <a:pt x="3" y="36"/>
                      </a:lnTo>
                      <a:lnTo>
                        <a:pt x="0" y="32"/>
                      </a:lnTo>
                      <a:lnTo>
                        <a:pt x="0" y="7"/>
                      </a:lnTo>
                      <a:lnTo>
                        <a:pt x="0" y="7"/>
                      </a:lnTo>
                      <a:lnTo>
                        <a:pt x="3" y="3"/>
                      </a:lnTo>
                      <a:lnTo>
                        <a:pt x="7" y="0"/>
                      </a:lnTo>
                      <a:lnTo>
                        <a:pt x="29" y="0"/>
                      </a:lnTo>
                      <a:lnTo>
                        <a:pt x="29" y="0"/>
                      </a:lnTo>
                      <a:lnTo>
                        <a:pt x="36" y="3"/>
                      </a:lnTo>
                      <a:lnTo>
                        <a:pt x="36" y="7"/>
                      </a:lnTo>
                      <a:lnTo>
                        <a:pt x="36" y="32"/>
                      </a:lnTo>
                      <a:lnTo>
                        <a:pt x="36" y="32"/>
                      </a:lnTo>
                      <a:lnTo>
                        <a:pt x="36" y="36"/>
                      </a:lnTo>
                      <a:lnTo>
                        <a:pt x="29" y="39"/>
                      </a:lnTo>
                      <a:lnTo>
                        <a:pt x="29" y="39"/>
                      </a:lnTo>
                      <a:close/>
                      <a:moveTo>
                        <a:pt x="13" y="26"/>
                      </a:moveTo>
                      <a:lnTo>
                        <a:pt x="26" y="26"/>
                      </a:lnTo>
                      <a:lnTo>
                        <a:pt x="26" y="13"/>
                      </a:lnTo>
                      <a:lnTo>
                        <a:pt x="13" y="13"/>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58" name="Freeform 138">
                  <a:extLst>
                    <a:ext uri="{FF2B5EF4-FFF2-40B4-BE49-F238E27FC236}">
                      <a16:creationId xmlns:a16="http://schemas.microsoft.com/office/drawing/2014/main" id="{7CD54A3B-3180-4C65-B557-A506C1BE0768}"/>
                    </a:ext>
                  </a:extLst>
                </p:cNvPr>
                <p:cNvSpPr>
                  <a:spLocks noEditPoints="1"/>
                </p:cNvSpPr>
                <p:nvPr userDrawn="1"/>
              </p:nvSpPr>
              <p:spPr bwMode="auto">
                <a:xfrm>
                  <a:off x="5448844" y="812965"/>
                  <a:ext cx="33655" cy="36539"/>
                </a:xfrm>
                <a:custGeom>
                  <a:avLst/>
                  <a:gdLst>
                    <a:gd name="T0" fmla="*/ 29 w 35"/>
                    <a:gd name="T1" fmla="*/ 38 h 38"/>
                    <a:gd name="T2" fmla="*/ 6 w 35"/>
                    <a:gd name="T3" fmla="*/ 38 h 38"/>
                    <a:gd name="T4" fmla="*/ 6 w 35"/>
                    <a:gd name="T5" fmla="*/ 38 h 38"/>
                    <a:gd name="T6" fmla="*/ 0 w 35"/>
                    <a:gd name="T7" fmla="*/ 35 h 38"/>
                    <a:gd name="T8" fmla="*/ 0 w 35"/>
                    <a:gd name="T9" fmla="*/ 32 h 38"/>
                    <a:gd name="T10" fmla="*/ 0 w 35"/>
                    <a:gd name="T11" fmla="*/ 6 h 38"/>
                    <a:gd name="T12" fmla="*/ 0 w 35"/>
                    <a:gd name="T13" fmla="*/ 6 h 38"/>
                    <a:gd name="T14" fmla="*/ 0 w 35"/>
                    <a:gd name="T15" fmla="*/ 3 h 38"/>
                    <a:gd name="T16" fmla="*/ 6 w 35"/>
                    <a:gd name="T17" fmla="*/ 0 h 38"/>
                    <a:gd name="T18" fmla="*/ 29 w 35"/>
                    <a:gd name="T19" fmla="*/ 0 h 38"/>
                    <a:gd name="T20" fmla="*/ 29 w 35"/>
                    <a:gd name="T21" fmla="*/ 0 h 38"/>
                    <a:gd name="T22" fmla="*/ 35 w 35"/>
                    <a:gd name="T23" fmla="*/ 3 h 38"/>
                    <a:gd name="T24" fmla="*/ 35 w 35"/>
                    <a:gd name="T25" fmla="*/ 6 h 38"/>
                    <a:gd name="T26" fmla="*/ 35 w 35"/>
                    <a:gd name="T27" fmla="*/ 32 h 38"/>
                    <a:gd name="T28" fmla="*/ 35 w 35"/>
                    <a:gd name="T29" fmla="*/ 32 h 38"/>
                    <a:gd name="T30" fmla="*/ 35 w 35"/>
                    <a:gd name="T31" fmla="*/ 35 h 38"/>
                    <a:gd name="T32" fmla="*/ 29 w 35"/>
                    <a:gd name="T33" fmla="*/ 38 h 38"/>
                    <a:gd name="T34" fmla="*/ 29 w 35"/>
                    <a:gd name="T35" fmla="*/ 38 h 38"/>
                    <a:gd name="T36" fmla="*/ 13 w 35"/>
                    <a:gd name="T37" fmla="*/ 26 h 38"/>
                    <a:gd name="T38" fmla="*/ 22 w 35"/>
                    <a:gd name="T39" fmla="*/ 26 h 38"/>
                    <a:gd name="T40" fmla="*/ 22 w 35"/>
                    <a:gd name="T41" fmla="*/ 13 h 38"/>
                    <a:gd name="T42" fmla="*/ 13 w 35"/>
                    <a:gd name="T43" fmla="*/ 13 h 38"/>
                    <a:gd name="T44" fmla="*/ 13 w 35"/>
                    <a:gd name="T45"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8">
                      <a:moveTo>
                        <a:pt x="29" y="38"/>
                      </a:moveTo>
                      <a:lnTo>
                        <a:pt x="6" y="38"/>
                      </a:lnTo>
                      <a:lnTo>
                        <a:pt x="6" y="38"/>
                      </a:lnTo>
                      <a:lnTo>
                        <a:pt x="0" y="35"/>
                      </a:lnTo>
                      <a:lnTo>
                        <a:pt x="0" y="32"/>
                      </a:lnTo>
                      <a:lnTo>
                        <a:pt x="0" y="6"/>
                      </a:lnTo>
                      <a:lnTo>
                        <a:pt x="0" y="6"/>
                      </a:lnTo>
                      <a:lnTo>
                        <a:pt x="0" y="3"/>
                      </a:lnTo>
                      <a:lnTo>
                        <a:pt x="6" y="0"/>
                      </a:lnTo>
                      <a:lnTo>
                        <a:pt x="29" y="0"/>
                      </a:lnTo>
                      <a:lnTo>
                        <a:pt x="29" y="0"/>
                      </a:lnTo>
                      <a:lnTo>
                        <a:pt x="35" y="3"/>
                      </a:lnTo>
                      <a:lnTo>
                        <a:pt x="35" y="6"/>
                      </a:lnTo>
                      <a:lnTo>
                        <a:pt x="35" y="32"/>
                      </a:lnTo>
                      <a:lnTo>
                        <a:pt x="35" y="32"/>
                      </a:lnTo>
                      <a:lnTo>
                        <a:pt x="35" y="35"/>
                      </a:lnTo>
                      <a:lnTo>
                        <a:pt x="29" y="38"/>
                      </a:lnTo>
                      <a:lnTo>
                        <a:pt x="29" y="38"/>
                      </a:lnTo>
                      <a:close/>
                      <a:moveTo>
                        <a:pt x="13" y="26"/>
                      </a:moveTo>
                      <a:lnTo>
                        <a:pt x="22" y="26"/>
                      </a:lnTo>
                      <a:lnTo>
                        <a:pt x="22" y="13"/>
                      </a:lnTo>
                      <a:lnTo>
                        <a:pt x="13" y="13"/>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59" name="Freeform 139">
                  <a:extLst>
                    <a:ext uri="{FF2B5EF4-FFF2-40B4-BE49-F238E27FC236}">
                      <a16:creationId xmlns:a16="http://schemas.microsoft.com/office/drawing/2014/main" id="{855CA04E-D309-40B4-8EBC-3D98370D4447}"/>
                    </a:ext>
                  </a:extLst>
                </p:cNvPr>
                <p:cNvSpPr>
                  <a:spLocks noEditPoints="1"/>
                </p:cNvSpPr>
                <p:nvPr userDrawn="1"/>
              </p:nvSpPr>
              <p:spPr bwMode="auto">
                <a:xfrm>
                  <a:off x="5494999" y="812965"/>
                  <a:ext cx="34616" cy="36539"/>
                </a:xfrm>
                <a:custGeom>
                  <a:avLst/>
                  <a:gdLst>
                    <a:gd name="T0" fmla="*/ 29 w 36"/>
                    <a:gd name="T1" fmla="*/ 38 h 38"/>
                    <a:gd name="T2" fmla="*/ 7 w 36"/>
                    <a:gd name="T3" fmla="*/ 38 h 38"/>
                    <a:gd name="T4" fmla="*/ 7 w 36"/>
                    <a:gd name="T5" fmla="*/ 38 h 38"/>
                    <a:gd name="T6" fmla="*/ 3 w 36"/>
                    <a:gd name="T7" fmla="*/ 35 h 38"/>
                    <a:gd name="T8" fmla="*/ 0 w 36"/>
                    <a:gd name="T9" fmla="*/ 32 h 38"/>
                    <a:gd name="T10" fmla="*/ 0 w 36"/>
                    <a:gd name="T11" fmla="*/ 6 h 38"/>
                    <a:gd name="T12" fmla="*/ 0 w 36"/>
                    <a:gd name="T13" fmla="*/ 6 h 38"/>
                    <a:gd name="T14" fmla="*/ 3 w 36"/>
                    <a:gd name="T15" fmla="*/ 3 h 38"/>
                    <a:gd name="T16" fmla="*/ 7 w 36"/>
                    <a:gd name="T17" fmla="*/ 0 h 38"/>
                    <a:gd name="T18" fmla="*/ 29 w 36"/>
                    <a:gd name="T19" fmla="*/ 0 h 38"/>
                    <a:gd name="T20" fmla="*/ 29 w 36"/>
                    <a:gd name="T21" fmla="*/ 0 h 38"/>
                    <a:gd name="T22" fmla="*/ 36 w 36"/>
                    <a:gd name="T23" fmla="*/ 3 h 38"/>
                    <a:gd name="T24" fmla="*/ 36 w 36"/>
                    <a:gd name="T25" fmla="*/ 6 h 38"/>
                    <a:gd name="T26" fmla="*/ 36 w 36"/>
                    <a:gd name="T27" fmla="*/ 32 h 38"/>
                    <a:gd name="T28" fmla="*/ 36 w 36"/>
                    <a:gd name="T29" fmla="*/ 32 h 38"/>
                    <a:gd name="T30" fmla="*/ 36 w 36"/>
                    <a:gd name="T31" fmla="*/ 35 h 38"/>
                    <a:gd name="T32" fmla="*/ 29 w 36"/>
                    <a:gd name="T33" fmla="*/ 38 h 38"/>
                    <a:gd name="T34" fmla="*/ 29 w 36"/>
                    <a:gd name="T35" fmla="*/ 38 h 38"/>
                    <a:gd name="T36" fmla="*/ 13 w 36"/>
                    <a:gd name="T37" fmla="*/ 26 h 38"/>
                    <a:gd name="T38" fmla="*/ 26 w 36"/>
                    <a:gd name="T39" fmla="*/ 26 h 38"/>
                    <a:gd name="T40" fmla="*/ 26 w 36"/>
                    <a:gd name="T41" fmla="*/ 13 h 38"/>
                    <a:gd name="T42" fmla="*/ 13 w 36"/>
                    <a:gd name="T43" fmla="*/ 13 h 38"/>
                    <a:gd name="T44" fmla="*/ 13 w 36"/>
                    <a:gd name="T45"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8">
                      <a:moveTo>
                        <a:pt x="29" y="38"/>
                      </a:moveTo>
                      <a:lnTo>
                        <a:pt x="7" y="38"/>
                      </a:lnTo>
                      <a:lnTo>
                        <a:pt x="7" y="38"/>
                      </a:lnTo>
                      <a:lnTo>
                        <a:pt x="3" y="35"/>
                      </a:lnTo>
                      <a:lnTo>
                        <a:pt x="0" y="32"/>
                      </a:lnTo>
                      <a:lnTo>
                        <a:pt x="0" y="6"/>
                      </a:lnTo>
                      <a:lnTo>
                        <a:pt x="0" y="6"/>
                      </a:lnTo>
                      <a:lnTo>
                        <a:pt x="3" y="3"/>
                      </a:lnTo>
                      <a:lnTo>
                        <a:pt x="7" y="0"/>
                      </a:lnTo>
                      <a:lnTo>
                        <a:pt x="29" y="0"/>
                      </a:lnTo>
                      <a:lnTo>
                        <a:pt x="29" y="0"/>
                      </a:lnTo>
                      <a:lnTo>
                        <a:pt x="36" y="3"/>
                      </a:lnTo>
                      <a:lnTo>
                        <a:pt x="36" y="6"/>
                      </a:lnTo>
                      <a:lnTo>
                        <a:pt x="36" y="32"/>
                      </a:lnTo>
                      <a:lnTo>
                        <a:pt x="36" y="32"/>
                      </a:lnTo>
                      <a:lnTo>
                        <a:pt x="36" y="35"/>
                      </a:lnTo>
                      <a:lnTo>
                        <a:pt x="29" y="38"/>
                      </a:lnTo>
                      <a:lnTo>
                        <a:pt x="29" y="38"/>
                      </a:lnTo>
                      <a:close/>
                      <a:moveTo>
                        <a:pt x="13" y="26"/>
                      </a:moveTo>
                      <a:lnTo>
                        <a:pt x="26" y="26"/>
                      </a:lnTo>
                      <a:lnTo>
                        <a:pt x="26" y="13"/>
                      </a:lnTo>
                      <a:lnTo>
                        <a:pt x="13" y="13"/>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60" name="Freeform 140">
                  <a:extLst>
                    <a:ext uri="{FF2B5EF4-FFF2-40B4-BE49-F238E27FC236}">
                      <a16:creationId xmlns:a16="http://schemas.microsoft.com/office/drawing/2014/main" id="{24862791-5098-4992-9856-302EE524DE17}"/>
                    </a:ext>
                  </a:extLst>
                </p:cNvPr>
                <p:cNvSpPr>
                  <a:spLocks noEditPoints="1"/>
                </p:cNvSpPr>
                <p:nvPr userDrawn="1"/>
              </p:nvSpPr>
              <p:spPr bwMode="auto">
                <a:xfrm>
                  <a:off x="5202685" y="234107"/>
                  <a:ext cx="15385" cy="65386"/>
                </a:xfrm>
                <a:custGeom>
                  <a:avLst/>
                  <a:gdLst>
                    <a:gd name="T0" fmla="*/ 0 w 16"/>
                    <a:gd name="T1" fmla="*/ 68 h 68"/>
                    <a:gd name="T2" fmla="*/ 0 w 16"/>
                    <a:gd name="T3" fmla="*/ 68 h 68"/>
                    <a:gd name="T4" fmla="*/ 16 w 16"/>
                    <a:gd name="T5" fmla="*/ 0 h 68"/>
                    <a:gd name="T6" fmla="*/ 16 w 16"/>
                    <a:gd name="T7" fmla="*/ 0 h 68"/>
                  </a:gdLst>
                  <a:ahLst/>
                  <a:cxnLst>
                    <a:cxn ang="0">
                      <a:pos x="T0" y="T1"/>
                    </a:cxn>
                    <a:cxn ang="0">
                      <a:pos x="T2" y="T3"/>
                    </a:cxn>
                    <a:cxn ang="0">
                      <a:pos x="T4" y="T5"/>
                    </a:cxn>
                    <a:cxn ang="0">
                      <a:pos x="T6" y="T7"/>
                    </a:cxn>
                  </a:cxnLst>
                  <a:rect l="0" t="0" r="r" b="b"/>
                  <a:pathLst>
                    <a:path w="16" h="68">
                      <a:moveTo>
                        <a:pt x="0" y="68"/>
                      </a:moveTo>
                      <a:lnTo>
                        <a:pt x="0" y="68"/>
                      </a:lnTo>
                      <a:close/>
                      <a:moveTo>
                        <a:pt x="16" y="0"/>
                      </a:move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61" name="Line 141">
                  <a:extLst>
                    <a:ext uri="{FF2B5EF4-FFF2-40B4-BE49-F238E27FC236}">
                      <a16:creationId xmlns:a16="http://schemas.microsoft.com/office/drawing/2014/main" id="{63DD5337-A7E7-4BA5-BA09-4C14FAA30CFF}"/>
                    </a:ext>
                  </a:extLst>
                </p:cNvPr>
                <p:cNvSpPr>
                  <a:spLocks noChangeShapeType="1"/>
                </p:cNvSpPr>
                <p:nvPr userDrawn="1"/>
              </p:nvSpPr>
              <p:spPr bwMode="auto">
                <a:xfrm>
                  <a:off x="5202685" y="29949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62" name="Line 142">
                  <a:extLst>
                    <a:ext uri="{FF2B5EF4-FFF2-40B4-BE49-F238E27FC236}">
                      <a16:creationId xmlns:a16="http://schemas.microsoft.com/office/drawing/2014/main" id="{734A9445-2368-4B95-801D-FE7A1E611018}"/>
                    </a:ext>
                  </a:extLst>
                </p:cNvPr>
                <p:cNvSpPr>
                  <a:spLocks noChangeShapeType="1"/>
                </p:cNvSpPr>
                <p:nvPr userDrawn="1"/>
              </p:nvSpPr>
              <p:spPr bwMode="auto">
                <a:xfrm>
                  <a:off x="5218070" y="234107"/>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63" name="Line 143">
                  <a:extLst>
                    <a:ext uri="{FF2B5EF4-FFF2-40B4-BE49-F238E27FC236}">
                      <a16:creationId xmlns:a16="http://schemas.microsoft.com/office/drawing/2014/main" id="{00143384-8D72-4964-9A05-FA4DEC74EEBA}"/>
                    </a:ext>
                  </a:extLst>
                </p:cNvPr>
                <p:cNvSpPr>
                  <a:spLocks noChangeShapeType="1"/>
                </p:cNvSpPr>
                <p:nvPr userDrawn="1"/>
              </p:nvSpPr>
              <p:spPr bwMode="auto">
                <a:xfrm>
                  <a:off x="5212301" y="81873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64" name="Line 144">
                  <a:extLst>
                    <a:ext uri="{FF2B5EF4-FFF2-40B4-BE49-F238E27FC236}">
                      <a16:creationId xmlns:a16="http://schemas.microsoft.com/office/drawing/2014/main" id="{BD98E81D-738B-4F04-9E1E-168FA987471C}"/>
                    </a:ext>
                  </a:extLst>
                </p:cNvPr>
                <p:cNvSpPr>
                  <a:spLocks noChangeShapeType="1"/>
                </p:cNvSpPr>
                <p:nvPr userDrawn="1"/>
              </p:nvSpPr>
              <p:spPr bwMode="auto">
                <a:xfrm>
                  <a:off x="5212301" y="81873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65" name="Freeform 145">
                  <a:extLst>
                    <a:ext uri="{FF2B5EF4-FFF2-40B4-BE49-F238E27FC236}">
                      <a16:creationId xmlns:a16="http://schemas.microsoft.com/office/drawing/2014/main" id="{26D02ED1-0B63-4DDB-98F9-464889E7ABCE}"/>
                    </a:ext>
                  </a:extLst>
                </p:cNvPr>
                <p:cNvSpPr>
                  <a:spLocks/>
                </p:cNvSpPr>
                <p:nvPr userDrawn="1"/>
              </p:nvSpPr>
              <p:spPr bwMode="auto">
                <a:xfrm>
                  <a:off x="6627714" y="348532"/>
                  <a:ext cx="46155" cy="0"/>
                </a:xfrm>
                <a:custGeom>
                  <a:avLst/>
                  <a:gdLst>
                    <a:gd name="T0" fmla="*/ 48 w 48"/>
                    <a:gd name="T1" fmla="*/ 0 w 48"/>
                    <a:gd name="T2" fmla="*/ 48 w 48"/>
                  </a:gdLst>
                  <a:ahLst/>
                  <a:cxnLst>
                    <a:cxn ang="0">
                      <a:pos x="T0" y="0"/>
                    </a:cxn>
                    <a:cxn ang="0">
                      <a:pos x="T1" y="0"/>
                    </a:cxn>
                    <a:cxn ang="0">
                      <a:pos x="T2" y="0"/>
                    </a:cxn>
                  </a:cxnLst>
                  <a:rect l="0" t="0" r="r" b="b"/>
                  <a:pathLst>
                    <a:path w="48">
                      <a:moveTo>
                        <a:pt x="48" y="0"/>
                      </a:move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66" name="Line 146">
                  <a:extLst>
                    <a:ext uri="{FF2B5EF4-FFF2-40B4-BE49-F238E27FC236}">
                      <a16:creationId xmlns:a16="http://schemas.microsoft.com/office/drawing/2014/main" id="{20EF22F1-9B9B-4F0C-9ABC-3C628D758722}"/>
                    </a:ext>
                  </a:extLst>
                </p:cNvPr>
                <p:cNvSpPr>
                  <a:spLocks noChangeShapeType="1"/>
                </p:cNvSpPr>
                <p:nvPr userDrawn="1"/>
              </p:nvSpPr>
              <p:spPr bwMode="auto">
                <a:xfrm flipH="1">
                  <a:off x="6627714" y="348532"/>
                  <a:ext cx="4615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67" name="Freeform 147">
                  <a:extLst>
                    <a:ext uri="{FF2B5EF4-FFF2-40B4-BE49-F238E27FC236}">
                      <a16:creationId xmlns:a16="http://schemas.microsoft.com/office/drawing/2014/main" id="{C89A88B5-DFCD-4238-95F3-A462096B7629}"/>
                    </a:ext>
                  </a:extLst>
                </p:cNvPr>
                <p:cNvSpPr>
                  <a:spLocks noEditPoints="1"/>
                </p:cNvSpPr>
                <p:nvPr userDrawn="1"/>
              </p:nvSpPr>
              <p:spPr bwMode="auto">
                <a:xfrm>
                  <a:off x="6620983" y="280262"/>
                  <a:ext cx="27885" cy="75002"/>
                </a:xfrm>
                <a:custGeom>
                  <a:avLst/>
                  <a:gdLst>
                    <a:gd name="T0" fmla="*/ 0 w 29"/>
                    <a:gd name="T1" fmla="*/ 78 h 78"/>
                    <a:gd name="T2" fmla="*/ 0 w 29"/>
                    <a:gd name="T3" fmla="*/ 78 h 78"/>
                    <a:gd name="T4" fmla="*/ 29 w 29"/>
                    <a:gd name="T5" fmla="*/ 0 h 78"/>
                    <a:gd name="T6" fmla="*/ 29 w 29"/>
                    <a:gd name="T7" fmla="*/ 0 h 78"/>
                  </a:gdLst>
                  <a:ahLst/>
                  <a:cxnLst>
                    <a:cxn ang="0">
                      <a:pos x="T0" y="T1"/>
                    </a:cxn>
                    <a:cxn ang="0">
                      <a:pos x="T2" y="T3"/>
                    </a:cxn>
                    <a:cxn ang="0">
                      <a:pos x="T4" y="T5"/>
                    </a:cxn>
                    <a:cxn ang="0">
                      <a:pos x="T6" y="T7"/>
                    </a:cxn>
                  </a:cxnLst>
                  <a:rect l="0" t="0" r="r" b="b"/>
                  <a:pathLst>
                    <a:path w="29" h="78">
                      <a:moveTo>
                        <a:pt x="0" y="78"/>
                      </a:moveTo>
                      <a:lnTo>
                        <a:pt x="0" y="78"/>
                      </a:lnTo>
                      <a:close/>
                      <a:moveTo>
                        <a:pt x="29" y="0"/>
                      </a:move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68" name="Line 148">
                  <a:extLst>
                    <a:ext uri="{FF2B5EF4-FFF2-40B4-BE49-F238E27FC236}">
                      <a16:creationId xmlns:a16="http://schemas.microsoft.com/office/drawing/2014/main" id="{C573651D-D656-49BF-9F13-C1B7B31B9B84}"/>
                    </a:ext>
                  </a:extLst>
                </p:cNvPr>
                <p:cNvSpPr>
                  <a:spLocks noChangeShapeType="1"/>
                </p:cNvSpPr>
                <p:nvPr userDrawn="1"/>
              </p:nvSpPr>
              <p:spPr bwMode="auto">
                <a:xfrm>
                  <a:off x="6620983" y="3552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69" name="Line 149">
                  <a:extLst>
                    <a:ext uri="{FF2B5EF4-FFF2-40B4-BE49-F238E27FC236}">
                      <a16:creationId xmlns:a16="http://schemas.microsoft.com/office/drawing/2014/main" id="{BB78607D-9DD7-4938-9CDB-ACC847423A8B}"/>
                    </a:ext>
                  </a:extLst>
                </p:cNvPr>
                <p:cNvSpPr>
                  <a:spLocks noChangeShapeType="1"/>
                </p:cNvSpPr>
                <p:nvPr userDrawn="1"/>
              </p:nvSpPr>
              <p:spPr bwMode="auto">
                <a:xfrm>
                  <a:off x="6648868" y="28026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70" name="Freeform 158">
                  <a:extLst>
                    <a:ext uri="{FF2B5EF4-FFF2-40B4-BE49-F238E27FC236}">
                      <a16:creationId xmlns:a16="http://schemas.microsoft.com/office/drawing/2014/main" id="{15A68FF5-B2F2-46F8-AE8B-F616C7349F5C}"/>
                    </a:ext>
                  </a:extLst>
                </p:cNvPr>
                <p:cNvSpPr>
                  <a:spLocks/>
                </p:cNvSpPr>
                <p:nvPr userDrawn="1"/>
              </p:nvSpPr>
              <p:spPr bwMode="auto">
                <a:xfrm>
                  <a:off x="6767140" y="445650"/>
                  <a:ext cx="495202" cy="68271"/>
                </a:xfrm>
                <a:custGeom>
                  <a:avLst/>
                  <a:gdLst>
                    <a:gd name="T0" fmla="*/ 515 w 515"/>
                    <a:gd name="T1" fmla="*/ 48 h 71"/>
                    <a:gd name="T2" fmla="*/ 515 w 515"/>
                    <a:gd name="T3" fmla="*/ 48 h 71"/>
                    <a:gd name="T4" fmla="*/ 512 w 515"/>
                    <a:gd name="T5" fmla="*/ 58 h 71"/>
                    <a:gd name="T6" fmla="*/ 505 w 515"/>
                    <a:gd name="T7" fmla="*/ 64 h 71"/>
                    <a:gd name="T8" fmla="*/ 499 w 515"/>
                    <a:gd name="T9" fmla="*/ 71 h 71"/>
                    <a:gd name="T10" fmla="*/ 489 w 515"/>
                    <a:gd name="T11" fmla="*/ 71 h 71"/>
                    <a:gd name="T12" fmla="*/ 415 w 515"/>
                    <a:gd name="T13" fmla="*/ 71 h 71"/>
                    <a:gd name="T14" fmla="*/ 0 w 515"/>
                    <a:gd name="T15" fmla="*/ 71 h 71"/>
                    <a:gd name="T16" fmla="*/ 0 w 515"/>
                    <a:gd name="T17" fmla="*/ 0 h 71"/>
                    <a:gd name="T18" fmla="*/ 415 w 515"/>
                    <a:gd name="T19" fmla="*/ 0 h 71"/>
                    <a:gd name="T20" fmla="*/ 415 w 515"/>
                    <a:gd name="T21" fmla="*/ 0 h 71"/>
                    <a:gd name="T22" fmla="*/ 437 w 515"/>
                    <a:gd name="T23" fmla="*/ 0 h 71"/>
                    <a:gd name="T24" fmla="*/ 453 w 515"/>
                    <a:gd name="T25" fmla="*/ 3 h 71"/>
                    <a:gd name="T26" fmla="*/ 470 w 515"/>
                    <a:gd name="T27" fmla="*/ 6 h 71"/>
                    <a:gd name="T28" fmla="*/ 486 w 515"/>
                    <a:gd name="T29" fmla="*/ 13 h 71"/>
                    <a:gd name="T30" fmla="*/ 495 w 515"/>
                    <a:gd name="T31" fmla="*/ 19 h 71"/>
                    <a:gd name="T32" fmla="*/ 505 w 515"/>
                    <a:gd name="T33" fmla="*/ 29 h 71"/>
                    <a:gd name="T34" fmla="*/ 512 w 515"/>
                    <a:gd name="T35" fmla="*/ 39 h 71"/>
                    <a:gd name="T36" fmla="*/ 515 w 515"/>
                    <a:gd name="T37" fmla="*/ 48 h 71"/>
                    <a:gd name="T38" fmla="*/ 515 w 515"/>
                    <a:gd name="T39" fmla="*/ 4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71">
                      <a:moveTo>
                        <a:pt x="515" y="48"/>
                      </a:moveTo>
                      <a:lnTo>
                        <a:pt x="515" y="48"/>
                      </a:lnTo>
                      <a:lnTo>
                        <a:pt x="512" y="58"/>
                      </a:lnTo>
                      <a:lnTo>
                        <a:pt x="505" y="64"/>
                      </a:lnTo>
                      <a:lnTo>
                        <a:pt x="499" y="71"/>
                      </a:lnTo>
                      <a:lnTo>
                        <a:pt x="489" y="71"/>
                      </a:lnTo>
                      <a:lnTo>
                        <a:pt x="415" y="71"/>
                      </a:lnTo>
                      <a:lnTo>
                        <a:pt x="0" y="71"/>
                      </a:lnTo>
                      <a:lnTo>
                        <a:pt x="0" y="0"/>
                      </a:lnTo>
                      <a:lnTo>
                        <a:pt x="415" y="0"/>
                      </a:lnTo>
                      <a:lnTo>
                        <a:pt x="415" y="0"/>
                      </a:lnTo>
                      <a:lnTo>
                        <a:pt x="437" y="0"/>
                      </a:lnTo>
                      <a:lnTo>
                        <a:pt x="453" y="3"/>
                      </a:lnTo>
                      <a:lnTo>
                        <a:pt x="470" y="6"/>
                      </a:lnTo>
                      <a:lnTo>
                        <a:pt x="486" y="13"/>
                      </a:lnTo>
                      <a:lnTo>
                        <a:pt x="495" y="19"/>
                      </a:lnTo>
                      <a:lnTo>
                        <a:pt x="505" y="29"/>
                      </a:lnTo>
                      <a:lnTo>
                        <a:pt x="512" y="39"/>
                      </a:lnTo>
                      <a:lnTo>
                        <a:pt x="515" y="48"/>
                      </a:lnTo>
                      <a:lnTo>
                        <a:pt x="515" y="48"/>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71" name="Freeform 159">
                  <a:extLst>
                    <a:ext uri="{FF2B5EF4-FFF2-40B4-BE49-F238E27FC236}">
                      <a16:creationId xmlns:a16="http://schemas.microsoft.com/office/drawing/2014/main" id="{D2BAE462-86D2-4572-9AC6-58873DB57E80}"/>
                    </a:ext>
                  </a:extLst>
                </p:cNvPr>
                <p:cNvSpPr>
                  <a:spLocks noEditPoints="1"/>
                </p:cNvSpPr>
                <p:nvPr userDrawn="1"/>
              </p:nvSpPr>
              <p:spPr bwMode="auto">
                <a:xfrm>
                  <a:off x="6761371" y="438919"/>
                  <a:ext cx="503856" cy="80771"/>
                </a:xfrm>
                <a:custGeom>
                  <a:avLst/>
                  <a:gdLst>
                    <a:gd name="T0" fmla="*/ 495 w 524"/>
                    <a:gd name="T1" fmla="*/ 84 h 84"/>
                    <a:gd name="T2" fmla="*/ 6 w 524"/>
                    <a:gd name="T3" fmla="*/ 84 h 84"/>
                    <a:gd name="T4" fmla="*/ 6 w 524"/>
                    <a:gd name="T5" fmla="*/ 84 h 84"/>
                    <a:gd name="T6" fmla="*/ 3 w 524"/>
                    <a:gd name="T7" fmla="*/ 84 h 84"/>
                    <a:gd name="T8" fmla="*/ 0 w 524"/>
                    <a:gd name="T9" fmla="*/ 78 h 84"/>
                    <a:gd name="T10" fmla="*/ 0 w 524"/>
                    <a:gd name="T11" fmla="*/ 7 h 84"/>
                    <a:gd name="T12" fmla="*/ 0 w 524"/>
                    <a:gd name="T13" fmla="*/ 7 h 84"/>
                    <a:gd name="T14" fmla="*/ 3 w 524"/>
                    <a:gd name="T15" fmla="*/ 0 h 84"/>
                    <a:gd name="T16" fmla="*/ 6 w 524"/>
                    <a:gd name="T17" fmla="*/ 0 h 84"/>
                    <a:gd name="T18" fmla="*/ 421 w 524"/>
                    <a:gd name="T19" fmla="*/ 0 h 84"/>
                    <a:gd name="T20" fmla="*/ 421 w 524"/>
                    <a:gd name="T21" fmla="*/ 0 h 84"/>
                    <a:gd name="T22" fmla="*/ 443 w 524"/>
                    <a:gd name="T23" fmla="*/ 0 h 84"/>
                    <a:gd name="T24" fmla="*/ 463 w 524"/>
                    <a:gd name="T25" fmla="*/ 3 h 84"/>
                    <a:gd name="T26" fmla="*/ 479 w 524"/>
                    <a:gd name="T27" fmla="*/ 10 h 84"/>
                    <a:gd name="T28" fmla="*/ 495 w 524"/>
                    <a:gd name="T29" fmla="*/ 16 h 84"/>
                    <a:gd name="T30" fmla="*/ 508 w 524"/>
                    <a:gd name="T31" fmla="*/ 23 h 84"/>
                    <a:gd name="T32" fmla="*/ 518 w 524"/>
                    <a:gd name="T33" fmla="*/ 33 h 84"/>
                    <a:gd name="T34" fmla="*/ 524 w 524"/>
                    <a:gd name="T35" fmla="*/ 42 h 84"/>
                    <a:gd name="T36" fmla="*/ 524 w 524"/>
                    <a:gd name="T37" fmla="*/ 55 h 84"/>
                    <a:gd name="T38" fmla="*/ 524 w 524"/>
                    <a:gd name="T39" fmla="*/ 55 h 84"/>
                    <a:gd name="T40" fmla="*/ 524 w 524"/>
                    <a:gd name="T41" fmla="*/ 65 h 84"/>
                    <a:gd name="T42" fmla="*/ 518 w 524"/>
                    <a:gd name="T43" fmla="*/ 75 h 84"/>
                    <a:gd name="T44" fmla="*/ 508 w 524"/>
                    <a:gd name="T45" fmla="*/ 81 h 84"/>
                    <a:gd name="T46" fmla="*/ 495 w 524"/>
                    <a:gd name="T47" fmla="*/ 84 h 84"/>
                    <a:gd name="T48" fmla="*/ 495 w 524"/>
                    <a:gd name="T49" fmla="*/ 84 h 84"/>
                    <a:gd name="T50" fmla="*/ 13 w 524"/>
                    <a:gd name="T51" fmla="*/ 71 h 84"/>
                    <a:gd name="T52" fmla="*/ 495 w 524"/>
                    <a:gd name="T53" fmla="*/ 71 h 84"/>
                    <a:gd name="T54" fmla="*/ 495 w 524"/>
                    <a:gd name="T55" fmla="*/ 71 h 84"/>
                    <a:gd name="T56" fmla="*/ 501 w 524"/>
                    <a:gd name="T57" fmla="*/ 71 h 84"/>
                    <a:gd name="T58" fmla="*/ 508 w 524"/>
                    <a:gd name="T59" fmla="*/ 68 h 84"/>
                    <a:gd name="T60" fmla="*/ 511 w 524"/>
                    <a:gd name="T61" fmla="*/ 62 h 84"/>
                    <a:gd name="T62" fmla="*/ 514 w 524"/>
                    <a:gd name="T63" fmla="*/ 55 h 84"/>
                    <a:gd name="T64" fmla="*/ 514 w 524"/>
                    <a:gd name="T65" fmla="*/ 55 h 84"/>
                    <a:gd name="T66" fmla="*/ 511 w 524"/>
                    <a:gd name="T67" fmla="*/ 46 h 84"/>
                    <a:gd name="T68" fmla="*/ 505 w 524"/>
                    <a:gd name="T69" fmla="*/ 39 h 84"/>
                    <a:gd name="T70" fmla="*/ 498 w 524"/>
                    <a:gd name="T71" fmla="*/ 29 h 84"/>
                    <a:gd name="T72" fmla="*/ 485 w 524"/>
                    <a:gd name="T73" fmla="*/ 23 h 84"/>
                    <a:gd name="T74" fmla="*/ 456 w 524"/>
                    <a:gd name="T75" fmla="*/ 16 h 84"/>
                    <a:gd name="T76" fmla="*/ 421 w 524"/>
                    <a:gd name="T77" fmla="*/ 13 h 84"/>
                    <a:gd name="T78" fmla="*/ 13 w 524"/>
                    <a:gd name="T79" fmla="*/ 13 h 84"/>
                    <a:gd name="T80" fmla="*/ 13 w 524"/>
                    <a:gd name="T81"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4" h="84">
                      <a:moveTo>
                        <a:pt x="495" y="84"/>
                      </a:moveTo>
                      <a:lnTo>
                        <a:pt x="6" y="84"/>
                      </a:lnTo>
                      <a:lnTo>
                        <a:pt x="6" y="84"/>
                      </a:lnTo>
                      <a:lnTo>
                        <a:pt x="3" y="84"/>
                      </a:lnTo>
                      <a:lnTo>
                        <a:pt x="0" y="78"/>
                      </a:lnTo>
                      <a:lnTo>
                        <a:pt x="0" y="7"/>
                      </a:lnTo>
                      <a:lnTo>
                        <a:pt x="0" y="7"/>
                      </a:lnTo>
                      <a:lnTo>
                        <a:pt x="3" y="0"/>
                      </a:lnTo>
                      <a:lnTo>
                        <a:pt x="6" y="0"/>
                      </a:lnTo>
                      <a:lnTo>
                        <a:pt x="421" y="0"/>
                      </a:lnTo>
                      <a:lnTo>
                        <a:pt x="421" y="0"/>
                      </a:lnTo>
                      <a:lnTo>
                        <a:pt x="443" y="0"/>
                      </a:lnTo>
                      <a:lnTo>
                        <a:pt x="463" y="3"/>
                      </a:lnTo>
                      <a:lnTo>
                        <a:pt x="479" y="10"/>
                      </a:lnTo>
                      <a:lnTo>
                        <a:pt x="495" y="16"/>
                      </a:lnTo>
                      <a:lnTo>
                        <a:pt x="508" y="23"/>
                      </a:lnTo>
                      <a:lnTo>
                        <a:pt x="518" y="33"/>
                      </a:lnTo>
                      <a:lnTo>
                        <a:pt x="524" y="42"/>
                      </a:lnTo>
                      <a:lnTo>
                        <a:pt x="524" y="55"/>
                      </a:lnTo>
                      <a:lnTo>
                        <a:pt x="524" y="55"/>
                      </a:lnTo>
                      <a:lnTo>
                        <a:pt x="524" y="65"/>
                      </a:lnTo>
                      <a:lnTo>
                        <a:pt x="518" y="75"/>
                      </a:lnTo>
                      <a:lnTo>
                        <a:pt x="508" y="81"/>
                      </a:lnTo>
                      <a:lnTo>
                        <a:pt x="495" y="84"/>
                      </a:lnTo>
                      <a:lnTo>
                        <a:pt x="495" y="84"/>
                      </a:lnTo>
                      <a:close/>
                      <a:moveTo>
                        <a:pt x="13" y="71"/>
                      </a:moveTo>
                      <a:lnTo>
                        <a:pt x="495" y="71"/>
                      </a:lnTo>
                      <a:lnTo>
                        <a:pt x="495" y="71"/>
                      </a:lnTo>
                      <a:lnTo>
                        <a:pt x="501" y="71"/>
                      </a:lnTo>
                      <a:lnTo>
                        <a:pt x="508" y="68"/>
                      </a:lnTo>
                      <a:lnTo>
                        <a:pt x="511" y="62"/>
                      </a:lnTo>
                      <a:lnTo>
                        <a:pt x="514" y="55"/>
                      </a:lnTo>
                      <a:lnTo>
                        <a:pt x="514" y="55"/>
                      </a:lnTo>
                      <a:lnTo>
                        <a:pt x="511" y="46"/>
                      </a:lnTo>
                      <a:lnTo>
                        <a:pt x="505" y="39"/>
                      </a:lnTo>
                      <a:lnTo>
                        <a:pt x="498" y="29"/>
                      </a:lnTo>
                      <a:lnTo>
                        <a:pt x="485" y="23"/>
                      </a:lnTo>
                      <a:lnTo>
                        <a:pt x="456" y="16"/>
                      </a:lnTo>
                      <a:lnTo>
                        <a:pt x="421" y="13"/>
                      </a:lnTo>
                      <a:lnTo>
                        <a:pt x="13" y="13"/>
                      </a:lnTo>
                      <a:lnTo>
                        <a:pt x="13" y="71"/>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72" name="Freeform 160">
                  <a:extLst>
                    <a:ext uri="{FF2B5EF4-FFF2-40B4-BE49-F238E27FC236}">
                      <a16:creationId xmlns:a16="http://schemas.microsoft.com/office/drawing/2014/main" id="{E6ECC660-3947-4C1F-B81A-79A56CCD1EF9}"/>
                    </a:ext>
                  </a:extLst>
                </p:cNvPr>
                <p:cNvSpPr>
                  <a:spLocks/>
                </p:cNvSpPr>
                <p:nvPr userDrawn="1"/>
              </p:nvSpPr>
              <p:spPr bwMode="auto">
                <a:xfrm>
                  <a:off x="7091185" y="438919"/>
                  <a:ext cx="12500" cy="80771"/>
                </a:xfrm>
                <a:custGeom>
                  <a:avLst/>
                  <a:gdLst>
                    <a:gd name="T0" fmla="*/ 6 w 13"/>
                    <a:gd name="T1" fmla="*/ 84 h 84"/>
                    <a:gd name="T2" fmla="*/ 6 w 13"/>
                    <a:gd name="T3" fmla="*/ 84 h 84"/>
                    <a:gd name="T4" fmla="*/ 0 w 13"/>
                    <a:gd name="T5" fmla="*/ 84 h 84"/>
                    <a:gd name="T6" fmla="*/ 0 w 13"/>
                    <a:gd name="T7" fmla="*/ 78 h 84"/>
                    <a:gd name="T8" fmla="*/ 0 w 13"/>
                    <a:gd name="T9" fmla="*/ 7 h 84"/>
                    <a:gd name="T10" fmla="*/ 0 w 13"/>
                    <a:gd name="T11" fmla="*/ 7 h 84"/>
                    <a:gd name="T12" fmla="*/ 0 w 13"/>
                    <a:gd name="T13" fmla="*/ 0 h 84"/>
                    <a:gd name="T14" fmla="*/ 6 w 13"/>
                    <a:gd name="T15" fmla="*/ 0 h 84"/>
                    <a:gd name="T16" fmla="*/ 6 w 13"/>
                    <a:gd name="T17" fmla="*/ 0 h 84"/>
                    <a:gd name="T18" fmla="*/ 10 w 13"/>
                    <a:gd name="T19" fmla="*/ 0 h 84"/>
                    <a:gd name="T20" fmla="*/ 13 w 13"/>
                    <a:gd name="T21" fmla="*/ 7 h 84"/>
                    <a:gd name="T22" fmla="*/ 13 w 13"/>
                    <a:gd name="T23" fmla="*/ 78 h 84"/>
                    <a:gd name="T24" fmla="*/ 13 w 13"/>
                    <a:gd name="T25" fmla="*/ 78 h 84"/>
                    <a:gd name="T26" fmla="*/ 10 w 13"/>
                    <a:gd name="T27" fmla="*/ 84 h 84"/>
                    <a:gd name="T28" fmla="*/ 6 w 13"/>
                    <a:gd name="T29" fmla="*/ 84 h 84"/>
                    <a:gd name="T30" fmla="*/ 6 w 13"/>
                    <a:gd name="T3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84">
                      <a:moveTo>
                        <a:pt x="6" y="84"/>
                      </a:moveTo>
                      <a:lnTo>
                        <a:pt x="6" y="84"/>
                      </a:lnTo>
                      <a:lnTo>
                        <a:pt x="0" y="84"/>
                      </a:lnTo>
                      <a:lnTo>
                        <a:pt x="0" y="78"/>
                      </a:lnTo>
                      <a:lnTo>
                        <a:pt x="0" y="7"/>
                      </a:lnTo>
                      <a:lnTo>
                        <a:pt x="0" y="7"/>
                      </a:lnTo>
                      <a:lnTo>
                        <a:pt x="0" y="0"/>
                      </a:lnTo>
                      <a:lnTo>
                        <a:pt x="6" y="0"/>
                      </a:lnTo>
                      <a:lnTo>
                        <a:pt x="6" y="0"/>
                      </a:lnTo>
                      <a:lnTo>
                        <a:pt x="10" y="0"/>
                      </a:lnTo>
                      <a:lnTo>
                        <a:pt x="13" y="7"/>
                      </a:lnTo>
                      <a:lnTo>
                        <a:pt x="13" y="78"/>
                      </a:lnTo>
                      <a:lnTo>
                        <a:pt x="13" y="78"/>
                      </a:lnTo>
                      <a:lnTo>
                        <a:pt x="10" y="84"/>
                      </a:lnTo>
                      <a:lnTo>
                        <a:pt x="6" y="84"/>
                      </a:lnTo>
                      <a:lnTo>
                        <a:pt x="6" y="84"/>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73" name="Freeform 161">
                  <a:extLst>
                    <a:ext uri="{FF2B5EF4-FFF2-40B4-BE49-F238E27FC236}">
                      <a16:creationId xmlns:a16="http://schemas.microsoft.com/office/drawing/2014/main" id="{FD461C3F-1EA4-4E78-A671-BB498D6897EF}"/>
                    </a:ext>
                  </a:extLst>
                </p:cNvPr>
                <p:cNvSpPr>
                  <a:spLocks/>
                </p:cNvSpPr>
                <p:nvPr userDrawn="1"/>
              </p:nvSpPr>
              <p:spPr bwMode="auto">
                <a:xfrm>
                  <a:off x="6925797" y="438919"/>
                  <a:ext cx="12500" cy="80771"/>
                </a:xfrm>
                <a:custGeom>
                  <a:avLst/>
                  <a:gdLst>
                    <a:gd name="T0" fmla="*/ 7 w 13"/>
                    <a:gd name="T1" fmla="*/ 84 h 84"/>
                    <a:gd name="T2" fmla="*/ 7 w 13"/>
                    <a:gd name="T3" fmla="*/ 84 h 84"/>
                    <a:gd name="T4" fmla="*/ 4 w 13"/>
                    <a:gd name="T5" fmla="*/ 84 h 84"/>
                    <a:gd name="T6" fmla="*/ 0 w 13"/>
                    <a:gd name="T7" fmla="*/ 78 h 84"/>
                    <a:gd name="T8" fmla="*/ 0 w 13"/>
                    <a:gd name="T9" fmla="*/ 7 h 84"/>
                    <a:gd name="T10" fmla="*/ 0 w 13"/>
                    <a:gd name="T11" fmla="*/ 7 h 84"/>
                    <a:gd name="T12" fmla="*/ 4 w 13"/>
                    <a:gd name="T13" fmla="*/ 0 h 84"/>
                    <a:gd name="T14" fmla="*/ 7 w 13"/>
                    <a:gd name="T15" fmla="*/ 0 h 84"/>
                    <a:gd name="T16" fmla="*/ 7 w 13"/>
                    <a:gd name="T17" fmla="*/ 0 h 84"/>
                    <a:gd name="T18" fmla="*/ 10 w 13"/>
                    <a:gd name="T19" fmla="*/ 0 h 84"/>
                    <a:gd name="T20" fmla="*/ 13 w 13"/>
                    <a:gd name="T21" fmla="*/ 7 h 84"/>
                    <a:gd name="T22" fmla="*/ 13 w 13"/>
                    <a:gd name="T23" fmla="*/ 78 h 84"/>
                    <a:gd name="T24" fmla="*/ 13 w 13"/>
                    <a:gd name="T25" fmla="*/ 78 h 84"/>
                    <a:gd name="T26" fmla="*/ 10 w 13"/>
                    <a:gd name="T27" fmla="*/ 84 h 84"/>
                    <a:gd name="T28" fmla="*/ 7 w 13"/>
                    <a:gd name="T29" fmla="*/ 84 h 84"/>
                    <a:gd name="T30" fmla="*/ 7 w 13"/>
                    <a:gd name="T3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84">
                      <a:moveTo>
                        <a:pt x="7" y="84"/>
                      </a:moveTo>
                      <a:lnTo>
                        <a:pt x="7" y="84"/>
                      </a:lnTo>
                      <a:lnTo>
                        <a:pt x="4" y="84"/>
                      </a:lnTo>
                      <a:lnTo>
                        <a:pt x="0" y="78"/>
                      </a:lnTo>
                      <a:lnTo>
                        <a:pt x="0" y="7"/>
                      </a:lnTo>
                      <a:lnTo>
                        <a:pt x="0" y="7"/>
                      </a:lnTo>
                      <a:lnTo>
                        <a:pt x="4" y="0"/>
                      </a:lnTo>
                      <a:lnTo>
                        <a:pt x="7" y="0"/>
                      </a:lnTo>
                      <a:lnTo>
                        <a:pt x="7" y="0"/>
                      </a:lnTo>
                      <a:lnTo>
                        <a:pt x="10" y="0"/>
                      </a:lnTo>
                      <a:lnTo>
                        <a:pt x="13" y="7"/>
                      </a:lnTo>
                      <a:lnTo>
                        <a:pt x="13" y="78"/>
                      </a:lnTo>
                      <a:lnTo>
                        <a:pt x="13" y="78"/>
                      </a:lnTo>
                      <a:lnTo>
                        <a:pt x="10" y="84"/>
                      </a:lnTo>
                      <a:lnTo>
                        <a:pt x="7" y="84"/>
                      </a:lnTo>
                      <a:lnTo>
                        <a:pt x="7" y="84"/>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74" name="Freeform 162">
                  <a:extLst>
                    <a:ext uri="{FF2B5EF4-FFF2-40B4-BE49-F238E27FC236}">
                      <a16:creationId xmlns:a16="http://schemas.microsoft.com/office/drawing/2014/main" id="{AD1E5447-9DB0-4043-8C61-41593FF43CC7}"/>
                    </a:ext>
                  </a:extLst>
                </p:cNvPr>
                <p:cNvSpPr>
                  <a:spLocks/>
                </p:cNvSpPr>
                <p:nvPr userDrawn="1"/>
              </p:nvSpPr>
              <p:spPr bwMode="auto">
                <a:xfrm>
                  <a:off x="7113301" y="461035"/>
                  <a:ext cx="139426" cy="12500"/>
                </a:xfrm>
                <a:custGeom>
                  <a:avLst/>
                  <a:gdLst>
                    <a:gd name="T0" fmla="*/ 142 w 145"/>
                    <a:gd name="T1" fmla="*/ 13 h 13"/>
                    <a:gd name="T2" fmla="*/ 6 w 145"/>
                    <a:gd name="T3" fmla="*/ 13 h 13"/>
                    <a:gd name="T4" fmla="*/ 6 w 145"/>
                    <a:gd name="T5" fmla="*/ 13 h 13"/>
                    <a:gd name="T6" fmla="*/ 3 w 145"/>
                    <a:gd name="T7" fmla="*/ 13 h 13"/>
                    <a:gd name="T8" fmla="*/ 0 w 145"/>
                    <a:gd name="T9" fmla="*/ 6 h 13"/>
                    <a:gd name="T10" fmla="*/ 0 w 145"/>
                    <a:gd name="T11" fmla="*/ 6 h 13"/>
                    <a:gd name="T12" fmla="*/ 3 w 145"/>
                    <a:gd name="T13" fmla="*/ 3 h 13"/>
                    <a:gd name="T14" fmla="*/ 6 w 145"/>
                    <a:gd name="T15" fmla="*/ 0 h 13"/>
                    <a:gd name="T16" fmla="*/ 142 w 145"/>
                    <a:gd name="T17" fmla="*/ 0 h 13"/>
                    <a:gd name="T18" fmla="*/ 142 w 145"/>
                    <a:gd name="T19" fmla="*/ 0 h 13"/>
                    <a:gd name="T20" fmla="*/ 145 w 145"/>
                    <a:gd name="T21" fmla="*/ 3 h 13"/>
                    <a:gd name="T22" fmla="*/ 145 w 145"/>
                    <a:gd name="T23" fmla="*/ 6 h 13"/>
                    <a:gd name="T24" fmla="*/ 145 w 145"/>
                    <a:gd name="T25" fmla="*/ 6 h 13"/>
                    <a:gd name="T26" fmla="*/ 145 w 145"/>
                    <a:gd name="T27" fmla="*/ 13 h 13"/>
                    <a:gd name="T28" fmla="*/ 142 w 145"/>
                    <a:gd name="T29" fmla="*/ 13 h 13"/>
                    <a:gd name="T30" fmla="*/ 142 w 145"/>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5" h="13">
                      <a:moveTo>
                        <a:pt x="142" y="13"/>
                      </a:moveTo>
                      <a:lnTo>
                        <a:pt x="6" y="13"/>
                      </a:lnTo>
                      <a:lnTo>
                        <a:pt x="6" y="13"/>
                      </a:lnTo>
                      <a:lnTo>
                        <a:pt x="3" y="13"/>
                      </a:lnTo>
                      <a:lnTo>
                        <a:pt x="0" y="6"/>
                      </a:lnTo>
                      <a:lnTo>
                        <a:pt x="0" y="6"/>
                      </a:lnTo>
                      <a:lnTo>
                        <a:pt x="3" y="3"/>
                      </a:lnTo>
                      <a:lnTo>
                        <a:pt x="6" y="0"/>
                      </a:lnTo>
                      <a:lnTo>
                        <a:pt x="142" y="0"/>
                      </a:lnTo>
                      <a:lnTo>
                        <a:pt x="142" y="0"/>
                      </a:lnTo>
                      <a:lnTo>
                        <a:pt x="145" y="3"/>
                      </a:lnTo>
                      <a:lnTo>
                        <a:pt x="145" y="6"/>
                      </a:lnTo>
                      <a:lnTo>
                        <a:pt x="145" y="6"/>
                      </a:lnTo>
                      <a:lnTo>
                        <a:pt x="145" y="13"/>
                      </a:lnTo>
                      <a:lnTo>
                        <a:pt x="142" y="13"/>
                      </a:lnTo>
                      <a:lnTo>
                        <a:pt x="142"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75" name="Freeform 163">
                  <a:extLst>
                    <a:ext uri="{FF2B5EF4-FFF2-40B4-BE49-F238E27FC236}">
                      <a16:creationId xmlns:a16="http://schemas.microsoft.com/office/drawing/2014/main" id="{D2300FDC-D160-43F3-B843-8D4F31881C13}"/>
                    </a:ext>
                  </a:extLst>
                </p:cNvPr>
                <p:cNvSpPr>
                  <a:spLocks/>
                </p:cNvSpPr>
                <p:nvPr userDrawn="1"/>
              </p:nvSpPr>
              <p:spPr bwMode="auto">
                <a:xfrm>
                  <a:off x="6950798" y="461035"/>
                  <a:ext cx="127887" cy="12500"/>
                </a:xfrm>
                <a:custGeom>
                  <a:avLst/>
                  <a:gdLst>
                    <a:gd name="T0" fmla="*/ 126 w 133"/>
                    <a:gd name="T1" fmla="*/ 13 h 13"/>
                    <a:gd name="T2" fmla="*/ 7 w 133"/>
                    <a:gd name="T3" fmla="*/ 13 h 13"/>
                    <a:gd name="T4" fmla="*/ 7 w 133"/>
                    <a:gd name="T5" fmla="*/ 13 h 13"/>
                    <a:gd name="T6" fmla="*/ 0 w 133"/>
                    <a:gd name="T7" fmla="*/ 13 h 13"/>
                    <a:gd name="T8" fmla="*/ 0 w 133"/>
                    <a:gd name="T9" fmla="*/ 6 h 13"/>
                    <a:gd name="T10" fmla="*/ 0 w 133"/>
                    <a:gd name="T11" fmla="*/ 6 h 13"/>
                    <a:gd name="T12" fmla="*/ 0 w 133"/>
                    <a:gd name="T13" fmla="*/ 3 h 13"/>
                    <a:gd name="T14" fmla="*/ 7 w 133"/>
                    <a:gd name="T15" fmla="*/ 0 h 13"/>
                    <a:gd name="T16" fmla="*/ 126 w 133"/>
                    <a:gd name="T17" fmla="*/ 0 h 13"/>
                    <a:gd name="T18" fmla="*/ 126 w 133"/>
                    <a:gd name="T19" fmla="*/ 0 h 13"/>
                    <a:gd name="T20" fmla="*/ 133 w 133"/>
                    <a:gd name="T21" fmla="*/ 3 h 13"/>
                    <a:gd name="T22" fmla="*/ 133 w 133"/>
                    <a:gd name="T23" fmla="*/ 6 h 13"/>
                    <a:gd name="T24" fmla="*/ 133 w 133"/>
                    <a:gd name="T25" fmla="*/ 6 h 13"/>
                    <a:gd name="T26" fmla="*/ 133 w 133"/>
                    <a:gd name="T27" fmla="*/ 13 h 13"/>
                    <a:gd name="T28" fmla="*/ 126 w 133"/>
                    <a:gd name="T29" fmla="*/ 13 h 13"/>
                    <a:gd name="T30" fmla="*/ 126 w 133"/>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
                      <a:moveTo>
                        <a:pt x="126" y="13"/>
                      </a:moveTo>
                      <a:lnTo>
                        <a:pt x="7" y="13"/>
                      </a:lnTo>
                      <a:lnTo>
                        <a:pt x="7" y="13"/>
                      </a:lnTo>
                      <a:lnTo>
                        <a:pt x="0" y="13"/>
                      </a:lnTo>
                      <a:lnTo>
                        <a:pt x="0" y="6"/>
                      </a:lnTo>
                      <a:lnTo>
                        <a:pt x="0" y="6"/>
                      </a:lnTo>
                      <a:lnTo>
                        <a:pt x="0" y="3"/>
                      </a:lnTo>
                      <a:lnTo>
                        <a:pt x="7" y="0"/>
                      </a:lnTo>
                      <a:lnTo>
                        <a:pt x="126" y="0"/>
                      </a:lnTo>
                      <a:lnTo>
                        <a:pt x="126" y="0"/>
                      </a:lnTo>
                      <a:lnTo>
                        <a:pt x="133" y="3"/>
                      </a:lnTo>
                      <a:lnTo>
                        <a:pt x="133" y="6"/>
                      </a:lnTo>
                      <a:lnTo>
                        <a:pt x="133" y="6"/>
                      </a:lnTo>
                      <a:lnTo>
                        <a:pt x="133" y="13"/>
                      </a:lnTo>
                      <a:lnTo>
                        <a:pt x="126" y="13"/>
                      </a:lnTo>
                      <a:lnTo>
                        <a:pt x="126"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76" name="Freeform 164">
                  <a:extLst>
                    <a:ext uri="{FF2B5EF4-FFF2-40B4-BE49-F238E27FC236}">
                      <a16:creationId xmlns:a16="http://schemas.microsoft.com/office/drawing/2014/main" id="{74DF0B50-8167-419F-B29F-C70A335A6075}"/>
                    </a:ext>
                  </a:extLst>
                </p:cNvPr>
                <p:cNvSpPr>
                  <a:spLocks/>
                </p:cNvSpPr>
                <p:nvPr userDrawn="1"/>
              </p:nvSpPr>
              <p:spPr bwMode="auto">
                <a:xfrm>
                  <a:off x="6786371" y="461035"/>
                  <a:ext cx="126926" cy="12500"/>
                </a:xfrm>
                <a:custGeom>
                  <a:avLst/>
                  <a:gdLst>
                    <a:gd name="T0" fmla="*/ 126 w 132"/>
                    <a:gd name="T1" fmla="*/ 13 h 13"/>
                    <a:gd name="T2" fmla="*/ 6 w 132"/>
                    <a:gd name="T3" fmla="*/ 13 h 13"/>
                    <a:gd name="T4" fmla="*/ 6 w 132"/>
                    <a:gd name="T5" fmla="*/ 13 h 13"/>
                    <a:gd name="T6" fmla="*/ 0 w 132"/>
                    <a:gd name="T7" fmla="*/ 13 h 13"/>
                    <a:gd name="T8" fmla="*/ 0 w 132"/>
                    <a:gd name="T9" fmla="*/ 6 h 13"/>
                    <a:gd name="T10" fmla="*/ 0 w 132"/>
                    <a:gd name="T11" fmla="*/ 6 h 13"/>
                    <a:gd name="T12" fmla="*/ 0 w 132"/>
                    <a:gd name="T13" fmla="*/ 3 h 13"/>
                    <a:gd name="T14" fmla="*/ 6 w 132"/>
                    <a:gd name="T15" fmla="*/ 0 h 13"/>
                    <a:gd name="T16" fmla="*/ 126 w 132"/>
                    <a:gd name="T17" fmla="*/ 0 h 13"/>
                    <a:gd name="T18" fmla="*/ 126 w 132"/>
                    <a:gd name="T19" fmla="*/ 0 h 13"/>
                    <a:gd name="T20" fmla="*/ 132 w 132"/>
                    <a:gd name="T21" fmla="*/ 3 h 13"/>
                    <a:gd name="T22" fmla="*/ 132 w 132"/>
                    <a:gd name="T23" fmla="*/ 6 h 13"/>
                    <a:gd name="T24" fmla="*/ 132 w 132"/>
                    <a:gd name="T25" fmla="*/ 6 h 13"/>
                    <a:gd name="T26" fmla="*/ 132 w 132"/>
                    <a:gd name="T27" fmla="*/ 13 h 13"/>
                    <a:gd name="T28" fmla="*/ 126 w 132"/>
                    <a:gd name="T29" fmla="*/ 13 h 13"/>
                    <a:gd name="T30" fmla="*/ 126 w 132"/>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
                      <a:moveTo>
                        <a:pt x="126" y="13"/>
                      </a:moveTo>
                      <a:lnTo>
                        <a:pt x="6" y="13"/>
                      </a:lnTo>
                      <a:lnTo>
                        <a:pt x="6" y="13"/>
                      </a:lnTo>
                      <a:lnTo>
                        <a:pt x="0" y="13"/>
                      </a:lnTo>
                      <a:lnTo>
                        <a:pt x="0" y="6"/>
                      </a:lnTo>
                      <a:lnTo>
                        <a:pt x="0" y="6"/>
                      </a:lnTo>
                      <a:lnTo>
                        <a:pt x="0" y="3"/>
                      </a:lnTo>
                      <a:lnTo>
                        <a:pt x="6" y="0"/>
                      </a:lnTo>
                      <a:lnTo>
                        <a:pt x="126" y="0"/>
                      </a:lnTo>
                      <a:lnTo>
                        <a:pt x="126" y="0"/>
                      </a:lnTo>
                      <a:lnTo>
                        <a:pt x="132" y="3"/>
                      </a:lnTo>
                      <a:lnTo>
                        <a:pt x="132" y="6"/>
                      </a:lnTo>
                      <a:lnTo>
                        <a:pt x="132" y="6"/>
                      </a:lnTo>
                      <a:lnTo>
                        <a:pt x="132" y="13"/>
                      </a:lnTo>
                      <a:lnTo>
                        <a:pt x="126" y="13"/>
                      </a:lnTo>
                      <a:lnTo>
                        <a:pt x="126"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77" name="Rectangle 165">
                  <a:extLst>
                    <a:ext uri="{FF2B5EF4-FFF2-40B4-BE49-F238E27FC236}">
                      <a16:creationId xmlns:a16="http://schemas.microsoft.com/office/drawing/2014/main" id="{05CDE2A8-017F-4A65-8CD6-4D3F2DDF3B24}"/>
                    </a:ext>
                  </a:extLst>
                </p:cNvPr>
                <p:cNvSpPr>
                  <a:spLocks noChangeArrowheads="1"/>
                </p:cNvSpPr>
                <p:nvPr userDrawn="1"/>
              </p:nvSpPr>
              <p:spPr bwMode="auto">
                <a:xfrm>
                  <a:off x="6322900" y="607192"/>
                  <a:ext cx="118272" cy="283660"/>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78" name="Rectangle 166">
                  <a:extLst>
                    <a:ext uri="{FF2B5EF4-FFF2-40B4-BE49-F238E27FC236}">
                      <a16:creationId xmlns:a16="http://schemas.microsoft.com/office/drawing/2014/main" id="{F46F6B9F-33B4-47A6-A793-FBD64FD78EFA}"/>
                    </a:ext>
                  </a:extLst>
                </p:cNvPr>
                <p:cNvSpPr>
                  <a:spLocks noChangeArrowheads="1"/>
                </p:cNvSpPr>
                <p:nvPr userDrawn="1"/>
              </p:nvSpPr>
              <p:spPr bwMode="auto">
                <a:xfrm>
                  <a:off x="6344055" y="632192"/>
                  <a:ext cx="72117"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79" name="Rectangle 167">
                  <a:extLst>
                    <a:ext uri="{FF2B5EF4-FFF2-40B4-BE49-F238E27FC236}">
                      <a16:creationId xmlns:a16="http://schemas.microsoft.com/office/drawing/2014/main" id="{8B9AAC3E-835A-4ABD-867C-CC879ACE79DB}"/>
                    </a:ext>
                  </a:extLst>
                </p:cNvPr>
                <p:cNvSpPr>
                  <a:spLocks noChangeArrowheads="1"/>
                </p:cNvSpPr>
                <p:nvPr userDrawn="1"/>
              </p:nvSpPr>
              <p:spPr bwMode="auto">
                <a:xfrm>
                  <a:off x="6344055" y="678347"/>
                  <a:ext cx="72117"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80" name="Rectangle 168">
                  <a:extLst>
                    <a:ext uri="{FF2B5EF4-FFF2-40B4-BE49-F238E27FC236}">
                      <a16:creationId xmlns:a16="http://schemas.microsoft.com/office/drawing/2014/main" id="{3798A3BA-68C5-4904-9810-F4FEE66F5346}"/>
                    </a:ext>
                  </a:extLst>
                </p:cNvPr>
                <p:cNvSpPr>
                  <a:spLocks noChangeArrowheads="1"/>
                </p:cNvSpPr>
                <p:nvPr userDrawn="1"/>
              </p:nvSpPr>
              <p:spPr bwMode="auto">
                <a:xfrm>
                  <a:off x="6344055" y="725464"/>
                  <a:ext cx="72117"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81" name="Rectangle 169">
                  <a:extLst>
                    <a:ext uri="{FF2B5EF4-FFF2-40B4-BE49-F238E27FC236}">
                      <a16:creationId xmlns:a16="http://schemas.microsoft.com/office/drawing/2014/main" id="{310C6D7C-588A-49A4-852D-E20DD8FE94DC}"/>
                    </a:ext>
                  </a:extLst>
                </p:cNvPr>
                <p:cNvSpPr>
                  <a:spLocks noChangeArrowheads="1"/>
                </p:cNvSpPr>
                <p:nvPr userDrawn="1"/>
              </p:nvSpPr>
              <p:spPr bwMode="auto">
                <a:xfrm>
                  <a:off x="6344055" y="772580"/>
                  <a:ext cx="72117" cy="24039"/>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82" name="Rectangle 170">
                  <a:extLst>
                    <a:ext uri="{FF2B5EF4-FFF2-40B4-BE49-F238E27FC236}">
                      <a16:creationId xmlns:a16="http://schemas.microsoft.com/office/drawing/2014/main" id="{E1EBC964-BAFC-4BFD-9DB9-D1D2EF687CFB}"/>
                    </a:ext>
                  </a:extLst>
                </p:cNvPr>
                <p:cNvSpPr>
                  <a:spLocks noChangeArrowheads="1"/>
                </p:cNvSpPr>
                <p:nvPr userDrawn="1"/>
              </p:nvSpPr>
              <p:spPr bwMode="auto">
                <a:xfrm>
                  <a:off x="6344055" y="818735"/>
                  <a:ext cx="72117" cy="25001"/>
                </a:xfrm>
                <a:prstGeom prst="rect">
                  <a:avLst/>
                </a:prstGeom>
                <a:solidFill>
                  <a:srgbClr val="35C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83" name="Freeform 171">
                  <a:extLst>
                    <a:ext uri="{FF2B5EF4-FFF2-40B4-BE49-F238E27FC236}">
                      <a16:creationId xmlns:a16="http://schemas.microsoft.com/office/drawing/2014/main" id="{9E00868C-DDE7-4529-96A7-488BFE95F5A6}"/>
                    </a:ext>
                  </a:extLst>
                </p:cNvPr>
                <p:cNvSpPr>
                  <a:spLocks noEditPoints="1"/>
                </p:cNvSpPr>
                <p:nvPr userDrawn="1"/>
              </p:nvSpPr>
              <p:spPr bwMode="auto">
                <a:xfrm>
                  <a:off x="6316169" y="604307"/>
                  <a:ext cx="127887" cy="292314"/>
                </a:xfrm>
                <a:custGeom>
                  <a:avLst/>
                  <a:gdLst>
                    <a:gd name="T0" fmla="*/ 130 w 133"/>
                    <a:gd name="T1" fmla="*/ 304 h 304"/>
                    <a:gd name="T2" fmla="*/ 7 w 133"/>
                    <a:gd name="T3" fmla="*/ 304 h 304"/>
                    <a:gd name="T4" fmla="*/ 7 w 133"/>
                    <a:gd name="T5" fmla="*/ 304 h 304"/>
                    <a:gd name="T6" fmla="*/ 4 w 133"/>
                    <a:gd name="T7" fmla="*/ 301 h 304"/>
                    <a:gd name="T8" fmla="*/ 0 w 133"/>
                    <a:gd name="T9" fmla="*/ 298 h 304"/>
                    <a:gd name="T10" fmla="*/ 0 w 133"/>
                    <a:gd name="T11" fmla="*/ 3 h 304"/>
                    <a:gd name="T12" fmla="*/ 0 w 133"/>
                    <a:gd name="T13" fmla="*/ 3 h 304"/>
                    <a:gd name="T14" fmla="*/ 4 w 133"/>
                    <a:gd name="T15" fmla="*/ 0 h 304"/>
                    <a:gd name="T16" fmla="*/ 7 w 133"/>
                    <a:gd name="T17" fmla="*/ 0 h 304"/>
                    <a:gd name="T18" fmla="*/ 130 w 133"/>
                    <a:gd name="T19" fmla="*/ 0 h 304"/>
                    <a:gd name="T20" fmla="*/ 130 w 133"/>
                    <a:gd name="T21" fmla="*/ 0 h 304"/>
                    <a:gd name="T22" fmla="*/ 133 w 133"/>
                    <a:gd name="T23" fmla="*/ 0 h 304"/>
                    <a:gd name="T24" fmla="*/ 133 w 133"/>
                    <a:gd name="T25" fmla="*/ 3 h 304"/>
                    <a:gd name="T26" fmla="*/ 133 w 133"/>
                    <a:gd name="T27" fmla="*/ 298 h 304"/>
                    <a:gd name="T28" fmla="*/ 133 w 133"/>
                    <a:gd name="T29" fmla="*/ 298 h 304"/>
                    <a:gd name="T30" fmla="*/ 133 w 133"/>
                    <a:gd name="T31" fmla="*/ 301 h 304"/>
                    <a:gd name="T32" fmla="*/ 130 w 133"/>
                    <a:gd name="T33" fmla="*/ 304 h 304"/>
                    <a:gd name="T34" fmla="*/ 130 w 133"/>
                    <a:gd name="T35" fmla="*/ 304 h 304"/>
                    <a:gd name="T36" fmla="*/ 13 w 133"/>
                    <a:gd name="T37" fmla="*/ 291 h 304"/>
                    <a:gd name="T38" fmla="*/ 123 w 133"/>
                    <a:gd name="T39" fmla="*/ 291 h 304"/>
                    <a:gd name="T40" fmla="*/ 123 w 133"/>
                    <a:gd name="T41" fmla="*/ 9 h 304"/>
                    <a:gd name="T42" fmla="*/ 13 w 133"/>
                    <a:gd name="T43" fmla="*/ 9 h 304"/>
                    <a:gd name="T44" fmla="*/ 13 w 133"/>
                    <a:gd name="T45"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304">
                      <a:moveTo>
                        <a:pt x="130" y="304"/>
                      </a:moveTo>
                      <a:lnTo>
                        <a:pt x="7" y="304"/>
                      </a:lnTo>
                      <a:lnTo>
                        <a:pt x="7" y="304"/>
                      </a:lnTo>
                      <a:lnTo>
                        <a:pt x="4" y="301"/>
                      </a:lnTo>
                      <a:lnTo>
                        <a:pt x="0" y="298"/>
                      </a:lnTo>
                      <a:lnTo>
                        <a:pt x="0" y="3"/>
                      </a:lnTo>
                      <a:lnTo>
                        <a:pt x="0" y="3"/>
                      </a:lnTo>
                      <a:lnTo>
                        <a:pt x="4" y="0"/>
                      </a:lnTo>
                      <a:lnTo>
                        <a:pt x="7" y="0"/>
                      </a:lnTo>
                      <a:lnTo>
                        <a:pt x="130" y="0"/>
                      </a:lnTo>
                      <a:lnTo>
                        <a:pt x="130" y="0"/>
                      </a:lnTo>
                      <a:lnTo>
                        <a:pt x="133" y="0"/>
                      </a:lnTo>
                      <a:lnTo>
                        <a:pt x="133" y="3"/>
                      </a:lnTo>
                      <a:lnTo>
                        <a:pt x="133" y="298"/>
                      </a:lnTo>
                      <a:lnTo>
                        <a:pt x="133" y="298"/>
                      </a:lnTo>
                      <a:lnTo>
                        <a:pt x="133" y="301"/>
                      </a:lnTo>
                      <a:lnTo>
                        <a:pt x="130" y="304"/>
                      </a:lnTo>
                      <a:lnTo>
                        <a:pt x="130" y="304"/>
                      </a:lnTo>
                      <a:close/>
                      <a:moveTo>
                        <a:pt x="13" y="291"/>
                      </a:moveTo>
                      <a:lnTo>
                        <a:pt x="123" y="291"/>
                      </a:lnTo>
                      <a:lnTo>
                        <a:pt x="123" y="9"/>
                      </a:lnTo>
                      <a:lnTo>
                        <a:pt x="13" y="9"/>
                      </a:lnTo>
                      <a:lnTo>
                        <a:pt x="13" y="2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84" name="Freeform 172">
                  <a:extLst>
                    <a:ext uri="{FF2B5EF4-FFF2-40B4-BE49-F238E27FC236}">
                      <a16:creationId xmlns:a16="http://schemas.microsoft.com/office/drawing/2014/main" id="{BA02E0D9-A890-4918-A1FB-A1268BE57A7F}"/>
                    </a:ext>
                  </a:extLst>
                </p:cNvPr>
                <p:cNvSpPr>
                  <a:spLocks noEditPoints="1"/>
                </p:cNvSpPr>
                <p:nvPr userDrawn="1"/>
              </p:nvSpPr>
              <p:spPr bwMode="auto">
                <a:xfrm>
                  <a:off x="6341170" y="625461"/>
                  <a:ext cx="80771" cy="34616"/>
                </a:xfrm>
                <a:custGeom>
                  <a:avLst/>
                  <a:gdLst>
                    <a:gd name="T0" fmla="*/ 78 w 84"/>
                    <a:gd name="T1" fmla="*/ 36 h 36"/>
                    <a:gd name="T2" fmla="*/ 3 w 84"/>
                    <a:gd name="T3" fmla="*/ 36 h 36"/>
                    <a:gd name="T4" fmla="*/ 3 w 84"/>
                    <a:gd name="T5" fmla="*/ 36 h 36"/>
                    <a:gd name="T6" fmla="*/ 0 w 84"/>
                    <a:gd name="T7" fmla="*/ 36 h 36"/>
                    <a:gd name="T8" fmla="*/ 0 w 84"/>
                    <a:gd name="T9" fmla="*/ 33 h 36"/>
                    <a:gd name="T10" fmla="*/ 0 w 84"/>
                    <a:gd name="T11" fmla="*/ 7 h 36"/>
                    <a:gd name="T12" fmla="*/ 0 w 84"/>
                    <a:gd name="T13" fmla="*/ 7 h 36"/>
                    <a:gd name="T14" fmla="*/ 0 w 84"/>
                    <a:gd name="T15" fmla="*/ 4 h 36"/>
                    <a:gd name="T16" fmla="*/ 3 w 84"/>
                    <a:gd name="T17" fmla="*/ 0 h 36"/>
                    <a:gd name="T18" fmla="*/ 78 w 84"/>
                    <a:gd name="T19" fmla="*/ 0 h 36"/>
                    <a:gd name="T20" fmla="*/ 78 w 84"/>
                    <a:gd name="T21" fmla="*/ 0 h 36"/>
                    <a:gd name="T22" fmla="*/ 81 w 84"/>
                    <a:gd name="T23" fmla="*/ 4 h 36"/>
                    <a:gd name="T24" fmla="*/ 84 w 84"/>
                    <a:gd name="T25" fmla="*/ 7 h 36"/>
                    <a:gd name="T26" fmla="*/ 84 w 84"/>
                    <a:gd name="T27" fmla="*/ 33 h 36"/>
                    <a:gd name="T28" fmla="*/ 84 w 84"/>
                    <a:gd name="T29" fmla="*/ 33 h 36"/>
                    <a:gd name="T30" fmla="*/ 81 w 84"/>
                    <a:gd name="T31" fmla="*/ 36 h 36"/>
                    <a:gd name="T32" fmla="*/ 78 w 84"/>
                    <a:gd name="T33" fmla="*/ 36 h 36"/>
                    <a:gd name="T34" fmla="*/ 78 w 84"/>
                    <a:gd name="T35" fmla="*/ 36 h 36"/>
                    <a:gd name="T36" fmla="*/ 10 w 84"/>
                    <a:gd name="T37" fmla="*/ 26 h 36"/>
                    <a:gd name="T38" fmla="*/ 71 w 84"/>
                    <a:gd name="T39" fmla="*/ 26 h 36"/>
                    <a:gd name="T40" fmla="*/ 71 w 84"/>
                    <a:gd name="T41" fmla="*/ 13 h 36"/>
                    <a:gd name="T42" fmla="*/ 10 w 84"/>
                    <a:gd name="T43" fmla="*/ 13 h 36"/>
                    <a:gd name="T44" fmla="*/ 10 w 84"/>
                    <a:gd name="T45"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36">
                      <a:moveTo>
                        <a:pt x="78" y="36"/>
                      </a:moveTo>
                      <a:lnTo>
                        <a:pt x="3" y="36"/>
                      </a:lnTo>
                      <a:lnTo>
                        <a:pt x="3" y="36"/>
                      </a:lnTo>
                      <a:lnTo>
                        <a:pt x="0" y="36"/>
                      </a:lnTo>
                      <a:lnTo>
                        <a:pt x="0" y="33"/>
                      </a:lnTo>
                      <a:lnTo>
                        <a:pt x="0" y="7"/>
                      </a:lnTo>
                      <a:lnTo>
                        <a:pt x="0" y="7"/>
                      </a:lnTo>
                      <a:lnTo>
                        <a:pt x="0" y="4"/>
                      </a:lnTo>
                      <a:lnTo>
                        <a:pt x="3" y="0"/>
                      </a:lnTo>
                      <a:lnTo>
                        <a:pt x="78" y="0"/>
                      </a:lnTo>
                      <a:lnTo>
                        <a:pt x="78" y="0"/>
                      </a:lnTo>
                      <a:lnTo>
                        <a:pt x="81" y="4"/>
                      </a:lnTo>
                      <a:lnTo>
                        <a:pt x="84" y="7"/>
                      </a:lnTo>
                      <a:lnTo>
                        <a:pt x="84" y="33"/>
                      </a:lnTo>
                      <a:lnTo>
                        <a:pt x="84" y="33"/>
                      </a:lnTo>
                      <a:lnTo>
                        <a:pt x="81" y="36"/>
                      </a:lnTo>
                      <a:lnTo>
                        <a:pt x="78" y="36"/>
                      </a:lnTo>
                      <a:lnTo>
                        <a:pt x="78" y="36"/>
                      </a:lnTo>
                      <a:close/>
                      <a:moveTo>
                        <a:pt x="10" y="26"/>
                      </a:moveTo>
                      <a:lnTo>
                        <a:pt x="71" y="26"/>
                      </a:lnTo>
                      <a:lnTo>
                        <a:pt x="71" y="13"/>
                      </a:lnTo>
                      <a:lnTo>
                        <a:pt x="10" y="13"/>
                      </a:lnTo>
                      <a:lnTo>
                        <a:pt x="1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85" name="Freeform 173">
                  <a:extLst>
                    <a:ext uri="{FF2B5EF4-FFF2-40B4-BE49-F238E27FC236}">
                      <a16:creationId xmlns:a16="http://schemas.microsoft.com/office/drawing/2014/main" id="{759B1CAD-CB68-43F3-B089-E0623BAC99C6}"/>
                    </a:ext>
                  </a:extLst>
                </p:cNvPr>
                <p:cNvSpPr>
                  <a:spLocks noEditPoints="1"/>
                </p:cNvSpPr>
                <p:nvPr userDrawn="1"/>
              </p:nvSpPr>
              <p:spPr bwMode="auto">
                <a:xfrm>
                  <a:off x="6341170" y="672578"/>
                  <a:ext cx="80771" cy="37501"/>
                </a:xfrm>
                <a:custGeom>
                  <a:avLst/>
                  <a:gdLst>
                    <a:gd name="T0" fmla="*/ 78 w 84"/>
                    <a:gd name="T1" fmla="*/ 39 h 39"/>
                    <a:gd name="T2" fmla="*/ 3 w 84"/>
                    <a:gd name="T3" fmla="*/ 39 h 39"/>
                    <a:gd name="T4" fmla="*/ 3 w 84"/>
                    <a:gd name="T5" fmla="*/ 39 h 39"/>
                    <a:gd name="T6" fmla="*/ 0 w 84"/>
                    <a:gd name="T7" fmla="*/ 36 h 39"/>
                    <a:gd name="T8" fmla="*/ 0 w 84"/>
                    <a:gd name="T9" fmla="*/ 32 h 39"/>
                    <a:gd name="T10" fmla="*/ 0 w 84"/>
                    <a:gd name="T11" fmla="*/ 6 h 39"/>
                    <a:gd name="T12" fmla="*/ 0 w 84"/>
                    <a:gd name="T13" fmla="*/ 6 h 39"/>
                    <a:gd name="T14" fmla="*/ 0 w 84"/>
                    <a:gd name="T15" fmla="*/ 3 h 39"/>
                    <a:gd name="T16" fmla="*/ 3 w 84"/>
                    <a:gd name="T17" fmla="*/ 0 h 39"/>
                    <a:gd name="T18" fmla="*/ 78 w 84"/>
                    <a:gd name="T19" fmla="*/ 0 h 39"/>
                    <a:gd name="T20" fmla="*/ 78 w 84"/>
                    <a:gd name="T21" fmla="*/ 0 h 39"/>
                    <a:gd name="T22" fmla="*/ 81 w 84"/>
                    <a:gd name="T23" fmla="*/ 3 h 39"/>
                    <a:gd name="T24" fmla="*/ 84 w 84"/>
                    <a:gd name="T25" fmla="*/ 6 h 39"/>
                    <a:gd name="T26" fmla="*/ 84 w 84"/>
                    <a:gd name="T27" fmla="*/ 32 h 39"/>
                    <a:gd name="T28" fmla="*/ 84 w 84"/>
                    <a:gd name="T29" fmla="*/ 32 h 39"/>
                    <a:gd name="T30" fmla="*/ 81 w 84"/>
                    <a:gd name="T31" fmla="*/ 36 h 39"/>
                    <a:gd name="T32" fmla="*/ 78 w 84"/>
                    <a:gd name="T33" fmla="*/ 39 h 39"/>
                    <a:gd name="T34" fmla="*/ 78 w 84"/>
                    <a:gd name="T35" fmla="*/ 39 h 39"/>
                    <a:gd name="T36" fmla="*/ 10 w 84"/>
                    <a:gd name="T37" fmla="*/ 26 h 39"/>
                    <a:gd name="T38" fmla="*/ 71 w 84"/>
                    <a:gd name="T39" fmla="*/ 26 h 39"/>
                    <a:gd name="T40" fmla="*/ 71 w 84"/>
                    <a:gd name="T41" fmla="*/ 13 h 39"/>
                    <a:gd name="T42" fmla="*/ 10 w 84"/>
                    <a:gd name="T43" fmla="*/ 13 h 39"/>
                    <a:gd name="T44" fmla="*/ 10 w 84"/>
                    <a:gd name="T45"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39">
                      <a:moveTo>
                        <a:pt x="78" y="39"/>
                      </a:moveTo>
                      <a:lnTo>
                        <a:pt x="3" y="39"/>
                      </a:lnTo>
                      <a:lnTo>
                        <a:pt x="3" y="39"/>
                      </a:lnTo>
                      <a:lnTo>
                        <a:pt x="0" y="36"/>
                      </a:lnTo>
                      <a:lnTo>
                        <a:pt x="0" y="32"/>
                      </a:lnTo>
                      <a:lnTo>
                        <a:pt x="0" y="6"/>
                      </a:lnTo>
                      <a:lnTo>
                        <a:pt x="0" y="6"/>
                      </a:lnTo>
                      <a:lnTo>
                        <a:pt x="0" y="3"/>
                      </a:lnTo>
                      <a:lnTo>
                        <a:pt x="3" y="0"/>
                      </a:lnTo>
                      <a:lnTo>
                        <a:pt x="78" y="0"/>
                      </a:lnTo>
                      <a:lnTo>
                        <a:pt x="78" y="0"/>
                      </a:lnTo>
                      <a:lnTo>
                        <a:pt x="81" y="3"/>
                      </a:lnTo>
                      <a:lnTo>
                        <a:pt x="84" y="6"/>
                      </a:lnTo>
                      <a:lnTo>
                        <a:pt x="84" y="32"/>
                      </a:lnTo>
                      <a:lnTo>
                        <a:pt x="84" y="32"/>
                      </a:lnTo>
                      <a:lnTo>
                        <a:pt x="81" y="36"/>
                      </a:lnTo>
                      <a:lnTo>
                        <a:pt x="78" y="39"/>
                      </a:lnTo>
                      <a:lnTo>
                        <a:pt x="78" y="39"/>
                      </a:lnTo>
                      <a:close/>
                      <a:moveTo>
                        <a:pt x="10" y="26"/>
                      </a:moveTo>
                      <a:lnTo>
                        <a:pt x="71" y="26"/>
                      </a:lnTo>
                      <a:lnTo>
                        <a:pt x="71" y="13"/>
                      </a:lnTo>
                      <a:lnTo>
                        <a:pt x="10" y="13"/>
                      </a:lnTo>
                      <a:lnTo>
                        <a:pt x="1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86" name="Freeform 174">
                  <a:extLst>
                    <a:ext uri="{FF2B5EF4-FFF2-40B4-BE49-F238E27FC236}">
                      <a16:creationId xmlns:a16="http://schemas.microsoft.com/office/drawing/2014/main" id="{70CCAD1A-32E5-4657-9477-3EE925748C5B}"/>
                    </a:ext>
                  </a:extLst>
                </p:cNvPr>
                <p:cNvSpPr>
                  <a:spLocks noEditPoints="1"/>
                </p:cNvSpPr>
                <p:nvPr userDrawn="1"/>
              </p:nvSpPr>
              <p:spPr bwMode="auto">
                <a:xfrm>
                  <a:off x="6341170" y="719694"/>
                  <a:ext cx="80771" cy="36539"/>
                </a:xfrm>
                <a:custGeom>
                  <a:avLst/>
                  <a:gdLst>
                    <a:gd name="T0" fmla="*/ 78 w 84"/>
                    <a:gd name="T1" fmla="*/ 38 h 38"/>
                    <a:gd name="T2" fmla="*/ 3 w 84"/>
                    <a:gd name="T3" fmla="*/ 38 h 38"/>
                    <a:gd name="T4" fmla="*/ 3 w 84"/>
                    <a:gd name="T5" fmla="*/ 38 h 38"/>
                    <a:gd name="T6" fmla="*/ 0 w 84"/>
                    <a:gd name="T7" fmla="*/ 35 h 38"/>
                    <a:gd name="T8" fmla="*/ 0 w 84"/>
                    <a:gd name="T9" fmla="*/ 32 h 38"/>
                    <a:gd name="T10" fmla="*/ 0 w 84"/>
                    <a:gd name="T11" fmla="*/ 6 h 38"/>
                    <a:gd name="T12" fmla="*/ 0 w 84"/>
                    <a:gd name="T13" fmla="*/ 6 h 38"/>
                    <a:gd name="T14" fmla="*/ 0 w 84"/>
                    <a:gd name="T15" fmla="*/ 3 h 38"/>
                    <a:gd name="T16" fmla="*/ 3 w 84"/>
                    <a:gd name="T17" fmla="*/ 0 h 38"/>
                    <a:gd name="T18" fmla="*/ 78 w 84"/>
                    <a:gd name="T19" fmla="*/ 0 h 38"/>
                    <a:gd name="T20" fmla="*/ 78 w 84"/>
                    <a:gd name="T21" fmla="*/ 0 h 38"/>
                    <a:gd name="T22" fmla="*/ 81 w 84"/>
                    <a:gd name="T23" fmla="*/ 3 h 38"/>
                    <a:gd name="T24" fmla="*/ 84 w 84"/>
                    <a:gd name="T25" fmla="*/ 6 h 38"/>
                    <a:gd name="T26" fmla="*/ 84 w 84"/>
                    <a:gd name="T27" fmla="*/ 32 h 38"/>
                    <a:gd name="T28" fmla="*/ 84 w 84"/>
                    <a:gd name="T29" fmla="*/ 32 h 38"/>
                    <a:gd name="T30" fmla="*/ 81 w 84"/>
                    <a:gd name="T31" fmla="*/ 35 h 38"/>
                    <a:gd name="T32" fmla="*/ 78 w 84"/>
                    <a:gd name="T33" fmla="*/ 38 h 38"/>
                    <a:gd name="T34" fmla="*/ 78 w 84"/>
                    <a:gd name="T35" fmla="*/ 38 h 38"/>
                    <a:gd name="T36" fmla="*/ 10 w 84"/>
                    <a:gd name="T37" fmla="*/ 25 h 38"/>
                    <a:gd name="T38" fmla="*/ 71 w 84"/>
                    <a:gd name="T39" fmla="*/ 25 h 38"/>
                    <a:gd name="T40" fmla="*/ 71 w 84"/>
                    <a:gd name="T41" fmla="*/ 12 h 38"/>
                    <a:gd name="T42" fmla="*/ 10 w 84"/>
                    <a:gd name="T43" fmla="*/ 12 h 38"/>
                    <a:gd name="T44" fmla="*/ 10 w 84"/>
                    <a:gd name="T45"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38">
                      <a:moveTo>
                        <a:pt x="78" y="38"/>
                      </a:moveTo>
                      <a:lnTo>
                        <a:pt x="3" y="38"/>
                      </a:lnTo>
                      <a:lnTo>
                        <a:pt x="3" y="38"/>
                      </a:lnTo>
                      <a:lnTo>
                        <a:pt x="0" y="35"/>
                      </a:lnTo>
                      <a:lnTo>
                        <a:pt x="0" y="32"/>
                      </a:lnTo>
                      <a:lnTo>
                        <a:pt x="0" y="6"/>
                      </a:lnTo>
                      <a:lnTo>
                        <a:pt x="0" y="6"/>
                      </a:lnTo>
                      <a:lnTo>
                        <a:pt x="0" y="3"/>
                      </a:lnTo>
                      <a:lnTo>
                        <a:pt x="3" y="0"/>
                      </a:lnTo>
                      <a:lnTo>
                        <a:pt x="78" y="0"/>
                      </a:lnTo>
                      <a:lnTo>
                        <a:pt x="78" y="0"/>
                      </a:lnTo>
                      <a:lnTo>
                        <a:pt x="81" y="3"/>
                      </a:lnTo>
                      <a:lnTo>
                        <a:pt x="84" y="6"/>
                      </a:lnTo>
                      <a:lnTo>
                        <a:pt x="84" y="32"/>
                      </a:lnTo>
                      <a:lnTo>
                        <a:pt x="84" y="32"/>
                      </a:lnTo>
                      <a:lnTo>
                        <a:pt x="81" y="35"/>
                      </a:lnTo>
                      <a:lnTo>
                        <a:pt x="78" y="38"/>
                      </a:lnTo>
                      <a:lnTo>
                        <a:pt x="78" y="38"/>
                      </a:lnTo>
                      <a:close/>
                      <a:moveTo>
                        <a:pt x="10" y="25"/>
                      </a:moveTo>
                      <a:lnTo>
                        <a:pt x="71" y="25"/>
                      </a:lnTo>
                      <a:lnTo>
                        <a:pt x="71" y="12"/>
                      </a:lnTo>
                      <a:lnTo>
                        <a:pt x="10" y="12"/>
                      </a:lnTo>
                      <a:lnTo>
                        <a:pt x="1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87" name="Freeform 175">
                  <a:extLst>
                    <a:ext uri="{FF2B5EF4-FFF2-40B4-BE49-F238E27FC236}">
                      <a16:creationId xmlns:a16="http://schemas.microsoft.com/office/drawing/2014/main" id="{6914B166-850B-4195-93CC-342198296BA6}"/>
                    </a:ext>
                  </a:extLst>
                </p:cNvPr>
                <p:cNvSpPr>
                  <a:spLocks noEditPoints="1"/>
                </p:cNvSpPr>
                <p:nvPr userDrawn="1"/>
              </p:nvSpPr>
              <p:spPr bwMode="auto">
                <a:xfrm>
                  <a:off x="6341170" y="765849"/>
                  <a:ext cx="80771" cy="37501"/>
                </a:xfrm>
                <a:custGeom>
                  <a:avLst/>
                  <a:gdLst>
                    <a:gd name="T0" fmla="*/ 78 w 84"/>
                    <a:gd name="T1" fmla="*/ 39 h 39"/>
                    <a:gd name="T2" fmla="*/ 3 w 84"/>
                    <a:gd name="T3" fmla="*/ 39 h 39"/>
                    <a:gd name="T4" fmla="*/ 3 w 84"/>
                    <a:gd name="T5" fmla="*/ 39 h 39"/>
                    <a:gd name="T6" fmla="*/ 0 w 84"/>
                    <a:gd name="T7" fmla="*/ 36 h 39"/>
                    <a:gd name="T8" fmla="*/ 0 w 84"/>
                    <a:gd name="T9" fmla="*/ 32 h 39"/>
                    <a:gd name="T10" fmla="*/ 0 w 84"/>
                    <a:gd name="T11" fmla="*/ 7 h 39"/>
                    <a:gd name="T12" fmla="*/ 0 w 84"/>
                    <a:gd name="T13" fmla="*/ 7 h 39"/>
                    <a:gd name="T14" fmla="*/ 0 w 84"/>
                    <a:gd name="T15" fmla="*/ 3 h 39"/>
                    <a:gd name="T16" fmla="*/ 3 w 84"/>
                    <a:gd name="T17" fmla="*/ 0 h 39"/>
                    <a:gd name="T18" fmla="*/ 78 w 84"/>
                    <a:gd name="T19" fmla="*/ 0 h 39"/>
                    <a:gd name="T20" fmla="*/ 78 w 84"/>
                    <a:gd name="T21" fmla="*/ 0 h 39"/>
                    <a:gd name="T22" fmla="*/ 81 w 84"/>
                    <a:gd name="T23" fmla="*/ 3 h 39"/>
                    <a:gd name="T24" fmla="*/ 84 w 84"/>
                    <a:gd name="T25" fmla="*/ 7 h 39"/>
                    <a:gd name="T26" fmla="*/ 84 w 84"/>
                    <a:gd name="T27" fmla="*/ 32 h 39"/>
                    <a:gd name="T28" fmla="*/ 84 w 84"/>
                    <a:gd name="T29" fmla="*/ 32 h 39"/>
                    <a:gd name="T30" fmla="*/ 81 w 84"/>
                    <a:gd name="T31" fmla="*/ 36 h 39"/>
                    <a:gd name="T32" fmla="*/ 78 w 84"/>
                    <a:gd name="T33" fmla="*/ 39 h 39"/>
                    <a:gd name="T34" fmla="*/ 78 w 84"/>
                    <a:gd name="T35" fmla="*/ 39 h 39"/>
                    <a:gd name="T36" fmla="*/ 10 w 84"/>
                    <a:gd name="T37" fmla="*/ 26 h 39"/>
                    <a:gd name="T38" fmla="*/ 71 w 84"/>
                    <a:gd name="T39" fmla="*/ 26 h 39"/>
                    <a:gd name="T40" fmla="*/ 71 w 84"/>
                    <a:gd name="T41" fmla="*/ 13 h 39"/>
                    <a:gd name="T42" fmla="*/ 10 w 84"/>
                    <a:gd name="T43" fmla="*/ 13 h 39"/>
                    <a:gd name="T44" fmla="*/ 10 w 84"/>
                    <a:gd name="T45"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39">
                      <a:moveTo>
                        <a:pt x="78" y="39"/>
                      </a:moveTo>
                      <a:lnTo>
                        <a:pt x="3" y="39"/>
                      </a:lnTo>
                      <a:lnTo>
                        <a:pt x="3" y="39"/>
                      </a:lnTo>
                      <a:lnTo>
                        <a:pt x="0" y="36"/>
                      </a:lnTo>
                      <a:lnTo>
                        <a:pt x="0" y="32"/>
                      </a:lnTo>
                      <a:lnTo>
                        <a:pt x="0" y="7"/>
                      </a:lnTo>
                      <a:lnTo>
                        <a:pt x="0" y="7"/>
                      </a:lnTo>
                      <a:lnTo>
                        <a:pt x="0" y="3"/>
                      </a:lnTo>
                      <a:lnTo>
                        <a:pt x="3" y="0"/>
                      </a:lnTo>
                      <a:lnTo>
                        <a:pt x="78" y="0"/>
                      </a:lnTo>
                      <a:lnTo>
                        <a:pt x="78" y="0"/>
                      </a:lnTo>
                      <a:lnTo>
                        <a:pt x="81" y="3"/>
                      </a:lnTo>
                      <a:lnTo>
                        <a:pt x="84" y="7"/>
                      </a:lnTo>
                      <a:lnTo>
                        <a:pt x="84" y="32"/>
                      </a:lnTo>
                      <a:lnTo>
                        <a:pt x="84" y="32"/>
                      </a:lnTo>
                      <a:lnTo>
                        <a:pt x="81" y="36"/>
                      </a:lnTo>
                      <a:lnTo>
                        <a:pt x="78" y="39"/>
                      </a:lnTo>
                      <a:lnTo>
                        <a:pt x="78" y="39"/>
                      </a:lnTo>
                      <a:close/>
                      <a:moveTo>
                        <a:pt x="10" y="26"/>
                      </a:moveTo>
                      <a:lnTo>
                        <a:pt x="71" y="26"/>
                      </a:lnTo>
                      <a:lnTo>
                        <a:pt x="71" y="13"/>
                      </a:lnTo>
                      <a:lnTo>
                        <a:pt x="10" y="13"/>
                      </a:lnTo>
                      <a:lnTo>
                        <a:pt x="1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88" name="Freeform 176">
                  <a:extLst>
                    <a:ext uri="{FF2B5EF4-FFF2-40B4-BE49-F238E27FC236}">
                      <a16:creationId xmlns:a16="http://schemas.microsoft.com/office/drawing/2014/main" id="{C8AC1294-0C22-4C98-9FF2-DD0D2A542677}"/>
                    </a:ext>
                  </a:extLst>
                </p:cNvPr>
                <p:cNvSpPr>
                  <a:spLocks noEditPoints="1"/>
                </p:cNvSpPr>
                <p:nvPr userDrawn="1"/>
              </p:nvSpPr>
              <p:spPr bwMode="auto">
                <a:xfrm>
                  <a:off x="6341170" y="812965"/>
                  <a:ext cx="80771" cy="36539"/>
                </a:xfrm>
                <a:custGeom>
                  <a:avLst/>
                  <a:gdLst>
                    <a:gd name="T0" fmla="*/ 78 w 84"/>
                    <a:gd name="T1" fmla="*/ 38 h 38"/>
                    <a:gd name="T2" fmla="*/ 3 w 84"/>
                    <a:gd name="T3" fmla="*/ 38 h 38"/>
                    <a:gd name="T4" fmla="*/ 3 w 84"/>
                    <a:gd name="T5" fmla="*/ 38 h 38"/>
                    <a:gd name="T6" fmla="*/ 0 w 84"/>
                    <a:gd name="T7" fmla="*/ 35 h 38"/>
                    <a:gd name="T8" fmla="*/ 0 w 84"/>
                    <a:gd name="T9" fmla="*/ 32 h 38"/>
                    <a:gd name="T10" fmla="*/ 0 w 84"/>
                    <a:gd name="T11" fmla="*/ 6 h 38"/>
                    <a:gd name="T12" fmla="*/ 0 w 84"/>
                    <a:gd name="T13" fmla="*/ 6 h 38"/>
                    <a:gd name="T14" fmla="*/ 0 w 84"/>
                    <a:gd name="T15" fmla="*/ 3 h 38"/>
                    <a:gd name="T16" fmla="*/ 3 w 84"/>
                    <a:gd name="T17" fmla="*/ 0 h 38"/>
                    <a:gd name="T18" fmla="*/ 78 w 84"/>
                    <a:gd name="T19" fmla="*/ 0 h 38"/>
                    <a:gd name="T20" fmla="*/ 78 w 84"/>
                    <a:gd name="T21" fmla="*/ 0 h 38"/>
                    <a:gd name="T22" fmla="*/ 81 w 84"/>
                    <a:gd name="T23" fmla="*/ 3 h 38"/>
                    <a:gd name="T24" fmla="*/ 84 w 84"/>
                    <a:gd name="T25" fmla="*/ 6 h 38"/>
                    <a:gd name="T26" fmla="*/ 84 w 84"/>
                    <a:gd name="T27" fmla="*/ 32 h 38"/>
                    <a:gd name="T28" fmla="*/ 84 w 84"/>
                    <a:gd name="T29" fmla="*/ 32 h 38"/>
                    <a:gd name="T30" fmla="*/ 81 w 84"/>
                    <a:gd name="T31" fmla="*/ 35 h 38"/>
                    <a:gd name="T32" fmla="*/ 78 w 84"/>
                    <a:gd name="T33" fmla="*/ 38 h 38"/>
                    <a:gd name="T34" fmla="*/ 78 w 84"/>
                    <a:gd name="T35" fmla="*/ 38 h 38"/>
                    <a:gd name="T36" fmla="*/ 10 w 84"/>
                    <a:gd name="T37" fmla="*/ 26 h 38"/>
                    <a:gd name="T38" fmla="*/ 71 w 84"/>
                    <a:gd name="T39" fmla="*/ 26 h 38"/>
                    <a:gd name="T40" fmla="*/ 71 w 84"/>
                    <a:gd name="T41" fmla="*/ 13 h 38"/>
                    <a:gd name="T42" fmla="*/ 10 w 84"/>
                    <a:gd name="T43" fmla="*/ 13 h 38"/>
                    <a:gd name="T44" fmla="*/ 10 w 84"/>
                    <a:gd name="T45"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38">
                      <a:moveTo>
                        <a:pt x="78" y="38"/>
                      </a:moveTo>
                      <a:lnTo>
                        <a:pt x="3" y="38"/>
                      </a:lnTo>
                      <a:lnTo>
                        <a:pt x="3" y="38"/>
                      </a:lnTo>
                      <a:lnTo>
                        <a:pt x="0" y="35"/>
                      </a:lnTo>
                      <a:lnTo>
                        <a:pt x="0" y="32"/>
                      </a:lnTo>
                      <a:lnTo>
                        <a:pt x="0" y="6"/>
                      </a:lnTo>
                      <a:lnTo>
                        <a:pt x="0" y="6"/>
                      </a:lnTo>
                      <a:lnTo>
                        <a:pt x="0" y="3"/>
                      </a:lnTo>
                      <a:lnTo>
                        <a:pt x="3" y="0"/>
                      </a:lnTo>
                      <a:lnTo>
                        <a:pt x="78" y="0"/>
                      </a:lnTo>
                      <a:lnTo>
                        <a:pt x="78" y="0"/>
                      </a:lnTo>
                      <a:lnTo>
                        <a:pt x="81" y="3"/>
                      </a:lnTo>
                      <a:lnTo>
                        <a:pt x="84" y="6"/>
                      </a:lnTo>
                      <a:lnTo>
                        <a:pt x="84" y="32"/>
                      </a:lnTo>
                      <a:lnTo>
                        <a:pt x="84" y="32"/>
                      </a:lnTo>
                      <a:lnTo>
                        <a:pt x="81" y="35"/>
                      </a:lnTo>
                      <a:lnTo>
                        <a:pt x="78" y="38"/>
                      </a:lnTo>
                      <a:lnTo>
                        <a:pt x="78" y="38"/>
                      </a:lnTo>
                      <a:close/>
                      <a:moveTo>
                        <a:pt x="10" y="26"/>
                      </a:moveTo>
                      <a:lnTo>
                        <a:pt x="71" y="26"/>
                      </a:lnTo>
                      <a:lnTo>
                        <a:pt x="71" y="13"/>
                      </a:lnTo>
                      <a:lnTo>
                        <a:pt x="10" y="13"/>
                      </a:lnTo>
                      <a:lnTo>
                        <a:pt x="1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89" name="Freeform 177">
                  <a:extLst>
                    <a:ext uri="{FF2B5EF4-FFF2-40B4-BE49-F238E27FC236}">
                      <a16:creationId xmlns:a16="http://schemas.microsoft.com/office/drawing/2014/main" id="{07D1FF4D-EE3B-4118-BCD9-AFFF3B5F4E13}"/>
                    </a:ext>
                  </a:extLst>
                </p:cNvPr>
                <p:cNvSpPr>
                  <a:spLocks noEditPoints="1"/>
                </p:cNvSpPr>
                <p:nvPr userDrawn="1"/>
              </p:nvSpPr>
              <p:spPr bwMode="auto">
                <a:xfrm>
                  <a:off x="7302728" y="367764"/>
                  <a:ext cx="127887" cy="528857"/>
                </a:xfrm>
                <a:custGeom>
                  <a:avLst/>
                  <a:gdLst>
                    <a:gd name="T0" fmla="*/ 126 w 133"/>
                    <a:gd name="T1" fmla="*/ 550 h 550"/>
                    <a:gd name="T2" fmla="*/ 6 w 133"/>
                    <a:gd name="T3" fmla="*/ 550 h 550"/>
                    <a:gd name="T4" fmla="*/ 6 w 133"/>
                    <a:gd name="T5" fmla="*/ 550 h 550"/>
                    <a:gd name="T6" fmla="*/ 0 w 133"/>
                    <a:gd name="T7" fmla="*/ 547 h 550"/>
                    <a:gd name="T8" fmla="*/ 0 w 133"/>
                    <a:gd name="T9" fmla="*/ 544 h 550"/>
                    <a:gd name="T10" fmla="*/ 0 w 133"/>
                    <a:gd name="T11" fmla="*/ 6 h 550"/>
                    <a:gd name="T12" fmla="*/ 0 w 133"/>
                    <a:gd name="T13" fmla="*/ 6 h 550"/>
                    <a:gd name="T14" fmla="*/ 0 w 133"/>
                    <a:gd name="T15" fmla="*/ 3 h 550"/>
                    <a:gd name="T16" fmla="*/ 6 w 133"/>
                    <a:gd name="T17" fmla="*/ 0 h 550"/>
                    <a:gd name="T18" fmla="*/ 126 w 133"/>
                    <a:gd name="T19" fmla="*/ 0 h 550"/>
                    <a:gd name="T20" fmla="*/ 126 w 133"/>
                    <a:gd name="T21" fmla="*/ 0 h 550"/>
                    <a:gd name="T22" fmla="*/ 133 w 133"/>
                    <a:gd name="T23" fmla="*/ 3 h 550"/>
                    <a:gd name="T24" fmla="*/ 133 w 133"/>
                    <a:gd name="T25" fmla="*/ 6 h 550"/>
                    <a:gd name="T26" fmla="*/ 133 w 133"/>
                    <a:gd name="T27" fmla="*/ 544 h 550"/>
                    <a:gd name="T28" fmla="*/ 133 w 133"/>
                    <a:gd name="T29" fmla="*/ 544 h 550"/>
                    <a:gd name="T30" fmla="*/ 133 w 133"/>
                    <a:gd name="T31" fmla="*/ 547 h 550"/>
                    <a:gd name="T32" fmla="*/ 126 w 133"/>
                    <a:gd name="T33" fmla="*/ 550 h 550"/>
                    <a:gd name="T34" fmla="*/ 126 w 133"/>
                    <a:gd name="T35" fmla="*/ 550 h 550"/>
                    <a:gd name="T36" fmla="*/ 13 w 133"/>
                    <a:gd name="T37" fmla="*/ 537 h 550"/>
                    <a:gd name="T38" fmla="*/ 123 w 133"/>
                    <a:gd name="T39" fmla="*/ 537 h 550"/>
                    <a:gd name="T40" fmla="*/ 123 w 133"/>
                    <a:gd name="T41" fmla="*/ 13 h 550"/>
                    <a:gd name="T42" fmla="*/ 13 w 133"/>
                    <a:gd name="T43" fmla="*/ 13 h 550"/>
                    <a:gd name="T44" fmla="*/ 13 w 133"/>
                    <a:gd name="T45" fmla="*/ 53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550">
                      <a:moveTo>
                        <a:pt x="126" y="550"/>
                      </a:moveTo>
                      <a:lnTo>
                        <a:pt x="6" y="550"/>
                      </a:lnTo>
                      <a:lnTo>
                        <a:pt x="6" y="550"/>
                      </a:lnTo>
                      <a:lnTo>
                        <a:pt x="0" y="547"/>
                      </a:lnTo>
                      <a:lnTo>
                        <a:pt x="0" y="544"/>
                      </a:lnTo>
                      <a:lnTo>
                        <a:pt x="0" y="6"/>
                      </a:lnTo>
                      <a:lnTo>
                        <a:pt x="0" y="6"/>
                      </a:lnTo>
                      <a:lnTo>
                        <a:pt x="0" y="3"/>
                      </a:lnTo>
                      <a:lnTo>
                        <a:pt x="6" y="0"/>
                      </a:lnTo>
                      <a:lnTo>
                        <a:pt x="126" y="0"/>
                      </a:lnTo>
                      <a:lnTo>
                        <a:pt x="126" y="0"/>
                      </a:lnTo>
                      <a:lnTo>
                        <a:pt x="133" y="3"/>
                      </a:lnTo>
                      <a:lnTo>
                        <a:pt x="133" y="6"/>
                      </a:lnTo>
                      <a:lnTo>
                        <a:pt x="133" y="544"/>
                      </a:lnTo>
                      <a:lnTo>
                        <a:pt x="133" y="544"/>
                      </a:lnTo>
                      <a:lnTo>
                        <a:pt x="133" y="547"/>
                      </a:lnTo>
                      <a:lnTo>
                        <a:pt x="126" y="550"/>
                      </a:lnTo>
                      <a:lnTo>
                        <a:pt x="126" y="550"/>
                      </a:lnTo>
                      <a:close/>
                      <a:moveTo>
                        <a:pt x="13" y="537"/>
                      </a:moveTo>
                      <a:lnTo>
                        <a:pt x="123" y="537"/>
                      </a:lnTo>
                      <a:lnTo>
                        <a:pt x="123" y="13"/>
                      </a:lnTo>
                      <a:lnTo>
                        <a:pt x="13" y="13"/>
                      </a:lnTo>
                      <a:lnTo>
                        <a:pt x="13" y="5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90" name="Freeform 178">
                  <a:extLst>
                    <a:ext uri="{FF2B5EF4-FFF2-40B4-BE49-F238E27FC236}">
                      <a16:creationId xmlns:a16="http://schemas.microsoft.com/office/drawing/2014/main" id="{A0263C23-AB30-4362-AD94-53E9BCC16B38}"/>
                    </a:ext>
                  </a:extLst>
                </p:cNvPr>
                <p:cNvSpPr>
                  <a:spLocks noEditPoints="1"/>
                </p:cNvSpPr>
                <p:nvPr userDrawn="1"/>
              </p:nvSpPr>
              <p:spPr bwMode="auto">
                <a:xfrm>
                  <a:off x="7324844" y="345648"/>
                  <a:ext cx="83656" cy="34616"/>
                </a:xfrm>
                <a:custGeom>
                  <a:avLst/>
                  <a:gdLst>
                    <a:gd name="T0" fmla="*/ 80 w 87"/>
                    <a:gd name="T1" fmla="*/ 36 h 36"/>
                    <a:gd name="T2" fmla="*/ 6 w 87"/>
                    <a:gd name="T3" fmla="*/ 36 h 36"/>
                    <a:gd name="T4" fmla="*/ 6 w 87"/>
                    <a:gd name="T5" fmla="*/ 36 h 36"/>
                    <a:gd name="T6" fmla="*/ 3 w 87"/>
                    <a:gd name="T7" fmla="*/ 32 h 36"/>
                    <a:gd name="T8" fmla="*/ 0 w 87"/>
                    <a:gd name="T9" fmla="*/ 29 h 36"/>
                    <a:gd name="T10" fmla="*/ 0 w 87"/>
                    <a:gd name="T11" fmla="*/ 3 h 36"/>
                    <a:gd name="T12" fmla="*/ 0 w 87"/>
                    <a:gd name="T13" fmla="*/ 3 h 36"/>
                    <a:gd name="T14" fmla="*/ 3 w 87"/>
                    <a:gd name="T15" fmla="*/ 0 h 36"/>
                    <a:gd name="T16" fmla="*/ 6 w 87"/>
                    <a:gd name="T17" fmla="*/ 0 h 36"/>
                    <a:gd name="T18" fmla="*/ 80 w 87"/>
                    <a:gd name="T19" fmla="*/ 0 h 36"/>
                    <a:gd name="T20" fmla="*/ 80 w 87"/>
                    <a:gd name="T21" fmla="*/ 0 h 36"/>
                    <a:gd name="T22" fmla="*/ 84 w 87"/>
                    <a:gd name="T23" fmla="*/ 0 h 36"/>
                    <a:gd name="T24" fmla="*/ 87 w 87"/>
                    <a:gd name="T25" fmla="*/ 3 h 36"/>
                    <a:gd name="T26" fmla="*/ 87 w 87"/>
                    <a:gd name="T27" fmla="*/ 29 h 36"/>
                    <a:gd name="T28" fmla="*/ 87 w 87"/>
                    <a:gd name="T29" fmla="*/ 29 h 36"/>
                    <a:gd name="T30" fmla="*/ 84 w 87"/>
                    <a:gd name="T31" fmla="*/ 32 h 36"/>
                    <a:gd name="T32" fmla="*/ 80 w 87"/>
                    <a:gd name="T33" fmla="*/ 36 h 36"/>
                    <a:gd name="T34" fmla="*/ 80 w 87"/>
                    <a:gd name="T35" fmla="*/ 36 h 36"/>
                    <a:gd name="T36" fmla="*/ 12 w 87"/>
                    <a:gd name="T37" fmla="*/ 23 h 36"/>
                    <a:gd name="T38" fmla="*/ 74 w 87"/>
                    <a:gd name="T39" fmla="*/ 23 h 36"/>
                    <a:gd name="T40" fmla="*/ 74 w 87"/>
                    <a:gd name="T41" fmla="*/ 10 h 36"/>
                    <a:gd name="T42" fmla="*/ 12 w 87"/>
                    <a:gd name="T43" fmla="*/ 10 h 36"/>
                    <a:gd name="T44" fmla="*/ 12 w 87"/>
                    <a:gd name="T45"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36">
                      <a:moveTo>
                        <a:pt x="80" y="36"/>
                      </a:moveTo>
                      <a:lnTo>
                        <a:pt x="6" y="36"/>
                      </a:lnTo>
                      <a:lnTo>
                        <a:pt x="6" y="36"/>
                      </a:lnTo>
                      <a:lnTo>
                        <a:pt x="3" y="32"/>
                      </a:lnTo>
                      <a:lnTo>
                        <a:pt x="0" y="29"/>
                      </a:lnTo>
                      <a:lnTo>
                        <a:pt x="0" y="3"/>
                      </a:lnTo>
                      <a:lnTo>
                        <a:pt x="0" y="3"/>
                      </a:lnTo>
                      <a:lnTo>
                        <a:pt x="3" y="0"/>
                      </a:lnTo>
                      <a:lnTo>
                        <a:pt x="6" y="0"/>
                      </a:lnTo>
                      <a:lnTo>
                        <a:pt x="80" y="0"/>
                      </a:lnTo>
                      <a:lnTo>
                        <a:pt x="80" y="0"/>
                      </a:lnTo>
                      <a:lnTo>
                        <a:pt x="84" y="0"/>
                      </a:lnTo>
                      <a:lnTo>
                        <a:pt x="87" y="3"/>
                      </a:lnTo>
                      <a:lnTo>
                        <a:pt x="87" y="29"/>
                      </a:lnTo>
                      <a:lnTo>
                        <a:pt x="87" y="29"/>
                      </a:lnTo>
                      <a:lnTo>
                        <a:pt x="84" y="32"/>
                      </a:lnTo>
                      <a:lnTo>
                        <a:pt x="80" y="36"/>
                      </a:lnTo>
                      <a:lnTo>
                        <a:pt x="80" y="36"/>
                      </a:lnTo>
                      <a:close/>
                      <a:moveTo>
                        <a:pt x="12" y="23"/>
                      </a:moveTo>
                      <a:lnTo>
                        <a:pt x="74" y="23"/>
                      </a:lnTo>
                      <a:lnTo>
                        <a:pt x="74" y="10"/>
                      </a:lnTo>
                      <a:lnTo>
                        <a:pt x="12" y="10"/>
                      </a:lnTo>
                      <a:lnTo>
                        <a:pt x="12"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91" name="Freeform 179">
                  <a:extLst>
                    <a:ext uri="{FF2B5EF4-FFF2-40B4-BE49-F238E27FC236}">
                      <a16:creationId xmlns:a16="http://schemas.microsoft.com/office/drawing/2014/main" id="{A1C22995-755A-4D02-915F-72FAA6B44266}"/>
                    </a:ext>
                  </a:extLst>
                </p:cNvPr>
                <p:cNvSpPr>
                  <a:spLocks/>
                </p:cNvSpPr>
                <p:nvPr userDrawn="1"/>
              </p:nvSpPr>
              <p:spPr bwMode="auto">
                <a:xfrm>
                  <a:off x="7361383" y="299493"/>
                  <a:ext cx="9616" cy="55770"/>
                </a:xfrm>
                <a:custGeom>
                  <a:avLst/>
                  <a:gdLst>
                    <a:gd name="T0" fmla="*/ 7 w 10"/>
                    <a:gd name="T1" fmla="*/ 58 h 58"/>
                    <a:gd name="T2" fmla="*/ 7 w 10"/>
                    <a:gd name="T3" fmla="*/ 58 h 58"/>
                    <a:gd name="T4" fmla="*/ 0 w 10"/>
                    <a:gd name="T5" fmla="*/ 55 h 58"/>
                    <a:gd name="T6" fmla="*/ 0 w 10"/>
                    <a:gd name="T7" fmla="*/ 51 h 58"/>
                    <a:gd name="T8" fmla="*/ 0 w 10"/>
                    <a:gd name="T9" fmla="*/ 3 h 58"/>
                    <a:gd name="T10" fmla="*/ 0 w 10"/>
                    <a:gd name="T11" fmla="*/ 3 h 58"/>
                    <a:gd name="T12" fmla="*/ 0 w 10"/>
                    <a:gd name="T13" fmla="*/ 0 h 58"/>
                    <a:gd name="T14" fmla="*/ 7 w 10"/>
                    <a:gd name="T15" fmla="*/ 0 h 58"/>
                    <a:gd name="T16" fmla="*/ 7 w 10"/>
                    <a:gd name="T17" fmla="*/ 0 h 58"/>
                    <a:gd name="T18" fmla="*/ 10 w 10"/>
                    <a:gd name="T19" fmla="*/ 0 h 58"/>
                    <a:gd name="T20" fmla="*/ 10 w 10"/>
                    <a:gd name="T21" fmla="*/ 3 h 58"/>
                    <a:gd name="T22" fmla="*/ 10 w 10"/>
                    <a:gd name="T23" fmla="*/ 51 h 58"/>
                    <a:gd name="T24" fmla="*/ 10 w 10"/>
                    <a:gd name="T25" fmla="*/ 51 h 58"/>
                    <a:gd name="T26" fmla="*/ 10 w 10"/>
                    <a:gd name="T27" fmla="*/ 55 h 58"/>
                    <a:gd name="T28" fmla="*/ 7 w 10"/>
                    <a:gd name="T29" fmla="*/ 58 h 58"/>
                    <a:gd name="T30" fmla="*/ 7 w 10"/>
                    <a:gd name="T3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58">
                      <a:moveTo>
                        <a:pt x="7" y="58"/>
                      </a:moveTo>
                      <a:lnTo>
                        <a:pt x="7" y="58"/>
                      </a:lnTo>
                      <a:lnTo>
                        <a:pt x="0" y="55"/>
                      </a:lnTo>
                      <a:lnTo>
                        <a:pt x="0" y="51"/>
                      </a:lnTo>
                      <a:lnTo>
                        <a:pt x="0" y="3"/>
                      </a:lnTo>
                      <a:lnTo>
                        <a:pt x="0" y="3"/>
                      </a:lnTo>
                      <a:lnTo>
                        <a:pt x="0" y="0"/>
                      </a:lnTo>
                      <a:lnTo>
                        <a:pt x="7" y="0"/>
                      </a:lnTo>
                      <a:lnTo>
                        <a:pt x="7" y="0"/>
                      </a:lnTo>
                      <a:lnTo>
                        <a:pt x="10" y="0"/>
                      </a:lnTo>
                      <a:lnTo>
                        <a:pt x="10" y="3"/>
                      </a:lnTo>
                      <a:lnTo>
                        <a:pt x="10" y="51"/>
                      </a:lnTo>
                      <a:lnTo>
                        <a:pt x="10" y="51"/>
                      </a:lnTo>
                      <a:lnTo>
                        <a:pt x="10" y="55"/>
                      </a:lnTo>
                      <a:lnTo>
                        <a:pt x="7" y="58"/>
                      </a:lnTo>
                      <a:lnTo>
                        <a:pt x="7"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92" name="Freeform 180">
                  <a:extLst>
                    <a:ext uri="{FF2B5EF4-FFF2-40B4-BE49-F238E27FC236}">
                      <a16:creationId xmlns:a16="http://schemas.microsoft.com/office/drawing/2014/main" id="{AD07281D-FA59-419A-8F77-C6B63133581D}"/>
                    </a:ext>
                  </a:extLst>
                </p:cNvPr>
                <p:cNvSpPr>
                  <a:spLocks/>
                </p:cNvSpPr>
                <p:nvPr userDrawn="1"/>
              </p:nvSpPr>
              <p:spPr bwMode="auto">
                <a:xfrm>
                  <a:off x="7290228" y="392764"/>
                  <a:ext cx="151926" cy="8654"/>
                </a:xfrm>
                <a:custGeom>
                  <a:avLst/>
                  <a:gdLst>
                    <a:gd name="T0" fmla="*/ 152 w 158"/>
                    <a:gd name="T1" fmla="*/ 9 h 9"/>
                    <a:gd name="T2" fmla="*/ 6 w 158"/>
                    <a:gd name="T3" fmla="*/ 9 h 9"/>
                    <a:gd name="T4" fmla="*/ 6 w 158"/>
                    <a:gd name="T5" fmla="*/ 9 h 9"/>
                    <a:gd name="T6" fmla="*/ 3 w 158"/>
                    <a:gd name="T7" fmla="*/ 9 h 9"/>
                    <a:gd name="T8" fmla="*/ 0 w 158"/>
                    <a:gd name="T9" fmla="*/ 6 h 9"/>
                    <a:gd name="T10" fmla="*/ 0 w 158"/>
                    <a:gd name="T11" fmla="*/ 6 h 9"/>
                    <a:gd name="T12" fmla="*/ 3 w 158"/>
                    <a:gd name="T13" fmla="*/ 0 h 9"/>
                    <a:gd name="T14" fmla="*/ 6 w 158"/>
                    <a:gd name="T15" fmla="*/ 0 h 9"/>
                    <a:gd name="T16" fmla="*/ 152 w 158"/>
                    <a:gd name="T17" fmla="*/ 0 h 9"/>
                    <a:gd name="T18" fmla="*/ 152 w 158"/>
                    <a:gd name="T19" fmla="*/ 0 h 9"/>
                    <a:gd name="T20" fmla="*/ 158 w 158"/>
                    <a:gd name="T21" fmla="*/ 0 h 9"/>
                    <a:gd name="T22" fmla="*/ 158 w 158"/>
                    <a:gd name="T23" fmla="*/ 6 h 9"/>
                    <a:gd name="T24" fmla="*/ 158 w 158"/>
                    <a:gd name="T25" fmla="*/ 6 h 9"/>
                    <a:gd name="T26" fmla="*/ 158 w 158"/>
                    <a:gd name="T27" fmla="*/ 9 h 9"/>
                    <a:gd name="T28" fmla="*/ 152 w 158"/>
                    <a:gd name="T29" fmla="*/ 9 h 9"/>
                    <a:gd name="T30" fmla="*/ 152 w 158"/>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9">
                      <a:moveTo>
                        <a:pt x="152" y="9"/>
                      </a:moveTo>
                      <a:lnTo>
                        <a:pt x="6" y="9"/>
                      </a:lnTo>
                      <a:lnTo>
                        <a:pt x="6" y="9"/>
                      </a:lnTo>
                      <a:lnTo>
                        <a:pt x="3" y="9"/>
                      </a:lnTo>
                      <a:lnTo>
                        <a:pt x="0" y="6"/>
                      </a:lnTo>
                      <a:lnTo>
                        <a:pt x="0" y="6"/>
                      </a:lnTo>
                      <a:lnTo>
                        <a:pt x="3" y="0"/>
                      </a:lnTo>
                      <a:lnTo>
                        <a:pt x="6" y="0"/>
                      </a:lnTo>
                      <a:lnTo>
                        <a:pt x="152" y="0"/>
                      </a:lnTo>
                      <a:lnTo>
                        <a:pt x="152" y="0"/>
                      </a:lnTo>
                      <a:lnTo>
                        <a:pt x="158" y="0"/>
                      </a:lnTo>
                      <a:lnTo>
                        <a:pt x="158" y="6"/>
                      </a:lnTo>
                      <a:lnTo>
                        <a:pt x="158" y="6"/>
                      </a:lnTo>
                      <a:lnTo>
                        <a:pt x="158" y="9"/>
                      </a:lnTo>
                      <a:lnTo>
                        <a:pt x="152" y="9"/>
                      </a:lnTo>
                      <a:lnTo>
                        <a:pt x="15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93" name="Freeform 181">
                  <a:extLst>
                    <a:ext uri="{FF2B5EF4-FFF2-40B4-BE49-F238E27FC236}">
                      <a16:creationId xmlns:a16="http://schemas.microsoft.com/office/drawing/2014/main" id="{5C94B736-F700-44C4-AB79-75C3D0CF59D1}"/>
                    </a:ext>
                  </a:extLst>
                </p:cNvPr>
                <p:cNvSpPr>
                  <a:spLocks/>
                </p:cNvSpPr>
                <p:nvPr userDrawn="1"/>
              </p:nvSpPr>
              <p:spPr bwMode="auto">
                <a:xfrm>
                  <a:off x="7324844" y="413918"/>
                  <a:ext cx="11539" cy="482703"/>
                </a:xfrm>
                <a:custGeom>
                  <a:avLst/>
                  <a:gdLst>
                    <a:gd name="T0" fmla="*/ 6 w 12"/>
                    <a:gd name="T1" fmla="*/ 502 h 502"/>
                    <a:gd name="T2" fmla="*/ 6 w 12"/>
                    <a:gd name="T3" fmla="*/ 502 h 502"/>
                    <a:gd name="T4" fmla="*/ 3 w 12"/>
                    <a:gd name="T5" fmla="*/ 499 h 502"/>
                    <a:gd name="T6" fmla="*/ 0 w 12"/>
                    <a:gd name="T7" fmla="*/ 496 h 502"/>
                    <a:gd name="T8" fmla="*/ 0 w 12"/>
                    <a:gd name="T9" fmla="*/ 7 h 502"/>
                    <a:gd name="T10" fmla="*/ 0 w 12"/>
                    <a:gd name="T11" fmla="*/ 7 h 502"/>
                    <a:gd name="T12" fmla="*/ 3 w 12"/>
                    <a:gd name="T13" fmla="*/ 4 h 502"/>
                    <a:gd name="T14" fmla="*/ 6 w 12"/>
                    <a:gd name="T15" fmla="*/ 0 h 502"/>
                    <a:gd name="T16" fmla="*/ 6 w 12"/>
                    <a:gd name="T17" fmla="*/ 0 h 502"/>
                    <a:gd name="T18" fmla="*/ 12 w 12"/>
                    <a:gd name="T19" fmla="*/ 4 h 502"/>
                    <a:gd name="T20" fmla="*/ 12 w 12"/>
                    <a:gd name="T21" fmla="*/ 7 h 502"/>
                    <a:gd name="T22" fmla="*/ 12 w 12"/>
                    <a:gd name="T23" fmla="*/ 496 h 502"/>
                    <a:gd name="T24" fmla="*/ 12 w 12"/>
                    <a:gd name="T25" fmla="*/ 496 h 502"/>
                    <a:gd name="T26" fmla="*/ 12 w 12"/>
                    <a:gd name="T27" fmla="*/ 499 h 502"/>
                    <a:gd name="T28" fmla="*/ 6 w 12"/>
                    <a:gd name="T29" fmla="*/ 502 h 502"/>
                    <a:gd name="T30" fmla="*/ 6 w 12"/>
                    <a:gd name="T3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502">
                      <a:moveTo>
                        <a:pt x="6" y="502"/>
                      </a:moveTo>
                      <a:lnTo>
                        <a:pt x="6" y="502"/>
                      </a:lnTo>
                      <a:lnTo>
                        <a:pt x="3" y="499"/>
                      </a:lnTo>
                      <a:lnTo>
                        <a:pt x="0" y="496"/>
                      </a:lnTo>
                      <a:lnTo>
                        <a:pt x="0" y="7"/>
                      </a:lnTo>
                      <a:lnTo>
                        <a:pt x="0" y="7"/>
                      </a:lnTo>
                      <a:lnTo>
                        <a:pt x="3" y="4"/>
                      </a:lnTo>
                      <a:lnTo>
                        <a:pt x="6" y="0"/>
                      </a:lnTo>
                      <a:lnTo>
                        <a:pt x="6" y="0"/>
                      </a:lnTo>
                      <a:lnTo>
                        <a:pt x="12" y="4"/>
                      </a:lnTo>
                      <a:lnTo>
                        <a:pt x="12" y="7"/>
                      </a:lnTo>
                      <a:lnTo>
                        <a:pt x="12" y="496"/>
                      </a:lnTo>
                      <a:lnTo>
                        <a:pt x="12" y="496"/>
                      </a:lnTo>
                      <a:lnTo>
                        <a:pt x="12" y="499"/>
                      </a:lnTo>
                      <a:lnTo>
                        <a:pt x="6" y="502"/>
                      </a:lnTo>
                      <a:lnTo>
                        <a:pt x="6" y="5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94" name="Freeform 182">
                  <a:extLst>
                    <a:ext uri="{FF2B5EF4-FFF2-40B4-BE49-F238E27FC236}">
                      <a16:creationId xmlns:a16="http://schemas.microsoft.com/office/drawing/2014/main" id="{6E38431D-C840-4328-9875-FB49EA8180A9}"/>
                    </a:ext>
                  </a:extLst>
                </p:cNvPr>
                <p:cNvSpPr>
                  <a:spLocks/>
                </p:cNvSpPr>
                <p:nvPr userDrawn="1"/>
              </p:nvSpPr>
              <p:spPr bwMode="auto">
                <a:xfrm>
                  <a:off x="7348883" y="413918"/>
                  <a:ext cx="12500" cy="482703"/>
                </a:xfrm>
                <a:custGeom>
                  <a:avLst/>
                  <a:gdLst>
                    <a:gd name="T0" fmla="*/ 7 w 13"/>
                    <a:gd name="T1" fmla="*/ 502 h 502"/>
                    <a:gd name="T2" fmla="*/ 7 w 13"/>
                    <a:gd name="T3" fmla="*/ 502 h 502"/>
                    <a:gd name="T4" fmla="*/ 0 w 13"/>
                    <a:gd name="T5" fmla="*/ 499 h 502"/>
                    <a:gd name="T6" fmla="*/ 0 w 13"/>
                    <a:gd name="T7" fmla="*/ 496 h 502"/>
                    <a:gd name="T8" fmla="*/ 0 w 13"/>
                    <a:gd name="T9" fmla="*/ 7 h 502"/>
                    <a:gd name="T10" fmla="*/ 0 w 13"/>
                    <a:gd name="T11" fmla="*/ 7 h 502"/>
                    <a:gd name="T12" fmla="*/ 0 w 13"/>
                    <a:gd name="T13" fmla="*/ 4 h 502"/>
                    <a:gd name="T14" fmla="*/ 7 w 13"/>
                    <a:gd name="T15" fmla="*/ 0 h 502"/>
                    <a:gd name="T16" fmla="*/ 7 w 13"/>
                    <a:gd name="T17" fmla="*/ 0 h 502"/>
                    <a:gd name="T18" fmla="*/ 10 w 13"/>
                    <a:gd name="T19" fmla="*/ 4 h 502"/>
                    <a:gd name="T20" fmla="*/ 13 w 13"/>
                    <a:gd name="T21" fmla="*/ 7 h 502"/>
                    <a:gd name="T22" fmla="*/ 13 w 13"/>
                    <a:gd name="T23" fmla="*/ 496 h 502"/>
                    <a:gd name="T24" fmla="*/ 13 w 13"/>
                    <a:gd name="T25" fmla="*/ 496 h 502"/>
                    <a:gd name="T26" fmla="*/ 10 w 13"/>
                    <a:gd name="T27" fmla="*/ 499 h 502"/>
                    <a:gd name="T28" fmla="*/ 7 w 13"/>
                    <a:gd name="T29" fmla="*/ 502 h 502"/>
                    <a:gd name="T30" fmla="*/ 7 w 13"/>
                    <a:gd name="T3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502">
                      <a:moveTo>
                        <a:pt x="7" y="502"/>
                      </a:moveTo>
                      <a:lnTo>
                        <a:pt x="7" y="502"/>
                      </a:lnTo>
                      <a:lnTo>
                        <a:pt x="0" y="499"/>
                      </a:lnTo>
                      <a:lnTo>
                        <a:pt x="0" y="496"/>
                      </a:lnTo>
                      <a:lnTo>
                        <a:pt x="0" y="7"/>
                      </a:lnTo>
                      <a:lnTo>
                        <a:pt x="0" y="7"/>
                      </a:lnTo>
                      <a:lnTo>
                        <a:pt x="0" y="4"/>
                      </a:lnTo>
                      <a:lnTo>
                        <a:pt x="7" y="0"/>
                      </a:lnTo>
                      <a:lnTo>
                        <a:pt x="7" y="0"/>
                      </a:lnTo>
                      <a:lnTo>
                        <a:pt x="10" y="4"/>
                      </a:lnTo>
                      <a:lnTo>
                        <a:pt x="13" y="7"/>
                      </a:lnTo>
                      <a:lnTo>
                        <a:pt x="13" y="496"/>
                      </a:lnTo>
                      <a:lnTo>
                        <a:pt x="13" y="496"/>
                      </a:lnTo>
                      <a:lnTo>
                        <a:pt x="10" y="499"/>
                      </a:lnTo>
                      <a:lnTo>
                        <a:pt x="7" y="502"/>
                      </a:lnTo>
                      <a:lnTo>
                        <a:pt x="7" y="5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95" name="Freeform 183">
                  <a:extLst>
                    <a:ext uri="{FF2B5EF4-FFF2-40B4-BE49-F238E27FC236}">
                      <a16:creationId xmlns:a16="http://schemas.microsoft.com/office/drawing/2014/main" id="{247374FD-26FB-4719-982A-36FDF0519731}"/>
                    </a:ext>
                  </a:extLst>
                </p:cNvPr>
                <p:cNvSpPr>
                  <a:spLocks/>
                </p:cNvSpPr>
                <p:nvPr userDrawn="1"/>
              </p:nvSpPr>
              <p:spPr bwMode="auto">
                <a:xfrm>
                  <a:off x="7370998" y="413918"/>
                  <a:ext cx="12500" cy="482703"/>
                </a:xfrm>
                <a:custGeom>
                  <a:avLst/>
                  <a:gdLst>
                    <a:gd name="T0" fmla="*/ 7 w 13"/>
                    <a:gd name="T1" fmla="*/ 502 h 502"/>
                    <a:gd name="T2" fmla="*/ 7 w 13"/>
                    <a:gd name="T3" fmla="*/ 502 h 502"/>
                    <a:gd name="T4" fmla="*/ 3 w 13"/>
                    <a:gd name="T5" fmla="*/ 499 h 502"/>
                    <a:gd name="T6" fmla="*/ 0 w 13"/>
                    <a:gd name="T7" fmla="*/ 496 h 502"/>
                    <a:gd name="T8" fmla="*/ 0 w 13"/>
                    <a:gd name="T9" fmla="*/ 7 h 502"/>
                    <a:gd name="T10" fmla="*/ 0 w 13"/>
                    <a:gd name="T11" fmla="*/ 7 h 502"/>
                    <a:gd name="T12" fmla="*/ 3 w 13"/>
                    <a:gd name="T13" fmla="*/ 4 h 502"/>
                    <a:gd name="T14" fmla="*/ 7 w 13"/>
                    <a:gd name="T15" fmla="*/ 0 h 502"/>
                    <a:gd name="T16" fmla="*/ 7 w 13"/>
                    <a:gd name="T17" fmla="*/ 0 h 502"/>
                    <a:gd name="T18" fmla="*/ 13 w 13"/>
                    <a:gd name="T19" fmla="*/ 4 h 502"/>
                    <a:gd name="T20" fmla="*/ 13 w 13"/>
                    <a:gd name="T21" fmla="*/ 7 h 502"/>
                    <a:gd name="T22" fmla="*/ 13 w 13"/>
                    <a:gd name="T23" fmla="*/ 496 h 502"/>
                    <a:gd name="T24" fmla="*/ 13 w 13"/>
                    <a:gd name="T25" fmla="*/ 496 h 502"/>
                    <a:gd name="T26" fmla="*/ 13 w 13"/>
                    <a:gd name="T27" fmla="*/ 499 h 502"/>
                    <a:gd name="T28" fmla="*/ 7 w 13"/>
                    <a:gd name="T29" fmla="*/ 502 h 502"/>
                    <a:gd name="T30" fmla="*/ 7 w 13"/>
                    <a:gd name="T3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502">
                      <a:moveTo>
                        <a:pt x="7" y="502"/>
                      </a:moveTo>
                      <a:lnTo>
                        <a:pt x="7" y="502"/>
                      </a:lnTo>
                      <a:lnTo>
                        <a:pt x="3" y="499"/>
                      </a:lnTo>
                      <a:lnTo>
                        <a:pt x="0" y="496"/>
                      </a:lnTo>
                      <a:lnTo>
                        <a:pt x="0" y="7"/>
                      </a:lnTo>
                      <a:lnTo>
                        <a:pt x="0" y="7"/>
                      </a:lnTo>
                      <a:lnTo>
                        <a:pt x="3" y="4"/>
                      </a:lnTo>
                      <a:lnTo>
                        <a:pt x="7" y="0"/>
                      </a:lnTo>
                      <a:lnTo>
                        <a:pt x="7" y="0"/>
                      </a:lnTo>
                      <a:lnTo>
                        <a:pt x="13" y="4"/>
                      </a:lnTo>
                      <a:lnTo>
                        <a:pt x="13" y="7"/>
                      </a:lnTo>
                      <a:lnTo>
                        <a:pt x="13" y="496"/>
                      </a:lnTo>
                      <a:lnTo>
                        <a:pt x="13" y="496"/>
                      </a:lnTo>
                      <a:lnTo>
                        <a:pt x="13" y="499"/>
                      </a:lnTo>
                      <a:lnTo>
                        <a:pt x="7" y="502"/>
                      </a:lnTo>
                      <a:lnTo>
                        <a:pt x="7" y="5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96" name="Freeform 184">
                  <a:extLst>
                    <a:ext uri="{FF2B5EF4-FFF2-40B4-BE49-F238E27FC236}">
                      <a16:creationId xmlns:a16="http://schemas.microsoft.com/office/drawing/2014/main" id="{30413A96-48F7-417B-8B27-A430AF71DE85}"/>
                    </a:ext>
                  </a:extLst>
                </p:cNvPr>
                <p:cNvSpPr>
                  <a:spLocks/>
                </p:cNvSpPr>
                <p:nvPr userDrawn="1"/>
              </p:nvSpPr>
              <p:spPr bwMode="auto">
                <a:xfrm>
                  <a:off x="7395999" y="413918"/>
                  <a:ext cx="12500" cy="482703"/>
                </a:xfrm>
                <a:custGeom>
                  <a:avLst/>
                  <a:gdLst>
                    <a:gd name="T0" fmla="*/ 6 w 13"/>
                    <a:gd name="T1" fmla="*/ 502 h 502"/>
                    <a:gd name="T2" fmla="*/ 6 w 13"/>
                    <a:gd name="T3" fmla="*/ 502 h 502"/>
                    <a:gd name="T4" fmla="*/ 3 w 13"/>
                    <a:gd name="T5" fmla="*/ 499 h 502"/>
                    <a:gd name="T6" fmla="*/ 0 w 13"/>
                    <a:gd name="T7" fmla="*/ 496 h 502"/>
                    <a:gd name="T8" fmla="*/ 0 w 13"/>
                    <a:gd name="T9" fmla="*/ 7 h 502"/>
                    <a:gd name="T10" fmla="*/ 0 w 13"/>
                    <a:gd name="T11" fmla="*/ 7 h 502"/>
                    <a:gd name="T12" fmla="*/ 3 w 13"/>
                    <a:gd name="T13" fmla="*/ 4 h 502"/>
                    <a:gd name="T14" fmla="*/ 6 w 13"/>
                    <a:gd name="T15" fmla="*/ 0 h 502"/>
                    <a:gd name="T16" fmla="*/ 6 w 13"/>
                    <a:gd name="T17" fmla="*/ 0 h 502"/>
                    <a:gd name="T18" fmla="*/ 10 w 13"/>
                    <a:gd name="T19" fmla="*/ 4 h 502"/>
                    <a:gd name="T20" fmla="*/ 13 w 13"/>
                    <a:gd name="T21" fmla="*/ 7 h 502"/>
                    <a:gd name="T22" fmla="*/ 13 w 13"/>
                    <a:gd name="T23" fmla="*/ 496 h 502"/>
                    <a:gd name="T24" fmla="*/ 13 w 13"/>
                    <a:gd name="T25" fmla="*/ 496 h 502"/>
                    <a:gd name="T26" fmla="*/ 10 w 13"/>
                    <a:gd name="T27" fmla="*/ 499 h 502"/>
                    <a:gd name="T28" fmla="*/ 6 w 13"/>
                    <a:gd name="T29" fmla="*/ 502 h 502"/>
                    <a:gd name="T30" fmla="*/ 6 w 13"/>
                    <a:gd name="T3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502">
                      <a:moveTo>
                        <a:pt x="6" y="502"/>
                      </a:moveTo>
                      <a:lnTo>
                        <a:pt x="6" y="502"/>
                      </a:lnTo>
                      <a:lnTo>
                        <a:pt x="3" y="499"/>
                      </a:lnTo>
                      <a:lnTo>
                        <a:pt x="0" y="496"/>
                      </a:lnTo>
                      <a:lnTo>
                        <a:pt x="0" y="7"/>
                      </a:lnTo>
                      <a:lnTo>
                        <a:pt x="0" y="7"/>
                      </a:lnTo>
                      <a:lnTo>
                        <a:pt x="3" y="4"/>
                      </a:lnTo>
                      <a:lnTo>
                        <a:pt x="6" y="0"/>
                      </a:lnTo>
                      <a:lnTo>
                        <a:pt x="6" y="0"/>
                      </a:lnTo>
                      <a:lnTo>
                        <a:pt x="10" y="4"/>
                      </a:lnTo>
                      <a:lnTo>
                        <a:pt x="13" y="7"/>
                      </a:lnTo>
                      <a:lnTo>
                        <a:pt x="13" y="496"/>
                      </a:lnTo>
                      <a:lnTo>
                        <a:pt x="13" y="496"/>
                      </a:lnTo>
                      <a:lnTo>
                        <a:pt x="10" y="499"/>
                      </a:lnTo>
                      <a:lnTo>
                        <a:pt x="6" y="502"/>
                      </a:lnTo>
                      <a:lnTo>
                        <a:pt x="6" y="5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97" name="Rectangle 185">
                  <a:extLst>
                    <a:ext uri="{FF2B5EF4-FFF2-40B4-BE49-F238E27FC236}">
                      <a16:creationId xmlns:a16="http://schemas.microsoft.com/office/drawing/2014/main" id="{72E81A3C-0DB4-4AA4-ADD4-F38C82C8BB60}"/>
                    </a:ext>
                  </a:extLst>
                </p:cNvPr>
                <p:cNvSpPr>
                  <a:spLocks noChangeArrowheads="1"/>
                </p:cNvSpPr>
                <p:nvPr userDrawn="1"/>
              </p:nvSpPr>
              <p:spPr bwMode="auto">
                <a:xfrm>
                  <a:off x="6932528" y="302378"/>
                  <a:ext cx="164426" cy="96156"/>
                </a:xfrm>
                <a:prstGeom prst="rect">
                  <a:avLst/>
                </a:prstGeom>
                <a:solidFill>
                  <a:srgbClr val="F9E7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98" name="Freeform 186">
                  <a:extLst>
                    <a:ext uri="{FF2B5EF4-FFF2-40B4-BE49-F238E27FC236}">
                      <a16:creationId xmlns:a16="http://schemas.microsoft.com/office/drawing/2014/main" id="{8CBF80C4-334C-4E32-84A9-9349B9CDC480}"/>
                    </a:ext>
                  </a:extLst>
                </p:cNvPr>
                <p:cNvSpPr>
                  <a:spLocks noEditPoints="1"/>
                </p:cNvSpPr>
                <p:nvPr userDrawn="1"/>
              </p:nvSpPr>
              <p:spPr bwMode="auto">
                <a:xfrm>
                  <a:off x="6925797" y="299493"/>
                  <a:ext cx="177888" cy="101925"/>
                </a:xfrm>
                <a:custGeom>
                  <a:avLst/>
                  <a:gdLst>
                    <a:gd name="T0" fmla="*/ 178 w 185"/>
                    <a:gd name="T1" fmla="*/ 106 h 106"/>
                    <a:gd name="T2" fmla="*/ 7 w 185"/>
                    <a:gd name="T3" fmla="*/ 106 h 106"/>
                    <a:gd name="T4" fmla="*/ 7 w 185"/>
                    <a:gd name="T5" fmla="*/ 106 h 106"/>
                    <a:gd name="T6" fmla="*/ 4 w 185"/>
                    <a:gd name="T7" fmla="*/ 106 h 106"/>
                    <a:gd name="T8" fmla="*/ 0 w 185"/>
                    <a:gd name="T9" fmla="*/ 103 h 106"/>
                    <a:gd name="T10" fmla="*/ 0 w 185"/>
                    <a:gd name="T11" fmla="*/ 3 h 106"/>
                    <a:gd name="T12" fmla="*/ 0 w 185"/>
                    <a:gd name="T13" fmla="*/ 3 h 106"/>
                    <a:gd name="T14" fmla="*/ 4 w 185"/>
                    <a:gd name="T15" fmla="*/ 0 h 106"/>
                    <a:gd name="T16" fmla="*/ 7 w 185"/>
                    <a:gd name="T17" fmla="*/ 0 h 106"/>
                    <a:gd name="T18" fmla="*/ 178 w 185"/>
                    <a:gd name="T19" fmla="*/ 0 h 106"/>
                    <a:gd name="T20" fmla="*/ 178 w 185"/>
                    <a:gd name="T21" fmla="*/ 0 h 106"/>
                    <a:gd name="T22" fmla="*/ 182 w 185"/>
                    <a:gd name="T23" fmla="*/ 0 h 106"/>
                    <a:gd name="T24" fmla="*/ 185 w 185"/>
                    <a:gd name="T25" fmla="*/ 3 h 106"/>
                    <a:gd name="T26" fmla="*/ 185 w 185"/>
                    <a:gd name="T27" fmla="*/ 103 h 106"/>
                    <a:gd name="T28" fmla="*/ 185 w 185"/>
                    <a:gd name="T29" fmla="*/ 103 h 106"/>
                    <a:gd name="T30" fmla="*/ 182 w 185"/>
                    <a:gd name="T31" fmla="*/ 106 h 106"/>
                    <a:gd name="T32" fmla="*/ 178 w 185"/>
                    <a:gd name="T33" fmla="*/ 106 h 106"/>
                    <a:gd name="T34" fmla="*/ 178 w 185"/>
                    <a:gd name="T35" fmla="*/ 106 h 106"/>
                    <a:gd name="T36" fmla="*/ 13 w 185"/>
                    <a:gd name="T37" fmla="*/ 97 h 106"/>
                    <a:gd name="T38" fmla="*/ 172 w 185"/>
                    <a:gd name="T39" fmla="*/ 97 h 106"/>
                    <a:gd name="T40" fmla="*/ 172 w 185"/>
                    <a:gd name="T41" fmla="*/ 9 h 106"/>
                    <a:gd name="T42" fmla="*/ 13 w 185"/>
                    <a:gd name="T43" fmla="*/ 9 h 106"/>
                    <a:gd name="T44" fmla="*/ 13 w 185"/>
                    <a:gd name="T45" fmla="*/ 9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5" h="106">
                      <a:moveTo>
                        <a:pt x="178" y="106"/>
                      </a:moveTo>
                      <a:lnTo>
                        <a:pt x="7" y="106"/>
                      </a:lnTo>
                      <a:lnTo>
                        <a:pt x="7" y="106"/>
                      </a:lnTo>
                      <a:lnTo>
                        <a:pt x="4" y="106"/>
                      </a:lnTo>
                      <a:lnTo>
                        <a:pt x="0" y="103"/>
                      </a:lnTo>
                      <a:lnTo>
                        <a:pt x="0" y="3"/>
                      </a:lnTo>
                      <a:lnTo>
                        <a:pt x="0" y="3"/>
                      </a:lnTo>
                      <a:lnTo>
                        <a:pt x="4" y="0"/>
                      </a:lnTo>
                      <a:lnTo>
                        <a:pt x="7" y="0"/>
                      </a:lnTo>
                      <a:lnTo>
                        <a:pt x="178" y="0"/>
                      </a:lnTo>
                      <a:lnTo>
                        <a:pt x="178" y="0"/>
                      </a:lnTo>
                      <a:lnTo>
                        <a:pt x="182" y="0"/>
                      </a:lnTo>
                      <a:lnTo>
                        <a:pt x="185" y="3"/>
                      </a:lnTo>
                      <a:lnTo>
                        <a:pt x="185" y="103"/>
                      </a:lnTo>
                      <a:lnTo>
                        <a:pt x="185" y="103"/>
                      </a:lnTo>
                      <a:lnTo>
                        <a:pt x="182" y="106"/>
                      </a:lnTo>
                      <a:lnTo>
                        <a:pt x="178" y="106"/>
                      </a:lnTo>
                      <a:lnTo>
                        <a:pt x="178" y="106"/>
                      </a:lnTo>
                      <a:close/>
                      <a:moveTo>
                        <a:pt x="13" y="97"/>
                      </a:moveTo>
                      <a:lnTo>
                        <a:pt x="172" y="97"/>
                      </a:lnTo>
                      <a:lnTo>
                        <a:pt x="172" y="9"/>
                      </a:lnTo>
                      <a:lnTo>
                        <a:pt x="13" y="9"/>
                      </a:lnTo>
                      <a:lnTo>
                        <a:pt x="13" y="97"/>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699" name="Freeform 187">
                  <a:extLst>
                    <a:ext uri="{FF2B5EF4-FFF2-40B4-BE49-F238E27FC236}">
                      <a16:creationId xmlns:a16="http://schemas.microsoft.com/office/drawing/2014/main" id="{BE8B9CB8-9136-4ED6-AA61-92D972EC9194}"/>
                    </a:ext>
                  </a:extLst>
                </p:cNvPr>
                <p:cNvSpPr>
                  <a:spLocks/>
                </p:cNvSpPr>
                <p:nvPr userDrawn="1"/>
              </p:nvSpPr>
              <p:spPr bwMode="auto">
                <a:xfrm>
                  <a:off x="6925797" y="299493"/>
                  <a:ext cx="77886" cy="55770"/>
                </a:xfrm>
                <a:custGeom>
                  <a:avLst/>
                  <a:gdLst>
                    <a:gd name="T0" fmla="*/ 75 w 81"/>
                    <a:gd name="T1" fmla="*/ 58 h 58"/>
                    <a:gd name="T2" fmla="*/ 75 w 81"/>
                    <a:gd name="T3" fmla="*/ 58 h 58"/>
                    <a:gd name="T4" fmla="*/ 72 w 81"/>
                    <a:gd name="T5" fmla="*/ 58 h 58"/>
                    <a:gd name="T6" fmla="*/ 4 w 81"/>
                    <a:gd name="T7" fmla="*/ 9 h 58"/>
                    <a:gd name="T8" fmla="*/ 4 w 81"/>
                    <a:gd name="T9" fmla="*/ 9 h 58"/>
                    <a:gd name="T10" fmla="*/ 0 w 81"/>
                    <a:gd name="T11" fmla="*/ 6 h 58"/>
                    <a:gd name="T12" fmla="*/ 0 w 81"/>
                    <a:gd name="T13" fmla="*/ 0 h 58"/>
                    <a:gd name="T14" fmla="*/ 0 w 81"/>
                    <a:gd name="T15" fmla="*/ 0 h 58"/>
                    <a:gd name="T16" fmla="*/ 7 w 81"/>
                    <a:gd name="T17" fmla="*/ 0 h 58"/>
                    <a:gd name="T18" fmla="*/ 10 w 81"/>
                    <a:gd name="T19" fmla="*/ 0 h 58"/>
                    <a:gd name="T20" fmla="*/ 78 w 81"/>
                    <a:gd name="T21" fmla="*/ 48 h 58"/>
                    <a:gd name="T22" fmla="*/ 78 w 81"/>
                    <a:gd name="T23" fmla="*/ 48 h 58"/>
                    <a:gd name="T24" fmla="*/ 81 w 81"/>
                    <a:gd name="T25" fmla="*/ 51 h 58"/>
                    <a:gd name="T26" fmla="*/ 81 w 81"/>
                    <a:gd name="T27" fmla="*/ 58 h 58"/>
                    <a:gd name="T28" fmla="*/ 81 w 81"/>
                    <a:gd name="T29" fmla="*/ 58 h 58"/>
                    <a:gd name="T30" fmla="*/ 75 w 81"/>
                    <a:gd name="T31" fmla="*/ 58 h 58"/>
                    <a:gd name="T32" fmla="*/ 75 w 81"/>
                    <a:gd name="T3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58">
                      <a:moveTo>
                        <a:pt x="75" y="58"/>
                      </a:moveTo>
                      <a:lnTo>
                        <a:pt x="75" y="58"/>
                      </a:lnTo>
                      <a:lnTo>
                        <a:pt x="72" y="58"/>
                      </a:lnTo>
                      <a:lnTo>
                        <a:pt x="4" y="9"/>
                      </a:lnTo>
                      <a:lnTo>
                        <a:pt x="4" y="9"/>
                      </a:lnTo>
                      <a:lnTo>
                        <a:pt x="0" y="6"/>
                      </a:lnTo>
                      <a:lnTo>
                        <a:pt x="0" y="0"/>
                      </a:lnTo>
                      <a:lnTo>
                        <a:pt x="0" y="0"/>
                      </a:lnTo>
                      <a:lnTo>
                        <a:pt x="7" y="0"/>
                      </a:lnTo>
                      <a:lnTo>
                        <a:pt x="10" y="0"/>
                      </a:lnTo>
                      <a:lnTo>
                        <a:pt x="78" y="48"/>
                      </a:lnTo>
                      <a:lnTo>
                        <a:pt x="78" y="48"/>
                      </a:lnTo>
                      <a:lnTo>
                        <a:pt x="81" y="51"/>
                      </a:lnTo>
                      <a:lnTo>
                        <a:pt x="81" y="58"/>
                      </a:lnTo>
                      <a:lnTo>
                        <a:pt x="81" y="58"/>
                      </a:lnTo>
                      <a:lnTo>
                        <a:pt x="75" y="58"/>
                      </a:lnTo>
                      <a:lnTo>
                        <a:pt x="75" y="58"/>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00" name="Freeform 188">
                  <a:extLst>
                    <a:ext uri="{FF2B5EF4-FFF2-40B4-BE49-F238E27FC236}">
                      <a16:creationId xmlns:a16="http://schemas.microsoft.com/office/drawing/2014/main" id="{0B39BA2B-D850-436E-A320-F3A7CBBC202A}"/>
                    </a:ext>
                  </a:extLst>
                </p:cNvPr>
                <p:cNvSpPr>
                  <a:spLocks/>
                </p:cNvSpPr>
                <p:nvPr userDrawn="1"/>
              </p:nvSpPr>
              <p:spPr bwMode="auto">
                <a:xfrm>
                  <a:off x="6991183" y="345648"/>
                  <a:ext cx="47116" cy="22116"/>
                </a:xfrm>
                <a:custGeom>
                  <a:avLst/>
                  <a:gdLst>
                    <a:gd name="T0" fmla="*/ 23 w 49"/>
                    <a:gd name="T1" fmla="*/ 23 h 23"/>
                    <a:gd name="T2" fmla="*/ 23 w 49"/>
                    <a:gd name="T3" fmla="*/ 23 h 23"/>
                    <a:gd name="T4" fmla="*/ 20 w 49"/>
                    <a:gd name="T5" fmla="*/ 23 h 23"/>
                    <a:gd name="T6" fmla="*/ 4 w 49"/>
                    <a:gd name="T7" fmla="*/ 10 h 23"/>
                    <a:gd name="T8" fmla="*/ 4 w 49"/>
                    <a:gd name="T9" fmla="*/ 10 h 23"/>
                    <a:gd name="T10" fmla="*/ 0 w 49"/>
                    <a:gd name="T11" fmla="*/ 7 h 23"/>
                    <a:gd name="T12" fmla="*/ 4 w 49"/>
                    <a:gd name="T13" fmla="*/ 0 h 23"/>
                    <a:gd name="T14" fmla="*/ 4 w 49"/>
                    <a:gd name="T15" fmla="*/ 0 h 23"/>
                    <a:gd name="T16" fmla="*/ 7 w 49"/>
                    <a:gd name="T17" fmla="*/ 0 h 23"/>
                    <a:gd name="T18" fmla="*/ 10 w 49"/>
                    <a:gd name="T19" fmla="*/ 0 h 23"/>
                    <a:gd name="T20" fmla="*/ 23 w 49"/>
                    <a:gd name="T21" fmla="*/ 10 h 23"/>
                    <a:gd name="T22" fmla="*/ 39 w 49"/>
                    <a:gd name="T23" fmla="*/ 0 h 23"/>
                    <a:gd name="T24" fmla="*/ 39 w 49"/>
                    <a:gd name="T25" fmla="*/ 0 h 23"/>
                    <a:gd name="T26" fmla="*/ 42 w 49"/>
                    <a:gd name="T27" fmla="*/ 0 h 23"/>
                    <a:gd name="T28" fmla="*/ 46 w 49"/>
                    <a:gd name="T29" fmla="*/ 0 h 23"/>
                    <a:gd name="T30" fmla="*/ 46 w 49"/>
                    <a:gd name="T31" fmla="*/ 0 h 23"/>
                    <a:gd name="T32" fmla="*/ 49 w 49"/>
                    <a:gd name="T33" fmla="*/ 7 h 23"/>
                    <a:gd name="T34" fmla="*/ 46 w 49"/>
                    <a:gd name="T35" fmla="*/ 10 h 23"/>
                    <a:gd name="T36" fmla="*/ 29 w 49"/>
                    <a:gd name="T37" fmla="*/ 23 h 23"/>
                    <a:gd name="T38" fmla="*/ 29 w 49"/>
                    <a:gd name="T39" fmla="*/ 23 h 23"/>
                    <a:gd name="T40" fmla="*/ 23 w 49"/>
                    <a:gd name="T41" fmla="*/ 23 h 23"/>
                    <a:gd name="T42" fmla="*/ 23 w 49"/>
                    <a:gd name="T4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 h="23">
                      <a:moveTo>
                        <a:pt x="23" y="23"/>
                      </a:moveTo>
                      <a:lnTo>
                        <a:pt x="23" y="23"/>
                      </a:lnTo>
                      <a:lnTo>
                        <a:pt x="20" y="23"/>
                      </a:lnTo>
                      <a:lnTo>
                        <a:pt x="4" y="10"/>
                      </a:lnTo>
                      <a:lnTo>
                        <a:pt x="4" y="10"/>
                      </a:lnTo>
                      <a:lnTo>
                        <a:pt x="0" y="7"/>
                      </a:lnTo>
                      <a:lnTo>
                        <a:pt x="4" y="0"/>
                      </a:lnTo>
                      <a:lnTo>
                        <a:pt x="4" y="0"/>
                      </a:lnTo>
                      <a:lnTo>
                        <a:pt x="7" y="0"/>
                      </a:lnTo>
                      <a:lnTo>
                        <a:pt x="10" y="0"/>
                      </a:lnTo>
                      <a:lnTo>
                        <a:pt x="23" y="10"/>
                      </a:lnTo>
                      <a:lnTo>
                        <a:pt x="39" y="0"/>
                      </a:lnTo>
                      <a:lnTo>
                        <a:pt x="39" y="0"/>
                      </a:lnTo>
                      <a:lnTo>
                        <a:pt x="42" y="0"/>
                      </a:lnTo>
                      <a:lnTo>
                        <a:pt x="46" y="0"/>
                      </a:lnTo>
                      <a:lnTo>
                        <a:pt x="46" y="0"/>
                      </a:lnTo>
                      <a:lnTo>
                        <a:pt x="49" y="7"/>
                      </a:lnTo>
                      <a:lnTo>
                        <a:pt x="46" y="10"/>
                      </a:lnTo>
                      <a:lnTo>
                        <a:pt x="29" y="23"/>
                      </a:lnTo>
                      <a:lnTo>
                        <a:pt x="29" y="23"/>
                      </a:lnTo>
                      <a:lnTo>
                        <a:pt x="23" y="23"/>
                      </a:lnTo>
                      <a:lnTo>
                        <a:pt x="23" y="2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01" name="Freeform 189">
                  <a:extLst>
                    <a:ext uri="{FF2B5EF4-FFF2-40B4-BE49-F238E27FC236}">
                      <a16:creationId xmlns:a16="http://schemas.microsoft.com/office/drawing/2014/main" id="{DF41FFD0-E853-409F-A917-9DC34C2786E2}"/>
                    </a:ext>
                  </a:extLst>
                </p:cNvPr>
                <p:cNvSpPr>
                  <a:spLocks/>
                </p:cNvSpPr>
                <p:nvPr userDrawn="1"/>
              </p:nvSpPr>
              <p:spPr bwMode="auto">
                <a:xfrm>
                  <a:off x="7025799" y="299493"/>
                  <a:ext cx="77886" cy="55770"/>
                </a:xfrm>
                <a:custGeom>
                  <a:avLst/>
                  <a:gdLst>
                    <a:gd name="T0" fmla="*/ 6 w 81"/>
                    <a:gd name="T1" fmla="*/ 58 h 58"/>
                    <a:gd name="T2" fmla="*/ 6 w 81"/>
                    <a:gd name="T3" fmla="*/ 58 h 58"/>
                    <a:gd name="T4" fmla="*/ 0 w 81"/>
                    <a:gd name="T5" fmla="*/ 58 h 58"/>
                    <a:gd name="T6" fmla="*/ 0 w 81"/>
                    <a:gd name="T7" fmla="*/ 58 h 58"/>
                    <a:gd name="T8" fmla="*/ 0 w 81"/>
                    <a:gd name="T9" fmla="*/ 51 h 58"/>
                    <a:gd name="T10" fmla="*/ 3 w 81"/>
                    <a:gd name="T11" fmla="*/ 48 h 58"/>
                    <a:gd name="T12" fmla="*/ 71 w 81"/>
                    <a:gd name="T13" fmla="*/ 0 h 58"/>
                    <a:gd name="T14" fmla="*/ 71 w 81"/>
                    <a:gd name="T15" fmla="*/ 0 h 58"/>
                    <a:gd name="T16" fmla="*/ 74 w 81"/>
                    <a:gd name="T17" fmla="*/ 0 h 58"/>
                    <a:gd name="T18" fmla="*/ 78 w 81"/>
                    <a:gd name="T19" fmla="*/ 0 h 58"/>
                    <a:gd name="T20" fmla="*/ 78 w 81"/>
                    <a:gd name="T21" fmla="*/ 0 h 58"/>
                    <a:gd name="T22" fmla="*/ 81 w 81"/>
                    <a:gd name="T23" fmla="*/ 6 h 58"/>
                    <a:gd name="T24" fmla="*/ 78 w 81"/>
                    <a:gd name="T25" fmla="*/ 9 h 58"/>
                    <a:gd name="T26" fmla="*/ 10 w 81"/>
                    <a:gd name="T27" fmla="*/ 58 h 58"/>
                    <a:gd name="T28" fmla="*/ 10 w 81"/>
                    <a:gd name="T29" fmla="*/ 58 h 58"/>
                    <a:gd name="T30" fmla="*/ 6 w 81"/>
                    <a:gd name="T31" fmla="*/ 58 h 58"/>
                    <a:gd name="T32" fmla="*/ 6 w 81"/>
                    <a:gd name="T3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58">
                      <a:moveTo>
                        <a:pt x="6" y="58"/>
                      </a:moveTo>
                      <a:lnTo>
                        <a:pt x="6" y="58"/>
                      </a:lnTo>
                      <a:lnTo>
                        <a:pt x="0" y="58"/>
                      </a:lnTo>
                      <a:lnTo>
                        <a:pt x="0" y="58"/>
                      </a:lnTo>
                      <a:lnTo>
                        <a:pt x="0" y="51"/>
                      </a:lnTo>
                      <a:lnTo>
                        <a:pt x="3" y="48"/>
                      </a:lnTo>
                      <a:lnTo>
                        <a:pt x="71" y="0"/>
                      </a:lnTo>
                      <a:lnTo>
                        <a:pt x="71" y="0"/>
                      </a:lnTo>
                      <a:lnTo>
                        <a:pt x="74" y="0"/>
                      </a:lnTo>
                      <a:lnTo>
                        <a:pt x="78" y="0"/>
                      </a:lnTo>
                      <a:lnTo>
                        <a:pt x="78" y="0"/>
                      </a:lnTo>
                      <a:lnTo>
                        <a:pt x="81" y="6"/>
                      </a:lnTo>
                      <a:lnTo>
                        <a:pt x="78" y="9"/>
                      </a:lnTo>
                      <a:lnTo>
                        <a:pt x="10" y="58"/>
                      </a:lnTo>
                      <a:lnTo>
                        <a:pt x="10" y="58"/>
                      </a:lnTo>
                      <a:lnTo>
                        <a:pt x="6" y="58"/>
                      </a:lnTo>
                      <a:lnTo>
                        <a:pt x="6" y="58"/>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02" name="Freeform 190">
                  <a:extLst>
                    <a:ext uri="{FF2B5EF4-FFF2-40B4-BE49-F238E27FC236}">
                      <a16:creationId xmlns:a16="http://schemas.microsoft.com/office/drawing/2014/main" id="{691741D2-B60A-4245-A9D2-B01ADE98E437}"/>
                    </a:ext>
                  </a:extLst>
                </p:cNvPr>
                <p:cNvSpPr>
                  <a:spLocks/>
                </p:cNvSpPr>
                <p:nvPr userDrawn="1"/>
              </p:nvSpPr>
              <p:spPr bwMode="auto">
                <a:xfrm>
                  <a:off x="7025799" y="345648"/>
                  <a:ext cx="77886" cy="55770"/>
                </a:xfrm>
                <a:custGeom>
                  <a:avLst/>
                  <a:gdLst>
                    <a:gd name="T0" fmla="*/ 74 w 81"/>
                    <a:gd name="T1" fmla="*/ 58 h 58"/>
                    <a:gd name="T2" fmla="*/ 74 w 81"/>
                    <a:gd name="T3" fmla="*/ 58 h 58"/>
                    <a:gd name="T4" fmla="*/ 71 w 81"/>
                    <a:gd name="T5" fmla="*/ 58 h 58"/>
                    <a:gd name="T6" fmla="*/ 3 w 81"/>
                    <a:gd name="T7" fmla="*/ 10 h 58"/>
                    <a:gd name="T8" fmla="*/ 3 w 81"/>
                    <a:gd name="T9" fmla="*/ 10 h 58"/>
                    <a:gd name="T10" fmla="*/ 0 w 81"/>
                    <a:gd name="T11" fmla="*/ 7 h 58"/>
                    <a:gd name="T12" fmla="*/ 0 w 81"/>
                    <a:gd name="T13" fmla="*/ 0 h 58"/>
                    <a:gd name="T14" fmla="*/ 0 w 81"/>
                    <a:gd name="T15" fmla="*/ 0 h 58"/>
                    <a:gd name="T16" fmla="*/ 3 w 81"/>
                    <a:gd name="T17" fmla="*/ 0 h 58"/>
                    <a:gd name="T18" fmla="*/ 10 w 81"/>
                    <a:gd name="T19" fmla="*/ 0 h 58"/>
                    <a:gd name="T20" fmla="*/ 78 w 81"/>
                    <a:gd name="T21" fmla="*/ 49 h 58"/>
                    <a:gd name="T22" fmla="*/ 78 w 81"/>
                    <a:gd name="T23" fmla="*/ 49 h 58"/>
                    <a:gd name="T24" fmla="*/ 81 w 81"/>
                    <a:gd name="T25" fmla="*/ 52 h 58"/>
                    <a:gd name="T26" fmla="*/ 78 w 81"/>
                    <a:gd name="T27" fmla="*/ 58 h 58"/>
                    <a:gd name="T28" fmla="*/ 78 w 81"/>
                    <a:gd name="T29" fmla="*/ 58 h 58"/>
                    <a:gd name="T30" fmla="*/ 74 w 81"/>
                    <a:gd name="T31" fmla="*/ 58 h 58"/>
                    <a:gd name="T32" fmla="*/ 74 w 81"/>
                    <a:gd name="T3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58">
                      <a:moveTo>
                        <a:pt x="74" y="58"/>
                      </a:moveTo>
                      <a:lnTo>
                        <a:pt x="74" y="58"/>
                      </a:lnTo>
                      <a:lnTo>
                        <a:pt x="71" y="58"/>
                      </a:lnTo>
                      <a:lnTo>
                        <a:pt x="3" y="10"/>
                      </a:lnTo>
                      <a:lnTo>
                        <a:pt x="3" y="10"/>
                      </a:lnTo>
                      <a:lnTo>
                        <a:pt x="0" y="7"/>
                      </a:lnTo>
                      <a:lnTo>
                        <a:pt x="0" y="0"/>
                      </a:lnTo>
                      <a:lnTo>
                        <a:pt x="0" y="0"/>
                      </a:lnTo>
                      <a:lnTo>
                        <a:pt x="3" y="0"/>
                      </a:lnTo>
                      <a:lnTo>
                        <a:pt x="10" y="0"/>
                      </a:lnTo>
                      <a:lnTo>
                        <a:pt x="78" y="49"/>
                      </a:lnTo>
                      <a:lnTo>
                        <a:pt x="78" y="49"/>
                      </a:lnTo>
                      <a:lnTo>
                        <a:pt x="81" y="52"/>
                      </a:lnTo>
                      <a:lnTo>
                        <a:pt x="78" y="58"/>
                      </a:lnTo>
                      <a:lnTo>
                        <a:pt x="78" y="58"/>
                      </a:lnTo>
                      <a:lnTo>
                        <a:pt x="74" y="58"/>
                      </a:lnTo>
                      <a:lnTo>
                        <a:pt x="74" y="58"/>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03" name="Freeform 191">
                  <a:extLst>
                    <a:ext uri="{FF2B5EF4-FFF2-40B4-BE49-F238E27FC236}">
                      <a16:creationId xmlns:a16="http://schemas.microsoft.com/office/drawing/2014/main" id="{DC92EBA3-CB64-4D1C-B402-F9A96C202F8B}"/>
                    </a:ext>
                  </a:extLst>
                </p:cNvPr>
                <p:cNvSpPr>
                  <a:spLocks/>
                </p:cNvSpPr>
                <p:nvPr userDrawn="1"/>
              </p:nvSpPr>
              <p:spPr bwMode="auto">
                <a:xfrm>
                  <a:off x="6925797" y="345648"/>
                  <a:ext cx="77886" cy="55770"/>
                </a:xfrm>
                <a:custGeom>
                  <a:avLst/>
                  <a:gdLst>
                    <a:gd name="T0" fmla="*/ 7 w 81"/>
                    <a:gd name="T1" fmla="*/ 58 h 58"/>
                    <a:gd name="T2" fmla="*/ 7 w 81"/>
                    <a:gd name="T3" fmla="*/ 58 h 58"/>
                    <a:gd name="T4" fmla="*/ 0 w 81"/>
                    <a:gd name="T5" fmla="*/ 58 h 58"/>
                    <a:gd name="T6" fmla="*/ 0 w 81"/>
                    <a:gd name="T7" fmla="*/ 58 h 58"/>
                    <a:gd name="T8" fmla="*/ 0 w 81"/>
                    <a:gd name="T9" fmla="*/ 52 h 58"/>
                    <a:gd name="T10" fmla="*/ 4 w 81"/>
                    <a:gd name="T11" fmla="*/ 49 h 58"/>
                    <a:gd name="T12" fmla="*/ 72 w 81"/>
                    <a:gd name="T13" fmla="*/ 0 h 58"/>
                    <a:gd name="T14" fmla="*/ 72 w 81"/>
                    <a:gd name="T15" fmla="*/ 0 h 58"/>
                    <a:gd name="T16" fmla="*/ 75 w 81"/>
                    <a:gd name="T17" fmla="*/ 0 h 58"/>
                    <a:gd name="T18" fmla="*/ 81 w 81"/>
                    <a:gd name="T19" fmla="*/ 0 h 58"/>
                    <a:gd name="T20" fmla="*/ 81 w 81"/>
                    <a:gd name="T21" fmla="*/ 0 h 58"/>
                    <a:gd name="T22" fmla="*/ 81 w 81"/>
                    <a:gd name="T23" fmla="*/ 7 h 58"/>
                    <a:gd name="T24" fmla="*/ 78 w 81"/>
                    <a:gd name="T25" fmla="*/ 10 h 58"/>
                    <a:gd name="T26" fmla="*/ 10 w 81"/>
                    <a:gd name="T27" fmla="*/ 58 h 58"/>
                    <a:gd name="T28" fmla="*/ 10 w 81"/>
                    <a:gd name="T29" fmla="*/ 58 h 58"/>
                    <a:gd name="T30" fmla="*/ 7 w 81"/>
                    <a:gd name="T31" fmla="*/ 58 h 58"/>
                    <a:gd name="T32" fmla="*/ 7 w 81"/>
                    <a:gd name="T3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58">
                      <a:moveTo>
                        <a:pt x="7" y="58"/>
                      </a:moveTo>
                      <a:lnTo>
                        <a:pt x="7" y="58"/>
                      </a:lnTo>
                      <a:lnTo>
                        <a:pt x="0" y="58"/>
                      </a:lnTo>
                      <a:lnTo>
                        <a:pt x="0" y="58"/>
                      </a:lnTo>
                      <a:lnTo>
                        <a:pt x="0" y="52"/>
                      </a:lnTo>
                      <a:lnTo>
                        <a:pt x="4" y="49"/>
                      </a:lnTo>
                      <a:lnTo>
                        <a:pt x="72" y="0"/>
                      </a:lnTo>
                      <a:lnTo>
                        <a:pt x="72" y="0"/>
                      </a:lnTo>
                      <a:lnTo>
                        <a:pt x="75" y="0"/>
                      </a:lnTo>
                      <a:lnTo>
                        <a:pt x="81" y="0"/>
                      </a:lnTo>
                      <a:lnTo>
                        <a:pt x="81" y="0"/>
                      </a:lnTo>
                      <a:lnTo>
                        <a:pt x="81" y="7"/>
                      </a:lnTo>
                      <a:lnTo>
                        <a:pt x="78" y="10"/>
                      </a:lnTo>
                      <a:lnTo>
                        <a:pt x="10" y="58"/>
                      </a:lnTo>
                      <a:lnTo>
                        <a:pt x="10" y="58"/>
                      </a:lnTo>
                      <a:lnTo>
                        <a:pt x="7" y="58"/>
                      </a:lnTo>
                      <a:lnTo>
                        <a:pt x="7" y="58"/>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04" name="Freeform 192">
                  <a:extLst>
                    <a:ext uri="{FF2B5EF4-FFF2-40B4-BE49-F238E27FC236}">
                      <a16:creationId xmlns:a16="http://schemas.microsoft.com/office/drawing/2014/main" id="{3C63D006-F3FE-43C0-834D-E3E925BDA07D}"/>
                    </a:ext>
                  </a:extLst>
                </p:cNvPr>
                <p:cNvSpPr>
                  <a:spLocks/>
                </p:cNvSpPr>
                <p:nvPr userDrawn="1"/>
              </p:nvSpPr>
              <p:spPr bwMode="auto">
                <a:xfrm>
                  <a:off x="6579040" y="595704"/>
                  <a:ext cx="118272" cy="115387"/>
                </a:xfrm>
                <a:custGeom>
                  <a:avLst/>
                  <a:gdLst>
                    <a:gd name="T0" fmla="*/ 123 w 123"/>
                    <a:gd name="T1" fmla="*/ 62 h 120"/>
                    <a:gd name="T2" fmla="*/ 123 w 123"/>
                    <a:gd name="T3" fmla="*/ 62 h 120"/>
                    <a:gd name="T4" fmla="*/ 123 w 123"/>
                    <a:gd name="T5" fmla="*/ 71 h 120"/>
                    <a:gd name="T6" fmla="*/ 119 w 123"/>
                    <a:gd name="T7" fmla="*/ 84 h 120"/>
                    <a:gd name="T8" fmla="*/ 113 w 123"/>
                    <a:gd name="T9" fmla="*/ 94 h 120"/>
                    <a:gd name="T10" fmla="*/ 106 w 123"/>
                    <a:gd name="T11" fmla="*/ 104 h 120"/>
                    <a:gd name="T12" fmla="*/ 97 w 123"/>
                    <a:gd name="T13" fmla="*/ 110 h 120"/>
                    <a:gd name="T14" fmla="*/ 87 w 123"/>
                    <a:gd name="T15" fmla="*/ 117 h 120"/>
                    <a:gd name="T16" fmla="*/ 74 w 123"/>
                    <a:gd name="T17" fmla="*/ 120 h 120"/>
                    <a:gd name="T18" fmla="*/ 61 w 123"/>
                    <a:gd name="T19" fmla="*/ 120 h 120"/>
                    <a:gd name="T20" fmla="*/ 61 w 123"/>
                    <a:gd name="T21" fmla="*/ 120 h 120"/>
                    <a:gd name="T22" fmla="*/ 51 w 123"/>
                    <a:gd name="T23" fmla="*/ 120 h 120"/>
                    <a:gd name="T24" fmla="*/ 38 w 123"/>
                    <a:gd name="T25" fmla="*/ 117 h 120"/>
                    <a:gd name="T26" fmla="*/ 29 w 123"/>
                    <a:gd name="T27" fmla="*/ 110 h 120"/>
                    <a:gd name="T28" fmla="*/ 19 w 123"/>
                    <a:gd name="T29" fmla="*/ 104 h 120"/>
                    <a:gd name="T30" fmla="*/ 13 w 123"/>
                    <a:gd name="T31" fmla="*/ 94 h 120"/>
                    <a:gd name="T32" fmla="*/ 6 w 123"/>
                    <a:gd name="T33" fmla="*/ 84 h 120"/>
                    <a:gd name="T34" fmla="*/ 3 w 123"/>
                    <a:gd name="T35" fmla="*/ 71 h 120"/>
                    <a:gd name="T36" fmla="*/ 0 w 123"/>
                    <a:gd name="T37" fmla="*/ 62 h 120"/>
                    <a:gd name="T38" fmla="*/ 0 w 123"/>
                    <a:gd name="T39" fmla="*/ 62 h 120"/>
                    <a:gd name="T40" fmla="*/ 3 w 123"/>
                    <a:gd name="T41" fmla="*/ 49 h 120"/>
                    <a:gd name="T42" fmla="*/ 6 w 123"/>
                    <a:gd name="T43" fmla="*/ 36 h 120"/>
                    <a:gd name="T44" fmla="*/ 13 w 123"/>
                    <a:gd name="T45" fmla="*/ 26 h 120"/>
                    <a:gd name="T46" fmla="*/ 19 w 123"/>
                    <a:gd name="T47" fmla="*/ 16 h 120"/>
                    <a:gd name="T48" fmla="*/ 29 w 123"/>
                    <a:gd name="T49" fmla="*/ 10 h 120"/>
                    <a:gd name="T50" fmla="*/ 38 w 123"/>
                    <a:gd name="T51" fmla="*/ 3 h 120"/>
                    <a:gd name="T52" fmla="*/ 51 w 123"/>
                    <a:gd name="T53" fmla="*/ 0 h 120"/>
                    <a:gd name="T54" fmla="*/ 61 w 123"/>
                    <a:gd name="T55" fmla="*/ 0 h 120"/>
                    <a:gd name="T56" fmla="*/ 61 w 123"/>
                    <a:gd name="T57" fmla="*/ 0 h 120"/>
                    <a:gd name="T58" fmla="*/ 74 w 123"/>
                    <a:gd name="T59" fmla="*/ 0 h 120"/>
                    <a:gd name="T60" fmla="*/ 87 w 123"/>
                    <a:gd name="T61" fmla="*/ 3 h 120"/>
                    <a:gd name="T62" fmla="*/ 97 w 123"/>
                    <a:gd name="T63" fmla="*/ 10 h 120"/>
                    <a:gd name="T64" fmla="*/ 106 w 123"/>
                    <a:gd name="T65" fmla="*/ 16 h 120"/>
                    <a:gd name="T66" fmla="*/ 113 w 123"/>
                    <a:gd name="T67" fmla="*/ 26 h 120"/>
                    <a:gd name="T68" fmla="*/ 119 w 123"/>
                    <a:gd name="T69" fmla="*/ 36 h 120"/>
                    <a:gd name="T70" fmla="*/ 123 w 123"/>
                    <a:gd name="T71" fmla="*/ 49 h 120"/>
                    <a:gd name="T72" fmla="*/ 123 w 123"/>
                    <a:gd name="T73" fmla="*/ 62 h 120"/>
                    <a:gd name="T74" fmla="*/ 123 w 123"/>
                    <a:gd name="T7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20">
                      <a:moveTo>
                        <a:pt x="123" y="62"/>
                      </a:moveTo>
                      <a:lnTo>
                        <a:pt x="123" y="62"/>
                      </a:lnTo>
                      <a:lnTo>
                        <a:pt x="123" y="71"/>
                      </a:lnTo>
                      <a:lnTo>
                        <a:pt x="119" y="84"/>
                      </a:lnTo>
                      <a:lnTo>
                        <a:pt x="113" y="94"/>
                      </a:lnTo>
                      <a:lnTo>
                        <a:pt x="106" y="104"/>
                      </a:lnTo>
                      <a:lnTo>
                        <a:pt x="97" y="110"/>
                      </a:lnTo>
                      <a:lnTo>
                        <a:pt x="87" y="117"/>
                      </a:lnTo>
                      <a:lnTo>
                        <a:pt x="74" y="120"/>
                      </a:lnTo>
                      <a:lnTo>
                        <a:pt x="61" y="120"/>
                      </a:lnTo>
                      <a:lnTo>
                        <a:pt x="61" y="120"/>
                      </a:lnTo>
                      <a:lnTo>
                        <a:pt x="51" y="120"/>
                      </a:lnTo>
                      <a:lnTo>
                        <a:pt x="38" y="117"/>
                      </a:lnTo>
                      <a:lnTo>
                        <a:pt x="29" y="110"/>
                      </a:lnTo>
                      <a:lnTo>
                        <a:pt x="19" y="104"/>
                      </a:lnTo>
                      <a:lnTo>
                        <a:pt x="13" y="94"/>
                      </a:lnTo>
                      <a:lnTo>
                        <a:pt x="6" y="84"/>
                      </a:lnTo>
                      <a:lnTo>
                        <a:pt x="3" y="71"/>
                      </a:lnTo>
                      <a:lnTo>
                        <a:pt x="0" y="62"/>
                      </a:lnTo>
                      <a:lnTo>
                        <a:pt x="0" y="62"/>
                      </a:lnTo>
                      <a:lnTo>
                        <a:pt x="3" y="49"/>
                      </a:lnTo>
                      <a:lnTo>
                        <a:pt x="6" y="36"/>
                      </a:lnTo>
                      <a:lnTo>
                        <a:pt x="13" y="26"/>
                      </a:lnTo>
                      <a:lnTo>
                        <a:pt x="19" y="16"/>
                      </a:lnTo>
                      <a:lnTo>
                        <a:pt x="29" y="10"/>
                      </a:lnTo>
                      <a:lnTo>
                        <a:pt x="38" y="3"/>
                      </a:lnTo>
                      <a:lnTo>
                        <a:pt x="51" y="0"/>
                      </a:lnTo>
                      <a:lnTo>
                        <a:pt x="61" y="0"/>
                      </a:lnTo>
                      <a:lnTo>
                        <a:pt x="61" y="0"/>
                      </a:lnTo>
                      <a:lnTo>
                        <a:pt x="74" y="0"/>
                      </a:lnTo>
                      <a:lnTo>
                        <a:pt x="87" y="3"/>
                      </a:lnTo>
                      <a:lnTo>
                        <a:pt x="97" y="10"/>
                      </a:lnTo>
                      <a:lnTo>
                        <a:pt x="106" y="16"/>
                      </a:lnTo>
                      <a:lnTo>
                        <a:pt x="113" y="26"/>
                      </a:lnTo>
                      <a:lnTo>
                        <a:pt x="119" y="36"/>
                      </a:lnTo>
                      <a:lnTo>
                        <a:pt x="123" y="49"/>
                      </a:lnTo>
                      <a:lnTo>
                        <a:pt x="123" y="62"/>
                      </a:lnTo>
                      <a:lnTo>
                        <a:pt x="123" y="62"/>
                      </a:lnTo>
                      <a:close/>
                    </a:path>
                  </a:pathLst>
                </a:custGeom>
                <a:solidFill>
                  <a:srgbClr val="35C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05" name="Freeform 193">
                  <a:extLst>
                    <a:ext uri="{FF2B5EF4-FFF2-40B4-BE49-F238E27FC236}">
                      <a16:creationId xmlns:a16="http://schemas.microsoft.com/office/drawing/2014/main" id="{B81D93A5-C429-4DA9-9F1B-316884E45754}"/>
                    </a:ext>
                  </a:extLst>
                </p:cNvPr>
                <p:cNvSpPr>
                  <a:spLocks noEditPoints="1"/>
                </p:cNvSpPr>
                <p:nvPr userDrawn="1"/>
              </p:nvSpPr>
              <p:spPr bwMode="auto">
                <a:xfrm>
                  <a:off x="6575193" y="589934"/>
                  <a:ext cx="127887" cy="126926"/>
                </a:xfrm>
                <a:custGeom>
                  <a:avLst/>
                  <a:gdLst>
                    <a:gd name="T0" fmla="*/ 65 w 133"/>
                    <a:gd name="T1" fmla="*/ 132 h 132"/>
                    <a:gd name="T2" fmla="*/ 39 w 133"/>
                    <a:gd name="T3" fmla="*/ 129 h 132"/>
                    <a:gd name="T4" fmla="*/ 20 w 133"/>
                    <a:gd name="T5" fmla="*/ 113 h 132"/>
                    <a:gd name="T6" fmla="*/ 4 w 133"/>
                    <a:gd name="T7" fmla="*/ 94 h 132"/>
                    <a:gd name="T8" fmla="*/ 0 w 133"/>
                    <a:gd name="T9" fmla="*/ 68 h 132"/>
                    <a:gd name="T10" fmla="*/ 0 w 133"/>
                    <a:gd name="T11" fmla="*/ 52 h 132"/>
                    <a:gd name="T12" fmla="*/ 10 w 133"/>
                    <a:gd name="T13" fmla="*/ 29 h 132"/>
                    <a:gd name="T14" fmla="*/ 29 w 133"/>
                    <a:gd name="T15" fmla="*/ 9 h 132"/>
                    <a:gd name="T16" fmla="*/ 52 w 133"/>
                    <a:gd name="T17" fmla="*/ 0 h 132"/>
                    <a:gd name="T18" fmla="*/ 65 w 133"/>
                    <a:gd name="T19" fmla="*/ 0 h 132"/>
                    <a:gd name="T20" fmla="*/ 91 w 133"/>
                    <a:gd name="T21" fmla="*/ 3 h 132"/>
                    <a:gd name="T22" fmla="*/ 114 w 133"/>
                    <a:gd name="T23" fmla="*/ 19 h 132"/>
                    <a:gd name="T24" fmla="*/ 127 w 133"/>
                    <a:gd name="T25" fmla="*/ 42 h 132"/>
                    <a:gd name="T26" fmla="*/ 133 w 133"/>
                    <a:gd name="T27" fmla="*/ 68 h 132"/>
                    <a:gd name="T28" fmla="*/ 133 w 133"/>
                    <a:gd name="T29" fmla="*/ 81 h 132"/>
                    <a:gd name="T30" fmla="*/ 123 w 133"/>
                    <a:gd name="T31" fmla="*/ 103 h 132"/>
                    <a:gd name="T32" fmla="*/ 104 w 133"/>
                    <a:gd name="T33" fmla="*/ 123 h 132"/>
                    <a:gd name="T34" fmla="*/ 81 w 133"/>
                    <a:gd name="T35" fmla="*/ 132 h 132"/>
                    <a:gd name="T36" fmla="*/ 65 w 133"/>
                    <a:gd name="T37" fmla="*/ 132 h 132"/>
                    <a:gd name="T38" fmla="*/ 65 w 133"/>
                    <a:gd name="T39" fmla="*/ 13 h 132"/>
                    <a:gd name="T40" fmla="*/ 46 w 133"/>
                    <a:gd name="T41" fmla="*/ 16 h 132"/>
                    <a:gd name="T42" fmla="*/ 26 w 133"/>
                    <a:gd name="T43" fmla="*/ 29 h 132"/>
                    <a:gd name="T44" fmla="*/ 17 w 133"/>
                    <a:gd name="T45" fmla="*/ 45 h 132"/>
                    <a:gd name="T46" fmla="*/ 10 w 133"/>
                    <a:gd name="T47" fmla="*/ 68 h 132"/>
                    <a:gd name="T48" fmla="*/ 13 w 133"/>
                    <a:gd name="T49" fmla="*/ 77 h 132"/>
                    <a:gd name="T50" fmla="*/ 20 w 133"/>
                    <a:gd name="T51" fmla="*/ 97 h 132"/>
                    <a:gd name="T52" fmla="*/ 36 w 133"/>
                    <a:gd name="T53" fmla="*/ 113 h 132"/>
                    <a:gd name="T54" fmla="*/ 55 w 133"/>
                    <a:gd name="T55" fmla="*/ 120 h 132"/>
                    <a:gd name="T56" fmla="*/ 65 w 133"/>
                    <a:gd name="T57" fmla="*/ 123 h 132"/>
                    <a:gd name="T58" fmla="*/ 88 w 133"/>
                    <a:gd name="T59" fmla="*/ 116 h 132"/>
                    <a:gd name="T60" fmla="*/ 104 w 133"/>
                    <a:gd name="T61" fmla="*/ 107 h 132"/>
                    <a:gd name="T62" fmla="*/ 117 w 133"/>
                    <a:gd name="T63" fmla="*/ 87 h 132"/>
                    <a:gd name="T64" fmla="*/ 120 w 133"/>
                    <a:gd name="T65" fmla="*/ 68 h 132"/>
                    <a:gd name="T66" fmla="*/ 120 w 133"/>
                    <a:gd name="T67" fmla="*/ 55 h 132"/>
                    <a:gd name="T68" fmla="*/ 110 w 133"/>
                    <a:gd name="T69" fmla="*/ 35 h 132"/>
                    <a:gd name="T70" fmla="*/ 97 w 133"/>
                    <a:gd name="T71" fmla="*/ 22 h 132"/>
                    <a:gd name="T72" fmla="*/ 78 w 133"/>
                    <a:gd name="T73" fmla="*/ 13 h 132"/>
                    <a:gd name="T74" fmla="*/ 65 w 133"/>
                    <a:gd name="T75" fmla="*/ 1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32">
                      <a:moveTo>
                        <a:pt x="65" y="132"/>
                      </a:moveTo>
                      <a:lnTo>
                        <a:pt x="65" y="132"/>
                      </a:lnTo>
                      <a:lnTo>
                        <a:pt x="52" y="132"/>
                      </a:lnTo>
                      <a:lnTo>
                        <a:pt x="39" y="129"/>
                      </a:lnTo>
                      <a:lnTo>
                        <a:pt x="29" y="123"/>
                      </a:lnTo>
                      <a:lnTo>
                        <a:pt x="20" y="113"/>
                      </a:lnTo>
                      <a:lnTo>
                        <a:pt x="10" y="103"/>
                      </a:lnTo>
                      <a:lnTo>
                        <a:pt x="4" y="94"/>
                      </a:lnTo>
                      <a:lnTo>
                        <a:pt x="0" y="81"/>
                      </a:lnTo>
                      <a:lnTo>
                        <a:pt x="0" y="68"/>
                      </a:lnTo>
                      <a:lnTo>
                        <a:pt x="0" y="68"/>
                      </a:lnTo>
                      <a:lnTo>
                        <a:pt x="0" y="52"/>
                      </a:lnTo>
                      <a:lnTo>
                        <a:pt x="4" y="42"/>
                      </a:lnTo>
                      <a:lnTo>
                        <a:pt x="10" y="29"/>
                      </a:lnTo>
                      <a:lnTo>
                        <a:pt x="20" y="19"/>
                      </a:lnTo>
                      <a:lnTo>
                        <a:pt x="29" y="9"/>
                      </a:lnTo>
                      <a:lnTo>
                        <a:pt x="39" y="3"/>
                      </a:lnTo>
                      <a:lnTo>
                        <a:pt x="52" y="0"/>
                      </a:lnTo>
                      <a:lnTo>
                        <a:pt x="65" y="0"/>
                      </a:lnTo>
                      <a:lnTo>
                        <a:pt x="65" y="0"/>
                      </a:lnTo>
                      <a:lnTo>
                        <a:pt x="81" y="0"/>
                      </a:lnTo>
                      <a:lnTo>
                        <a:pt x="91" y="3"/>
                      </a:lnTo>
                      <a:lnTo>
                        <a:pt x="104" y="9"/>
                      </a:lnTo>
                      <a:lnTo>
                        <a:pt x="114" y="19"/>
                      </a:lnTo>
                      <a:lnTo>
                        <a:pt x="123" y="29"/>
                      </a:lnTo>
                      <a:lnTo>
                        <a:pt x="127" y="42"/>
                      </a:lnTo>
                      <a:lnTo>
                        <a:pt x="133" y="52"/>
                      </a:lnTo>
                      <a:lnTo>
                        <a:pt x="133" y="68"/>
                      </a:lnTo>
                      <a:lnTo>
                        <a:pt x="133" y="68"/>
                      </a:lnTo>
                      <a:lnTo>
                        <a:pt x="133" y="81"/>
                      </a:lnTo>
                      <a:lnTo>
                        <a:pt x="127" y="94"/>
                      </a:lnTo>
                      <a:lnTo>
                        <a:pt x="123" y="103"/>
                      </a:lnTo>
                      <a:lnTo>
                        <a:pt x="114" y="113"/>
                      </a:lnTo>
                      <a:lnTo>
                        <a:pt x="104" y="123"/>
                      </a:lnTo>
                      <a:lnTo>
                        <a:pt x="91" y="129"/>
                      </a:lnTo>
                      <a:lnTo>
                        <a:pt x="81" y="132"/>
                      </a:lnTo>
                      <a:lnTo>
                        <a:pt x="65" y="132"/>
                      </a:lnTo>
                      <a:lnTo>
                        <a:pt x="65" y="132"/>
                      </a:lnTo>
                      <a:close/>
                      <a:moveTo>
                        <a:pt x="65" y="13"/>
                      </a:moveTo>
                      <a:lnTo>
                        <a:pt x="65" y="13"/>
                      </a:lnTo>
                      <a:lnTo>
                        <a:pt x="55" y="13"/>
                      </a:lnTo>
                      <a:lnTo>
                        <a:pt x="46" y="16"/>
                      </a:lnTo>
                      <a:lnTo>
                        <a:pt x="36" y="22"/>
                      </a:lnTo>
                      <a:lnTo>
                        <a:pt x="26" y="29"/>
                      </a:lnTo>
                      <a:lnTo>
                        <a:pt x="20" y="35"/>
                      </a:lnTo>
                      <a:lnTo>
                        <a:pt x="17" y="45"/>
                      </a:lnTo>
                      <a:lnTo>
                        <a:pt x="13" y="55"/>
                      </a:lnTo>
                      <a:lnTo>
                        <a:pt x="10" y="68"/>
                      </a:lnTo>
                      <a:lnTo>
                        <a:pt x="10" y="68"/>
                      </a:lnTo>
                      <a:lnTo>
                        <a:pt x="13" y="77"/>
                      </a:lnTo>
                      <a:lnTo>
                        <a:pt x="17" y="87"/>
                      </a:lnTo>
                      <a:lnTo>
                        <a:pt x="20" y="97"/>
                      </a:lnTo>
                      <a:lnTo>
                        <a:pt x="26" y="107"/>
                      </a:lnTo>
                      <a:lnTo>
                        <a:pt x="36" y="113"/>
                      </a:lnTo>
                      <a:lnTo>
                        <a:pt x="46" y="116"/>
                      </a:lnTo>
                      <a:lnTo>
                        <a:pt x="55" y="120"/>
                      </a:lnTo>
                      <a:lnTo>
                        <a:pt x="65" y="123"/>
                      </a:lnTo>
                      <a:lnTo>
                        <a:pt x="65" y="123"/>
                      </a:lnTo>
                      <a:lnTo>
                        <a:pt x="78" y="120"/>
                      </a:lnTo>
                      <a:lnTo>
                        <a:pt x="88" y="116"/>
                      </a:lnTo>
                      <a:lnTo>
                        <a:pt x="97" y="113"/>
                      </a:lnTo>
                      <a:lnTo>
                        <a:pt x="104" y="107"/>
                      </a:lnTo>
                      <a:lnTo>
                        <a:pt x="110" y="97"/>
                      </a:lnTo>
                      <a:lnTo>
                        <a:pt x="117" y="87"/>
                      </a:lnTo>
                      <a:lnTo>
                        <a:pt x="120" y="77"/>
                      </a:lnTo>
                      <a:lnTo>
                        <a:pt x="120" y="68"/>
                      </a:lnTo>
                      <a:lnTo>
                        <a:pt x="120" y="68"/>
                      </a:lnTo>
                      <a:lnTo>
                        <a:pt x="120" y="55"/>
                      </a:lnTo>
                      <a:lnTo>
                        <a:pt x="117" y="45"/>
                      </a:lnTo>
                      <a:lnTo>
                        <a:pt x="110" y="35"/>
                      </a:lnTo>
                      <a:lnTo>
                        <a:pt x="104" y="29"/>
                      </a:lnTo>
                      <a:lnTo>
                        <a:pt x="97" y="22"/>
                      </a:lnTo>
                      <a:lnTo>
                        <a:pt x="88" y="16"/>
                      </a:lnTo>
                      <a:lnTo>
                        <a:pt x="78" y="13"/>
                      </a:lnTo>
                      <a:lnTo>
                        <a:pt x="65" y="13"/>
                      </a:lnTo>
                      <a:lnTo>
                        <a:pt x="65"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06" name="Freeform 194">
                  <a:extLst>
                    <a:ext uri="{FF2B5EF4-FFF2-40B4-BE49-F238E27FC236}">
                      <a16:creationId xmlns:a16="http://schemas.microsoft.com/office/drawing/2014/main" id="{F10E6787-41AA-4B1B-8DBD-3FC963F4EE8D}"/>
                    </a:ext>
                  </a:extLst>
                </p:cNvPr>
                <p:cNvSpPr>
                  <a:spLocks/>
                </p:cNvSpPr>
                <p:nvPr userDrawn="1"/>
              </p:nvSpPr>
              <p:spPr bwMode="auto">
                <a:xfrm>
                  <a:off x="6603078" y="617820"/>
                  <a:ext cx="72117" cy="71155"/>
                </a:xfrm>
                <a:custGeom>
                  <a:avLst/>
                  <a:gdLst>
                    <a:gd name="T0" fmla="*/ 75 w 75"/>
                    <a:gd name="T1" fmla="*/ 39 h 74"/>
                    <a:gd name="T2" fmla="*/ 75 w 75"/>
                    <a:gd name="T3" fmla="*/ 39 h 74"/>
                    <a:gd name="T4" fmla="*/ 72 w 75"/>
                    <a:gd name="T5" fmla="*/ 52 h 74"/>
                    <a:gd name="T6" fmla="*/ 62 w 75"/>
                    <a:gd name="T7" fmla="*/ 65 h 74"/>
                    <a:gd name="T8" fmla="*/ 52 w 75"/>
                    <a:gd name="T9" fmla="*/ 71 h 74"/>
                    <a:gd name="T10" fmla="*/ 36 w 75"/>
                    <a:gd name="T11" fmla="*/ 74 h 74"/>
                    <a:gd name="T12" fmla="*/ 36 w 75"/>
                    <a:gd name="T13" fmla="*/ 74 h 74"/>
                    <a:gd name="T14" fmla="*/ 23 w 75"/>
                    <a:gd name="T15" fmla="*/ 71 h 74"/>
                    <a:gd name="T16" fmla="*/ 10 w 75"/>
                    <a:gd name="T17" fmla="*/ 65 h 74"/>
                    <a:gd name="T18" fmla="*/ 4 w 75"/>
                    <a:gd name="T19" fmla="*/ 52 h 74"/>
                    <a:gd name="T20" fmla="*/ 0 w 75"/>
                    <a:gd name="T21" fmla="*/ 39 h 74"/>
                    <a:gd name="T22" fmla="*/ 0 w 75"/>
                    <a:gd name="T23" fmla="*/ 39 h 74"/>
                    <a:gd name="T24" fmla="*/ 4 w 75"/>
                    <a:gd name="T25" fmla="*/ 23 h 74"/>
                    <a:gd name="T26" fmla="*/ 10 w 75"/>
                    <a:gd name="T27" fmla="*/ 13 h 74"/>
                    <a:gd name="T28" fmla="*/ 23 w 75"/>
                    <a:gd name="T29" fmla="*/ 3 h 74"/>
                    <a:gd name="T30" fmla="*/ 36 w 75"/>
                    <a:gd name="T31" fmla="*/ 0 h 74"/>
                    <a:gd name="T32" fmla="*/ 36 w 75"/>
                    <a:gd name="T33" fmla="*/ 0 h 74"/>
                    <a:gd name="T34" fmla="*/ 52 w 75"/>
                    <a:gd name="T35" fmla="*/ 3 h 74"/>
                    <a:gd name="T36" fmla="*/ 62 w 75"/>
                    <a:gd name="T37" fmla="*/ 13 h 74"/>
                    <a:gd name="T38" fmla="*/ 72 w 75"/>
                    <a:gd name="T39" fmla="*/ 23 h 74"/>
                    <a:gd name="T40" fmla="*/ 75 w 75"/>
                    <a:gd name="T41" fmla="*/ 39 h 74"/>
                    <a:gd name="T42" fmla="*/ 75 w 75"/>
                    <a:gd name="T43"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74">
                      <a:moveTo>
                        <a:pt x="75" y="39"/>
                      </a:moveTo>
                      <a:lnTo>
                        <a:pt x="75" y="39"/>
                      </a:lnTo>
                      <a:lnTo>
                        <a:pt x="72" y="52"/>
                      </a:lnTo>
                      <a:lnTo>
                        <a:pt x="62" y="65"/>
                      </a:lnTo>
                      <a:lnTo>
                        <a:pt x="52" y="71"/>
                      </a:lnTo>
                      <a:lnTo>
                        <a:pt x="36" y="74"/>
                      </a:lnTo>
                      <a:lnTo>
                        <a:pt x="36" y="74"/>
                      </a:lnTo>
                      <a:lnTo>
                        <a:pt x="23" y="71"/>
                      </a:lnTo>
                      <a:lnTo>
                        <a:pt x="10" y="65"/>
                      </a:lnTo>
                      <a:lnTo>
                        <a:pt x="4" y="52"/>
                      </a:lnTo>
                      <a:lnTo>
                        <a:pt x="0" y="39"/>
                      </a:lnTo>
                      <a:lnTo>
                        <a:pt x="0" y="39"/>
                      </a:lnTo>
                      <a:lnTo>
                        <a:pt x="4" y="23"/>
                      </a:lnTo>
                      <a:lnTo>
                        <a:pt x="10" y="13"/>
                      </a:lnTo>
                      <a:lnTo>
                        <a:pt x="23" y="3"/>
                      </a:lnTo>
                      <a:lnTo>
                        <a:pt x="36" y="0"/>
                      </a:lnTo>
                      <a:lnTo>
                        <a:pt x="36" y="0"/>
                      </a:lnTo>
                      <a:lnTo>
                        <a:pt x="52" y="3"/>
                      </a:lnTo>
                      <a:lnTo>
                        <a:pt x="62" y="13"/>
                      </a:lnTo>
                      <a:lnTo>
                        <a:pt x="72" y="23"/>
                      </a:lnTo>
                      <a:lnTo>
                        <a:pt x="75" y="39"/>
                      </a:lnTo>
                      <a:lnTo>
                        <a:pt x="75"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07" name="Freeform 195">
                  <a:extLst>
                    <a:ext uri="{FF2B5EF4-FFF2-40B4-BE49-F238E27FC236}">
                      <a16:creationId xmlns:a16="http://schemas.microsoft.com/office/drawing/2014/main" id="{D37E1A7C-1A6A-4BBD-AAB6-7E23326DE297}"/>
                    </a:ext>
                  </a:extLst>
                </p:cNvPr>
                <p:cNvSpPr>
                  <a:spLocks noEditPoints="1"/>
                </p:cNvSpPr>
                <p:nvPr userDrawn="1"/>
              </p:nvSpPr>
              <p:spPr bwMode="auto">
                <a:xfrm>
                  <a:off x="6597309" y="611089"/>
                  <a:ext cx="83656" cy="84617"/>
                </a:xfrm>
                <a:custGeom>
                  <a:avLst/>
                  <a:gdLst>
                    <a:gd name="T0" fmla="*/ 42 w 87"/>
                    <a:gd name="T1" fmla="*/ 88 h 88"/>
                    <a:gd name="T2" fmla="*/ 42 w 87"/>
                    <a:gd name="T3" fmla="*/ 88 h 88"/>
                    <a:gd name="T4" fmla="*/ 26 w 87"/>
                    <a:gd name="T5" fmla="*/ 85 h 88"/>
                    <a:gd name="T6" fmla="*/ 13 w 87"/>
                    <a:gd name="T7" fmla="*/ 75 h 88"/>
                    <a:gd name="T8" fmla="*/ 3 w 87"/>
                    <a:gd name="T9" fmla="*/ 62 h 88"/>
                    <a:gd name="T10" fmla="*/ 0 w 87"/>
                    <a:gd name="T11" fmla="*/ 46 h 88"/>
                    <a:gd name="T12" fmla="*/ 0 w 87"/>
                    <a:gd name="T13" fmla="*/ 46 h 88"/>
                    <a:gd name="T14" fmla="*/ 3 w 87"/>
                    <a:gd name="T15" fmla="*/ 26 h 88"/>
                    <a:gd name="T16" fmla="*/ 13 w 87"/>
                    <a:gd name="T17" fmla="*/ 13 h 88"/>
                    <a:gd name="T18" fmla="*/ 26 w 87"/>
                    <a:gd name="T19" fmla="*/ 4 h 88"/>
                    <a:gd name="T20" fmla="*/ 42 w 87"/>
                    <a:gd name="T21" fmla="*/ 0 h 88"/>
                    <a:gd name="T22" fmla="*/ 42 w 87"/>
                    <a:gd name="T23" fmla="*/ 0 h 88"/>
                    <a:gd name="T24" fmla="*/ 58 w 87"/>
                    <a:gd name="T25" fmla="*/ 4 h 88"/>
                    <a:gd name="T26" fmla="*/ 74 w 87"/>
                    <a:gd name="T27" fmla="*/ 13 h 88"/>
                    <a:gd name="T28" fmla="*/ 84 w 87"/>
                    <a:gd name="T29" fmla="*/ 26 h 88"/>
                    <a:gd name="T30" fmla="*/ 87 w 87"/>
                    <a:gd name="T31" fmla="*/ 46 h 88"/>
                    <a:gd name="T32" fmla="*/ 87 w 87"/>
                    <a:gd name="T33" fmla="*/ 46 h 88"/>
                    <a:gd name="T34" fmla="*/ 84 w 87"/>
                    <a:gd name="T35" fmla="*/ 62 h 88"/>
                    <a:gd name="T36" fmla="*/ 74 w 87"/>
                    <a:gd name="T37" fmla="*/ 75 h 88"/>
                    <a:gd name="T38" fmla="*/ 58 w 87"/>
                    <a:gd name="T39" fmla="*/ 85 h 88"/>
                    <a:gd name="T40" fmla="*/ 42 w 87"/>
                    <a:gd name="T41" fmla="*/ 88 h 88"/>
                    <a:gd name="T42" fmla="*/ 42 w 87"/>
                    <a:gd name="T43" fmla="*/ 88 h 88"/>
                    <a:gd name="T44" fmla="*/ 42 w 87"/>
                    <a:gd name="T45" fmla="*/ 13 h 88"/>
                    <a:gd name="T46" fmla="*/ 42 w 87"/>
                    <a:gd name="T47" fmla="*/ 13 h 88"/>
                    <a:gd name="T48" fmla="*/ 32 w 87"/>
                    <a:gd name="T49" fmla="*/ 17 h 88"/>
                    <a:gd name="T50" fmla="*/ 23 w 87"/>
                    <a:gd name="T51" fmla="*/ 23 h 88"/>
                    <a:gd name="T52" fmla="*/ 16 w 87"/>
                    <a:gd name="T53" fmla="*/ 33 h 88"/>
                    <a:gd name="T54" fmla="*/ 13 w 87"/>
                    <a:gd name="T55" fmla="*/ 46 h 88"/>
                    <a:gd name="T56" fmla="*/ 13 w 87"/>
                    <a:gd name="T57" fmla="*/ 46 h 88"/>
                    <a:gd name="T58" fmla="*/ 16 w 87"/>
                    <a:gd name="T59" fmla="*/ 55 h 88"/>
                    <a:gd name="T60" fmla="*/ 23 w 87"/>
                    <a:gd name="T61" fmla="*/ 65 h 88"/>
                    <a:gd name="T62" fmla="*/ 32 w 87"/>
                    <a:gd name="T63" fmla="*/ 72 h 88"/>
                    <a:gd name="T64" fmla="*/ 42 w 87"/>
                    <a:gd name="T65" fmla="*/ 75 h 88"/>
                    <a:gd name="T66" fmla="*/ 42 w 87"/>
                    <a:gd name="T67" fmla="*/ 75 h 88"/>
                    <a:gd name="T68" fmla="*/ 55 w 87"/>
                    <a:gd name="T69" fmla="*/ 72 h 88"/>
                    <a:gd name="T70" fmla="*/ 65 w 87"/>
                    <a:gd name="T71" fmla="*/ 65 h 88"/>
                    <a:gd name="T72" fmla="*/ 71 w 87"/>
                    <a:gd name="T73" fmla="*/ 55 h 88"/>
                    <a:gd name="T74" fmla="*/ 74 w 87"/>
                    <a:gd name="T75" fmla="*/ 46 h 88"/>
                    <a:gd name="T76" fmla="*/ 74 w 87"/>
                    <a:gd name="T77" fmla="*/ 46 h 88"/>
                    <a:gd name="T78" fmla="*/ 71 w 87"/>
                    <a:gd name="T79" fmla="*/ 33 h 88"/>
                    <a:gd name="T80" fmla="*/ 65 w 87"/>
                    <a:gd name="T81" fmla="*/ 23 h 88"/>
                    <a:gd name="T82" fmla="*/ 55 w 87"/>
                    <a:gd name="T83" fmla="*/ 17 h 88"/>
                    <a:gd name="T84" fmla="*/ 42 w 87"/>
                    <a:gd name="T85" fmla="*/ 13 h 88"/>
                    <a:gd name="T86" fmla="*/ 42 w 87"/>
                    <a:gd name="T87"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88">
                      <a:moveTo>
                        <a:pt x="42" y="88"/>
                      </a:moveTo>
                      <a:lnTo>
                        <a:pt x="42" y="88"/>
                      </a:lnTo>
                      <a:lnTo>
                        <a:pt x="26" y="85"/>
                      </a:lnTo>
                      <a:lnTo>
                        <a:pt x="13" y="75"/>
                      </a:lnTo>
                      <a:lnTo>
                        <a:pt x="3" y="62"/>
                      </a:lnTo>
                      <a:lnTo>
                        <a:pt x="0" y="46"/>
                      </a:lnTo>
                      <a:lnTo>
                        <a:pt x="0" y="46"/>
                      </a:lnTo>
                      <a:lnTo>
                        <a:pt x="3" y="26"/>
                      </a:lnTo>
                      <a:lnTo>
                        <a:pt x="13" y="13"/>
                      </a:lnTo>
                      <a:lnTo>
                        <a:pt x="26" y="4"/>
                      </a:lnTo>
                      <a:lnTo>
                        <a:pt x="42" y="0"/>
                      </a:lnTo>
                      <a:lnTo>
                        <a:pt x="42" y="0"/>
                      </a:lnTo>
                      <a:lnTo>
                        <a:pt x="58" y="4"/>
                      </a:lnTo>
                      <a:lnTo>
                        <a:pt x="74" y="13"/>
                      </a:lnTo>
                      <a:lnTo>
                        <a:pt x="84" y="26"/>
                      </a:lnTo>
                      <a:lnTo>
                        <a:pt x="87" y="46"/>
                      </a:lnTo>
                      <a:lnTo>
                        <a:pt x="87" y="46"/>
                      </a:lnTo>
                      <a:lnTo>
                        <a:pt x="84" y="62"/>
                      </a:lnTo>
                      <a:lnTo>
                        <a:pt x="74" y="75"/>
                      </a:lnTo>
                      <a:lnTo>
                        <a:pt x="58" y="85"/>
                      </a:lnTo>
                      <a:lnTo>
                        <a:pt x="42" y="88"/>
                      </a:lnTo>
                      <a:lnTo>
                        <a:pt x="42" y="88"/>
                      </a:lnTo>
                      <a:close/>
                      <a:moveTo>
                        <a:pt x="42" y="13"/>
                      </a:moveTo>
                      <a:lnTo>
                        <a:pt x="42" y="13"/>
                      </a:lnTo>
                      <a:lnTo>
                        <a:pt x="32" y="17"/>
                      </a:lnTo>
                      <a:lnTo>
                        <a:pt x="23" y="23"/>
                      </a:lnTo>
                      <a:lnTo>
                        <a:pt x="16" y="33"/>
                      </a:lnTo>
                      <a:lnTo>
                        <a:pt x="13" y="46"/>
                      </a:lnTo>
                      <a:lnTo>
                        <a:pt x="13" y="46"/>
                      </a:lnTo>
                      <a:lnTo>
                        <a:pt x="16" y="55"/>
                      </a:lnTo>
                      <a:lnTo>
                        <a:pt x="23" y="65"/>
                      </a:lnTo>
                      <a:lnTo>
                        <a:pt x="32" y="72"/>
                      </a:lnTo>
                      <a:lnTo>
                        <a:pt x="42" y="75"/>
                      </a:lnTo>
                      <a:lnTo>
                        <a:pt x="42" y="75"/>
                      </a:lnTo>
                      <a:lnTo>
                        <a:pt x="55" y="72"/>
                      </a:lnTo>
                      <a:lnTo>
                        <a:pt x="65" y="65"/>
                      </a:lnTo>
                      <a:lnTo>
                        <a:pt x="71" y="55"/>
                      </a:lnTo>
                      <a:lnTo>
                        <a:pt x="74" y="46"/>
                      </a:lnTo>
                      <a:lnTo>
                        <a:pt x="74" y="46"/>
                      </a:lnTo>
                      <a:lnTo>
                        <a:pt x="71" y="33"/>
                      </a:lnTo>
                      <a:lnTo>
                        <a:pt x="65" y="23"/>
                      </a:lnTo>
                      <a:lnTo>
                        <a:pt x="55" y="17"/>
                      </a:lnTo>
                      <a:lnTo>
                        <a:pt x="42" y="13"/>
                      </a:lnTo>
                      <a:lnTo>
                        <a:pt x="42"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08" name="Freeform 196">
                  <a:extLst>
                    <a:ext uri="{FF2B5EF4-FFF2-40B4-BE49-F238E27FC236}">
                      <a16:creationId xmlns:a16="http://schemas.microsoft.com/office/drawing/2014/main" id="{58625972-8796-4088-AFA9-4A99C5EE390C}"/>
                    </a:ext>
                  </a:extLst>
                </p:cNvPr>
                <p:cNvSpPr>
                  <a:spLocks/>
                </p:cNvSpPr>
                <p:nvPr userDrawn="1"/>
              </p:nvSpPr>
              <p:spPr bwMode="auto">
                <a:xfrm>
                  <a:off x="6631925" y="636089"/>
                  <a:ext cx="12500" cy="22116"/>
                </a:xfrm>
                <a:custGeom>
                  <a:avLst/>
                  <a:gdLst>
                    <a:gd name="T0" fmla="*/ 6 w 13"/>
                    <a:gd name="T1" fmla="*/ 23 h 23"/>
                    <a:gd name="T2" fmla="*/ 6 w 13"/>
                    <a:gd name="T3" fmla="*/ 23 h 23"/>
                    <a:gd name="T4" fmla="*/ 3 w 13"/>
                    <a:gd name="T5" fmla="*/ 23 h 23"/>
                    <a:gd name="T6" fmla="*/ 0 w 13"/>
                    <a:gd name="T7" fmla="*/ 20 h 23"/>
                    <a:gd name="T8" fmla="*/ 0 w 13"/>
                    <a:gd name="T9" fmla="*/ 7 h 23"/>
                    <a:gd name="T10" fmla="*/ 0 w 13"/>
                    <a:gd name="T11" fmla="*/ 7 h 23"/>
                    <a:gd name="T12" fmla="*/ 3 w 13"/>
                    <a:gd name="T13" fmla="*/ 4 h 23"/>
                    <a:gd name="T14" fmla="*/ 6 w 13"/>
                    <a:gd name="T15" fmla="*/ 0 h 23"/>
                    <a:gd name="T16" fmla="*/ 6 w 13"/>
                    <a:gd name="T17" fmla="*/ 0 h 23"/>
                    <a:gd name="T18" fmla="*/ 13 w 13"/>
                    <a:gd name="T19" fmla="*/ 4 h 23"/>
                    <a:gd name="T20" fmla="*/ 13 w 13"/>
                    <a:gd name="T21" fmla="*/ 7 h 23"/>
                    <a:gd name="T22" fmla="*/ 13 w 13"/>
                    <a:gd name="T23" fmla="*/ 20 h 23"/>
                    <a:gd name="T24" fmla="*/ 13 w 13"/>
                    <a:gd name="T25" fmla="*/ 20 h 23"/>
                    <a:gd name="T26" fmla="*/ 13 w 13"/>
                    <a:gd name="T27" fmla="*/ 23 h 23"/>
                    <a:gd name="T28" fmla="*/ 6 w 13"/>
                    <a:gd name="T29" fmla="*/ 23 h 23"/>
                    <a:gd name="T30" fmla="*/ 6 w 13"/>
                    <a:gd name="T3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23">
                      <a:moveTo>
                        <a:pt x="6" y="23"/>
                      </a:moveTo>
                      <a:lnTo>
                        <a:pt x="6" y="23"/>
                      </a:lnTo>
                      <a:lnTo>
                        <a:pt x="3" y="23"/>
                      </a:lnTo>
                      <a:lnTo>
                        <a:pt x="0" y="20"/>
                      </a:lnTo>
                      <a:lnTo>
                        <a:pt x="0" y="7"/>
                      </a:lnTo>
                      <a:lnTo>
                        <a:pt x="0" y="7"/>
                      </a:lnTo>
                      <a:lnTo>
                        <a:pt x="3" y="4"/>
                      </a:lnTo>
                      <a:lnTo>
                        <a:pt x="6" y="0"/>
                      </a:lnTo>
                      <a:lnTo>
                        <a:pt x="6" y="0"/>
                      </a:lnTo>
                      <a:lnTo>
                        <a:pt x="13" y="4"/>
                      </a:lnTo>
                      <a:lnTo>
                        <a:pt x="13" y="7"/>
                      </a:lnTo>
                      <a:lnTo>
                        <a:pt x="13" y="20"/>
                      </a:lnTo>
                      <a:lnTo>
                        <a:pt x="13" y="20"/>
                      </a:lnTo>
                      <a:lnTo>
                        <a:pt x="13" y="23"/>
                      </a:lnTo>
                      <a:lnTo>
                        <a:pt x="6" y="23"/>
                      </a:lnTo>
                      <a:lnTo>
                        <a:pt x="6" y="2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09" name="Freeform 197">
                  <a:extLst>
                    <a:ext uri="{FF2B5EF4-FFF2-40B4-BE49-F238E27FC236}">
                      <a16:creationId xmlns:a16="http://schemas.microsoft.com/office/drawing/2014/main" id="{35DAC710-60CF-41C0-91B5-D49D9B857E8F}"/>
                    </a:ext>
                  </a:extLst>
                </p:cNvPr>
                <p:cNvSpPr>
                  <a:spLocks/>
                </p:cNvSpPr>
                <p:nvPr userDrawn="1"/>
              </p:nvSpPr>
              <p:spPr bwMode="auto">
                <a:xfrm>
                  <a:off x="6631925" y="648589"/>
                  <a:ext cx="24039" cy="9616"/>
                </a:xfrm>
                <a:custGeom>
                  <a:avLst/>
                  <a:gdLst>
                    <a:gd name="T0" fmla="*/ 19 w 25"/>
                    <a:gd name="T1" fmla="*/ 10 h 10"/>
                    <a:gd name="T2" fmla="*/ 6 w 25"/>
                    <a:gd name="T3" fmla="*/ 10 h 10"/>
                    <a:gd name="T4" fmla="*/ 6 w 25"/>
                    <a:gd name="T5" fmla="*/ 10 h 10"/>
                    <a:gd name="T6" fmla="*/ 3 w 25"/>
                    <a:gd name="T7" fmla="*/ 10 h 10"/>
                    <a:gd name="T8" fmla="*/ 0 w 25"/>
                    <a:gd name="T9" fmla="*/ 7 h 10"/>
                    <a:gd name="T10" fmla="*/ 0 w 25"/>
                    <a:gd name="T11" fmla="*/ 7 h 10"/>
                    <a:gd name="T12" fmla="*/ 3 w 25"/>
                    <a:gd name="T13" fmla="*/ 0 h 10"/>
                    <a:gd name="T14" fmla="*/ 6 w 25"/>
                    <a:gd name="T15" fmla="*/ 0 h 10"/>
                    <a:gd name="T16" fmla="*/ 19 w 25"/>
                    <a:gd name="T17" fmla="*/ 0 h 10"/>
                    <a:gd name="T18" fmla="*/ 19 w 25"/>
                    <a:gd name="T19" fmla="*/ 0 h 10"/>
                    <a:gd name="T20" fmla="*/ 22 w 25"/>
                    <a:gd name="T21" fmla="*/ 0 h 10"/>
                    <a:gd name="T22" fmla="*/ 25 w 25"/>
                    <a:gd name="T23" fmla="*/ 7 h 10"/>
                    <a:gd name="T24" fmla="*/ 25 w 25"/>
                    <a:gd name="T25" fmla="*/ 7 h 10"/>
                    <a:gd name="T26" fmla="*/ 22 w 25"/>
                    <a:gd name="T27" fmla="*/ 10 h 10"/>
                    <a:gd name="T28" fmla="*/ 19 w 25"/>
                    <a:gd name="T29" fmla="*/ 10 h 10"/>
                    <a:gd name="T30" fmla="*/ 19 w 25"/>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10">
                      <a:moveTo>
                        <a:pt x="19" y="10"/>
                      </a:moveTo>
                      <a:lnTo>
                        <a:pt x="6" y="10"/>
                      </a:lnTo>
                      <a:lnTo>
                        <a:pt x="6" y="10"/>
                      </a:lnTo>
                      <a:lnTo>
                        <a:pt x="3" y="10"/>
                      </a:lnTo>
                      <a:lnTo>
                        <a:pt x="0" y="7"/>
                      </a:lnTo>
                      <a:lnTo>
                        <a:pt x="0" y="7"/>
                      </a:lnTo>
                      <a:lnTo>
                        <a:pt x="3" y="0"/>
                      </a:lnTo>
                      <a:lnTo>
                        <a:pt x="6" y="0"/>
                      </a:lnTo>
                      <a:lnTo>
                        <a:pt x="19" y="0"/>
                      </a:lnTo>
                      <a:lnTo>
                        <a:pt x="19" y="0"/>
                      </a:lnTo>
                      <a:lnTo>
                        <a:pt x="22" y="0"/>
                      </a:lnTo>
                      <a:lnTo>
                        <a:pt x="25" y="7"/>
                      </a:lnTo>
                      <a:lnTo>
                        <a:pt x="25" y="7"/>
                      </a:lnTo>
                      <a:lnTo>
                        <a:pt x="22" y="10"/>
                      </a:lnTo>
                      <a:lnTo>
                        <a:pt x="19" y="10"/>
                      </a:lnTo>
                      <a:lnTo>
                        <a:pt x="19" y="10"/>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10" name="Freeform 198">
                  <a:extLst>
                    <a:ext uri="{FF2B5EF4-FFF2-40B4-BE49-F238E27FC236}">
                      <a16:creationId xmlns:a16="http://schemas.microsoft.com/office/drawing/2014/main" id="{7AF038A5-8E6E-4CE3-86DE-93F98B936530}"/>
                    </a:ext>
                  </a:extLst>
                </p:cNvPr>
                <p:cNvSpPr>
                  <a:spLocks/>
                </p:cNvSpPr>
                <p:nvPr userDrawn="1"/>
              </p:nvSpPr>
              <p:spPr bwMode="auto">
                <a:xfrm>
                  <a:off x="6803679" y="637232"/>
                  <a:ext cx="142311" cy="139426"/>
                </a:xfrm>
                <a:custGeom>
                  <a:avLst/>
                  <a:gdLst>
                    <a:gd name="T0" fmla="*/ 25 w 148"/>
                    <a:gd name="T1" fmla="*/ 0 h 145"/>
                    <a:gd name="T2" fmla="*/ 0 w 148"/>
                    <a:gd name="T3" fmla="*/ 22 h 145"/>
                    <a:gd name="T4" fmla="*/ 0 w 148"/>
                    <a:gd name="T5" fmla="*/ 145 h 145"/>
                    <a:gd name="T6" fmla="*/ 148 w 148"/>
                    <a:gd name="T7" fmla="*/ 145 h 145"/>
                    <a:gd name="T8" fmla="*/ 148 w 148"/>
                    <a:gd name="T9" fmla="*/ 0 h 145"/>
                    <a:gd name="T10" fmla="*/ 25 w 148"/>
                    <a:gd name="T11" fmla="*/ 0 h 145"/>
                  </a:gdLst>
                  <a:ahLst/>
                  <a:cxnLst>
                    <a:cxn ang="0">
                      <a:pos x="T0" y="T1"/>
                    </a:cxn>
                    <a:cxn ang="0">
                      <a:pos x="T2" y="T3"/>
                    </a:cxn>
                    <a:cxn ang="0">
                      <a:pos x="T4" y="T5"/>
                    </a:cxn>
                    <a:cxn ang="0">
                      <a:pos x="T6" y="T7"/>
                    </a:cxn>
                    <a:cxn ang="0">
                      <a:pos x="T8" y="T9"/>
                    </a:cxn>
                    <a:cxn ang="0">
                      <a:pos x="T10" y="T11"/>
                    </a:cxn>
                  </a:cxnLst>
                  <a:rect l="0" t="0" r="r" b="b"/>
                  <a:pathLst>
                    <a:path w="148" h="145">
                      <a:moveTo>
                        <a:pt x="25" y="0"/>
                      </a:moveTo>
                      <a:lnTo>
                        <a:pt x="0" y="22"/>
                      </a:lnTo>
                      <a:lnTo>
                        <a:pt x="0" y="145"/>
                      </a:lnTo>
                      <a:lnTo>
                        <a:pt x="148" y="145"/>
                      </a:lnTo>
                      <a:lnTo>
                        <a:pt x="148" y="0"/>
                      </a:lnTo>
                      <a:lnTo>
                        <a:pt x="25"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11" name="Freeform 199">
                  <a:extLst>
                    <a:ext uri="{FF2B5EF4-FFF2-40B4-BE49-F238E27FC236}">
                      <a16:creationId xmlns:a16="http://schemas.microsoft.com/office/drawing/2014/main" id="{4F1479E7-4A51-4A84-A0C4-1EA79C338F62}"/>
                    </a:ext>
                  </a:extLst>
                </p:cNvPr>
                <p:cNvSpPr>
                  <a:spLocks noEditPoints="1"/>
                </p:cNvSpPr>
                <p:nvPr userDrawn="1"/>
              </p:nvSpPr>
              <p:spPr bwMode="auto">
                <a:xfrm>
                  <a:off x="6799832" y="630501"/>
                  <a:ext cx="152888" cy="152888"/>
                </a:xfrm>
                <a:custGeom>
                  <a:avLst/>
                  <a:gdLst>
                    <a:gd name="T0" fmla="*/ 152 w 159"/>
                    <a:gd name="T1" fmla="*/ 159 h 159"/>
                    <a:gd name="T2" fmla="*/ 4 w 159"/>
                    <a:gd name="T3" fmla="*/ 159 h 159"/>
                    <a:gd name="T4" fmla="*/ 4 w 159"/>
                    <a:gd name="T5" fmla="*/ 159 h 159"/>
                    <a:gd name="T6" fmla="*/ 0 w 159"/>
                    <a:gd name="T7" fmla="*/ 156 h 159"/>
                    <a:gd name="T8" fmla="*/ 0 w 159"/>
                    <a:gd name="T9" fmla="*/ 152 h 159"/>
                    <a:gd name="T10" fmla="*/ 0 w 159"/>
                    <a:gd name="T11" fmla="*/ 29 h 159"/>
                    <a:gd name="T12" fmla="*/ 0 w 159"/>
                    <a:gd name="T13" fmla="*/ 29 h 159"/>
                    <a:gd name="T14" fmla="*/ 0 w 159"/>
                    <a:gd name="T15" fmla="*/ 26 h 159"/>
                    <a:gd name="T16" fmla="*/ 26 w 159"/>
                    <a:gd name="T17" fmla="*/ 0 h 159"/>
                    <a:gd name="T18" fmla="*/ 26 w 159"/>
                    <a:gd name="T19" fmla="*/ 0 h 159"/>
                    <a:gd name="T20" fmla="*/ 29 w 159"/>
                    <a:gd name="T21" fmla="*/ 0 h 159"/>
                    <a:gd name="T22" fmla="*/ 152 w 159"/>
                    <a:gd name="T23" fmla="*/ 0 h 159"/>
                    <a:gd name="T24" fmla="*/ 152 w 159"/>
                    <a:gd name="T25" fmla="*/ 0 h 159"/>
                    <a:gd name="T26" fmla="*/ 156 w 159"/>
                    <a:gd name="T27" fmla="*/ 0 h 159"/>
                    <a:gd name="T28" fmla="*/ 159 w 159"/>
                    <a:gd name="T29" fmla="*/ 7 h 159"/>
                    <a:gd name="T30" fmla="*/ 159 w 159"/>
                    <a:gd name="T31" fmla="*/ 152 h 159"/>
                    <a:gd name="T32" fmla="*/ 159 w 159"/>
                    <a:gd name="T33" fmla="*/ 152 h 159"/>
                    <a:gd name="T34" fmla="*/ 156 w 159"/>
                    <a:gd name="T35" fmla="*/ 156 h 159"/>
                    <a:gd name="T36" fmla="*/ 152 w 159"/>
                    <a:gd name="T37" fmla="*/ 159 h 159"/>
                    <a:gd name="T38" fmla="*/ 152 w 159"/>
                    <a:gd name="T39" fmla="*/ 159 h 159"/>
                    <a:gd name="T40" fmla="*/ 10 w 159"/>
                    <a:gd name="T41" fmla="*/ 146 h 159"/>
                    <a:gd name="T42" fmla="*/ 146 w 159"/>
                    <a:gd name="T43" fmla="*/ 146 h 159"/>
                    <a:gd name="T44" fmla="*/ 146 w 159"/>
                    <a:gd name="T45" fmla="*/ 10 h 159"/>
                    <a:gd name="T46" fmla="*/ 33 w 159"/>
                    <a:gd name="T47" fmla="*/ 10 h 159"/>
                    <a:gd name="T48" fmla="*/ 10 w 159"/>
                    <a:gd name="T49" fmla="*/ 33 h 159"/>
                    <a:gd name="T50" fmla="*/ 10 w 159"/>
                    <a:gd name="T51"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59">
                      <a:moveTo>
                        <a:pt x="152" y="159"/>
                      </a:moveTo>
                      <a:lnTo>
                        <a:pt x="4" y="159"/>
                      </a:lnTo>
                      <a:lnTo>
                        <a:pt x="4" y="159"/>
                      </a:lnTo>
                      <a:lnTo>
                        <a:pt x="0" y="156"/>
                      </a:lnTo>
                      <a:lnTo>
                        <a:pt x="0" y="152"/>
                      </a:lnTo>
                      <a:lnTo>
                        <a:pt x="0" y="29"/>
                      </a:lnTo>
                      <a:lnTo>
                        <a:pt x="0" y="29"/>
                      </a:lnTo>
                      <a:lnTo>
                        <a:pt x="0" y="26"/>
                      </a:lnTo>
                      <a:lnTo>
                        <a:pt x="26" y="0"/>
                      </a:lnTo>
                      <a:lnTo>
                        <a:pt x="26" y="0"/>
                      </a:lnTo>
                      <a:lnTo>
                        <a:pt x="29" y="0"/>
                      </a:lnTo>
                      <a:lnTo>
                        <a:pt x="152" y="0"/>
                      </a:lnTo>
                      <a:lnTo>
                        <a:pt x="152" y="0"/>
                      </a:lnTo>
                      <a:lnTo>
                        <a:pt x="156" y="0"/>
                      </a:lnTo>
                      <a:lnTo>
                        <a:pt x="159" y="7"/>
                      </a:lnTo>
                      <a:lnTo>
                        <a:pt x="159" y="152"/>
                      </a:lnTo>
                      <a:lnTo>
                        <a:pt x="159" y="152"/>
                      </a:lnTo>
                      <a:lnTo>
                        <a:pt x="156" y="156"/>
                      </a:lnTo>
                      <a:lnTo>
                        <a:pt x="152" y="159"/>
                      </a:lnTo>
                      <a:lnTo>
                        <a:pt x="152" y="159"/>
                      </a:lnTo>
                      <a:close/>
                      <a:moveTo>
                        <a:pt x="10" y="146"/>
                      </a:moveTo>
                      <a:lnTo>
                        <a:pt x="146" y="146"/>
                      </a:lnTo>
                      <a:lnTo>
                        <a:pt x="146" y="10"/>
                      </a:lnTo>
                      <a:lnTo>
                        <a:pt x="33" y="10"/>
                      </a:lnTo>
                      <a:lnTo>
                        <a:pt x="10" y="33"/>
                      </a:lnTo>
                      <a:lnTo>
                        <a:pt x="10"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12" name="Rectangle 200">
                  <a:extLst>
                    <a:ext uri="{FF2B5EF4-FFF2-40B4-BE49-F238E27FC236}">
                      <a16:creationId xmlns:a16="http://schemas.microsoft.com/office/drawing/2014/main" id="{E72896DB-D094-44EF-84DE-4A195273B9C0}"/>
                    </a:ext>
                  </a:extLst>
                </p:cNvPr>
                <p:cNvSpPr>
                  <a:spLocks noChangeArrowheads="1"/>
                </p:cNvSpPr>
                <p:nvPr userDrawn="1"/>
              </p:nvSpPr>
              <p:spPr bwMode="auto">
                <a:xfrm>
                  <a:off x="6852718" y="637232"/>
                  <a:ext cx="47116" cy="46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13" name="Freeform 201">
                  <a:extLst>
                    <a:ext uri="{FF2B5EF4-FFF2-40B4-BE49-F238E27FC236}">
                      <a16:creationId xmlns:a16="http://schemas.microsoft.com/office/drawing/2014/main" id="{D542744A-0957-420F-82E3-33E87DE43443}"/>
                    </a:ext>
                  </a:extLst>
                </p:cNvPr>
                <p:cNvSpPr>
                  <a:spLocks noEditPoints="1"/>
                </p:cNvSpPr>
                <p:nvPr userDrawn="1"/>
              </p:nvSpPr>
              <p:spPr bwMode="auto">
                <a:xfrm>
                  <a:off x="6846949" y="630501"/>
                  <a:ext cx="58655" cy="59617"/>
                </a:xfrm>
                <a:custGeom>
                  <a:avLst/>
                  <a:gdLst>
                    <a:gd name="T0" fmla="*/ 55 w 61"/>
                    <a:gd name="T1" fmla="*/ 62 h 62"/>
                    <a:gd name="T2" fmla="*/ 6 w 61"/>
                    <a:gd name="T3" fmla="*/ 62 h 62"/>
                    <a:gd name="T4" fmla="*/ 6 w 61"/>
                    <a:gd name="T5" fmla="*/ 62 h 62"/>
                    <a:gd name="T6" fmla="*/ 0 w 61"/>
                    <a:gd name="T7" fmla="*/ 59 h 62"/>
                    <a:gd name="T8" fmla="*/ 0 w 61"/>
                    <a:gd name="T9" fmla="*/ 55 h 62"/>
                    <a:gd name="T10" fmla="*/ 0 w 61"/>
                    <a:gd name="T11" fmla="*/ 7 h 62"/>
                    <a:gd name="T12" fmla="*/ 0 w 61"/>
                    <a:gd name="T13" fmla="*/ 7 h 62"/>
                    <a:gd name="T14" fmla="*/ 0 w 61"/>
                    <a:gd name="T15" fmla="*/ 0 h 62"/>
                    <a:gd name="T16" fmla="*/ 6 w 61"/>
                    <a:gd name="T17" fmla="*/ 0 h 62"/>
                    <a:gd name="T18" fmla="*/ 55 w 61"/>
                    <a:gd name="T19" fmla="*/ 0 h 62"/>
                    <a:gd name="T20" fmla="*/ 55 w 61"/>
                    <a:gd name="T21" fmla="*/ 0 h 62"/>
                    <a:gd name="T22" fmla="*/ 58 w 61"/>
                    <a:gd name="T23" fmla="*/ 0 h 62"/>
                    <a:gd name="T24" fmla="*/ 61 w 61"/>
                    <a:gd name="T25" fmla="*/ 7 h 62"/>
                    <a:gd name="T26" fmla="*/ 61 w 61"/>
                    <a:gd name="T27" fmla="*/ 55 h 62"/>
                    <a:gd name="T28" fmla="*/ 61 w 61"/>
                    <a:gd name="T29" fmla="*/ 55 h 62"/>
                    <a:gd name="T30" fmla="*/ 58 w 61"/>
                    <a:gd name="T31" fmla="*/ 59 h 62"/>
                    <a:gd name="T32" fmla="*/ 55 w 61"/>
                    <a:gd name="T33" fmla="*/ 62 h 62"/>
                    <a:gd name="T34" fmla="*/ 55 w 61"/>
                    <a:gd name="T35" fmla="*/ 62 h 62"/>
                    <a:gd name="T36" fmla="*/ 10 w 61"/>
                    <a:gd name="T37" fmla="*/ 49 h 62"/>
                    <a:gd name="T38" fmla="*/ 48 w 61"/>
                    <a:gd name="T39" fmla="*/ 49 h 62"/>
                    <a:gd name="T40" fmla="*/ 48 w 61"/>
                    <a:gd name="T41" fmla="*/ 10 h 62"/>
                    <a:gd name="T42" fmla="*/ 10 w 61"/>
                    <a:gd name="T43" fmla="*/ 10 h 62"/>
                    <a:gd name="T44" fmla="*/ 10 w 61"/>
                    <a:gd name="T45"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62">
                      <a:moveTo>
                        <a:pt x="55" y="62"/>
                      </a:moveTo>
                      <a:lnTo>
                        <a:pt x="6" y="62"/>
                      </a:lnTo>
                      <a:lnTo>
                        <a:pt x="6" y="62"/>
                      </a:lnTo>
                      <a:lnTo>
                        <a:pt x="0" y="59"/>
                      </a:lnTo>
                      <a:lnTo>
                        <a:pt x="0" y="55"/>
                      </a:lnTo>
                      <a:lnTo>
                        <a:pt x="0" y="7"/>
                      </a:lnTo>
                      <a:lnTo>
                        <a:pt x="0" y="7"/>
                      </a:lnTo>
                      <a:lnTo>
                        <a:pt x="0" y="0"/>
                      </a:lnTo>
                      <a:lnTo>
                        <a:pt x="6" y="0"/>
                      </a:lnTo>
                      <a:lnTo>
                        <a:pt x="55" y="0"/>
                      </a:lnTo>
                      <a:lnTo>
                        <a:pt x="55" y="0"/>
                      </a:lnTo>
                      <a:lnTo>
                        <a:pt x="58" y="0"/>
                      </a:lnTo>
                      <a:lnTo>
                        <a:pt x="61" y="7"/>
                      </a:lnTo>
                      <a:lnTo>
                        <a:pt x="61" y="55"/>
                      </a:lnTo>
                      <a:lnTo>
                        <a:pt x="61" y="55"/>
                      </a:lnTo>
                      <a:lnTo>
                        <a:pt x="58" y="59"/>
                      </a:lnTo>
                      <a:lnTo>
                        <a:pt x="55" y="62"/>
                      </a:lnTo>
                      <a:lnTo>
                        <a:pt x="55" y="62"/>
                      </a:lnTo>
                      <a:close/>
                      <a:moveTo>
                        <a:pt x="10" y="49"/>
                      </a:moveTo>
                      <a:lnTo>
                        <a:pt x="48" y="49"/>
                      </a:lnTo>
                      <a:lnTo>
                        <a:pt x="48" y="10"/>
                      </a:lnTo>
                      <a:lnTo>
                        <a:pt x="10" y="10"/>
                      </a:lnTo>
                      <a:lnTo>
                        <a:pt x="1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14" name="Freeform 202">
                  <a:extLst>
                    <a:ext uri="{FF2B5EF4-FFF2-40B4-BE49-F238E27FC236}">
                      <a16:creationId xmlns:a16="http://schemas.microsoft.com/office/drawing/2014/main" id="{56813D4F-19CA-472F-B0E5-1D08CFD9DA57}"/>
                    </a:ext>
                  </a:extLst>
                </p:cNvPr>
                <p:cNvSpPr>
                  <a:spLocks noEditPoints="1"/>
                </p:cNvSpPr>
                <p:nvPr userDrawn="1"/>
              </p:nvSpPr>
              <p:spPr bwMode="auto">
                <a:xfrm>
                  <a:off x="6856564" y="699733"/>
                  <a:ext cx="36539" cy="36539"/>
                </a:xfrm>
                <a:custGeom>
                  <a:avLst/>
                  <a:gdLst>
                    <a:gd name="T0" fmla="*/ 19 w 38"/>
                    <a:gd name="T1" fmla="*/ 38 h 38"/>
                    <a:gd name="T2" fmla="*/ 19 w 38"/>
                    <a:gd name="T3" fmla="*/ 38 h 38"/>
                    <a:gd name="T4" fmla="*/ 13 w 38"/>
                    <a:gd name="T5" fmla="*/ 35 h 38"/>
                    <a:gd name="T6" fmla="*/ 6 w 38"/>
                    <a:gd name="T7" fmla="*/ 32 h 38"/>
                    <a:gd name="T8" fmla="*/ 3 w 38"/>
                    <a:gd name="T9" fmla="*/ 25 h 38"/>
                    <a:gd name="T10" fmla="*/ 0 w 38"/>
                    <a:gd name="T11" fmla="*/ 19 h 38"/>
                    <a:gd name="T12" fmla="*/ 0 w 38"/>
                    <a:gd name="T13" fmla="*/ 19 h 38"/>
                    <a:gd name="T14" fmla="*/ 3 w 38"/>
                    <a:gd name="T15" fmla="*/ 12 h 38"/>
                    <a:gd name="T16" fmla="*/ 6 w 38"/>
                    <a:gd name="T17" fmla="*/ 6 h 38"/>
                    <a:gd name="T18" fmla="*/ 13 w 38"/>
                    <a:gd name="T19" fmla="*/ 3 h 38"/>
                    <a:gd name="T20" fmla="*/ 19 w 38"/>
                    <a:gd name="T21" fmla="*/ 0 h 38"/>
                    <a:gd name="T22" fmla="*/ 19 w 38"/>
                    <a:gd name="T23" fmla="*/ 0 h 38"/>
                    <a:gd name="T24" fmla="*/ 25 w 38"/>
                    <a:gd name="T25" fmla="*/ 3 h 38"/>
                    <a:gd name="T26" fmla="*/ 32 w 38"/>
                    <a:gd name="T27" fmla="*/ 6 h 38"/>
                    <a:gd name="T28" fmla="*/ 35 w 38"/>
                    <a:gd name="T29" fmla="*/ 12 h 38"/>
                    <a:gd name="T30" fmla="*/ 38 w 38"/>
                    <a:gd name="T31" fmla="*/ 19 h 38"/>
                    <a:gd name="T32" fmla="*/ 38 w 38"/>
                    <a:gd name="T33" fmla="*/ 19 h 38"/>
                    <a:gd name="T34" fmla="*/ 35 w 38"/>
                    <a:gd name="T35" fmla="*/ 25 h 38"/>
                    <a:gd name="T36" fmla="*/ 32 w 38"/>
                    <a:gd name="T37" fmla="*/ 32 h 38"/>
                    <a:gd name="T38" fmla="*/ 25 w 38"/>
                    <a:gd name="T39" fmla="*/ 35 h 38"/>
                    <a:gd name="T40" fmla="*/ 19 w 38"/>
                    <a:gd name="T41" fmla="*/ 38 h 38"/>
                    <a:gd name="T42" fmla="*/ 19 w 38"/>
                    <a:gd name="T43" fmla="*/ 38 h 38"/>
                    <a:gd name="T44" fmla="*/ 19 w 38"/>
                    <a:gd name="T45" fmla="*/ 12 h 38"/>
                    <a:gd name="T46" fmla="*/ 19 w 38"/>
                    <a:gd name="T47" fmla="*/ 12 h 38"/>
                    <a:gd name="T48" fmla="*/ 16 w 38"/>
                    <a:gd name="T49" fmla="*/ 16 h 38"/>
                    <a:gd name="T50" fmla="*/ 13 w 38"/>
                    <a:gd name="T51" fmla="*/ 19 h 38"/>
                    <a:gd name="T52" fmla="*/ 13 w 38"/>
                    <a:gd name="T53" fmla="*/ 19 h 38"/>
                    <a:gd name="T54" fmla="*/ 16 w 38"/>
                    <a:gd name="T55" fmla="*/ 22 h 38"/>
                    <a:gd name="T56" fmla="*/ 19 w 38"/>
                    <a:gd name="T57" fmla="*/ 25 h 38"/>
                    <a:gd name="T58" fmla="*/ 19 w 38"/>
                    <a:gd name="T59" fmla="*/ 25 h 38"/>
                    <a:gd name="T60" fmla="*/ 22 w 38"/>
                    <a:gd name="T61" fmla="*/ 22 h 38"/>
                    <a:gd name="T62" fmla="*/ 25 w 38"/>
                    <a:gd name="T63" fmla="*/ 19 h 38"/>
                    <a:gd name="T64" fmla="*/ 25 w 38"/>
                    <a:gd name="T65" fmla="*/ 19 h 38"/>
                    <a:gd name="T66" fmla="*/ 22 w 38"/>
                    <a:gd name="T67" fmla="*/ 16 h 38"/>
                    <a:gd name="T68" fmla="*/ 19 w 38"/>
                    <a:gd name="T69" fmla="*/ 12 h 38"/>
                    <a:gd name="T70" fmla="*/ 19 w 38"/>
                    <a:gd name="T71"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8">
                      <a:moveTo>
                        <a:pt x="19" y="38"/>
                      </a:moveTo>
                      <a:lnTo>
                        <a:pt x="19" y="38"/>
                      </a:lnTo>
                      <a:lnTo>
                        <a:pt x="13" y="35"/>
                      </a:lnTo>
                      <a:lnTo>
                        <a:pt x="6" y="32"/>
                      </a:lnTo>
                      <a:lnTo>
                        <a:pt x="3" y="25"/>
                      </a:lnTo>
                      <a:lnTo>
                        <a:pt x="0" y="19"/>
                      </a:lnTo>
                      <a:lnTo>
                        <a:pt x="0" y="19"/>
                      </a:lnTo>
                      <a:lnTo>
                        <a:pt x="3" y="12"/>
                      </a:lnTo>
                      <a:lnTo>
                        <a:pt x="6" y="6"/>
                      </a:lnTo>
                      <a:lnTo>
                        <a:pt x="13" y="3"/>
                      </a:lnTo>
                      <a:lnTo>
                        <a:pt x="19" y="0"/>
                      </a:lnTo>
                      <a:lnTo>
                        <a:pt x="19" y="0"/>
                      </a:lnTo>
                      <a:lnTo>
                        <a:pt x="25" y="3"/>
                      </a:lnTo>
                      <a:lnTo>
                        <a:pt x="32" y="6"/>
                      </a:lnTo>
                      <a:lnTo>
                        <a:pt x="35" y="12"/>
                      </a:lnTo>
                      <a:lnTo>
                        <a:pt x="38" y="19"/>
                      </a:lnTo>
                      <a:lnTo>
                        <a:pt x="38" y="19"/>
                      </a:lnTo>
                      <a:lnTo>
                        <a:pt x="35" y="25"/>
                      </a:lnTo>
                      <a:lnTo>
                        <a:pt x="32" y="32"/>
                      </a:lnTo>
                      <a:lnTo>
                        <a:pt x="25" y="35"/>
                      </a:lnTo>
                      <a:lnTo>
                        <a:pt x="19" y="38"/>
                      </a:lnTo>
                      <a:lnTo>
                        <a:pt x="19" y="38"/>
                      </a:lnTo>
                      <a:close/>
                      <a:moveTo>
                        <a:pt x="19" y="12"/>
                      </a:moveTo>
                      <a:lnTo>
                        <a:pt x="19" y="12"/>
                      </a:lnTo>
                      <a:lnTo>
                        <a:pt x="16" y="16"/>
                      </a:lnTo>
                      <a:lnTo>
                        <a:pt x="13" y="19"/>
                      </a:lnTo>
                      <a:lnTo>
                        <a:pt x="13" y="19"/>
                      </a:lnTo>
                      <a:lnTo>
                        <a:pt x="16" y="22"/>
                      </a:lnTo>
                      <a:lnTo>
                        <a:pt x="19" y="25"/>
                      </a:lnTo>
                      <a:lnTo>
                        <a:pt x="19" y="25"/>
                      </a:lnTo>
                      <a:lnTo>
                        <a:pt x="22" y="22"/>
                      </a:lnTo>
                      <a:lnTo>
                        <a:pt x="25" y="19"/>
                      </a:lnTo>
                      <a:lnTo>
                        <a:pt x="25" y="19"/>
                      </a:lnTo>
                      <a:lnTo>
                        <a:pt x="22" y="16"/>
                      </a:lnTo>
                      <a:lnTo>
                        <a:pt x="19" y="12"/>
                      </a:lnTo>
                      <a:lnTo>
                        <a:pt x="1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15" name="Freeform 203">
                  <a:extLst>
                    <a:ext uri="{FF2B5EF4-FFF2-40B4-BE49-F238E27FC236}">
                      <a16:creationId xmlns:a16="http://schemas.microsoft.com/office/drawing/2014/main" id="{52B1456F-6EF4-49E9-9216-6511C6855D16}"/>
                    </a:ext>
                  </a:extLst>
                </p:cNvPr>
                <p:cNvSpPr>
                  <a:spLocks/>
                </p:cNvSpPr>
                <p:nvPr userDrawn="1"/>
              </p:nvSpPr>
              <p:spPr bwMode="auto">
                <a:xfrm>
                  <a:off x="6846949" y="745888"/>
                  <a:ext cx="58655" cy="12500"/>
                </a:xfrm>
                <a:custGeom>
                  <a:avLst/>
                  <a:gdLst>
                    <a:gd name="T0" fmla="*/ 55 w 61"/>
                    <a:gd name="T1" fmla="*/ 13 h 13"/>
                    <a:gd name="T2" fmla="*/ 6 w 61"/>
                    <a:gd name="T3" fmla="*/ 13 h 13"/>
                    <a:gd name="T4" fmla="*/ 6 w 61"/>
                    <a:gd name="T5" fmla="*/ 13 h 13"/>
                    <a:gd name="T6" fmla="*/ 0 w 61"/>
                    <a:gd name="T7" fmla="*/ 13 h 13"/>
                    <a:gd name="T8" fmla="*/ 0 w 61"/>
                    <a:gd name="T9" fmla="*/ 7 h 13"/>
                    <a:gd name="T10" fmla="*/ 0 w 61"/>
                    <a:gd name="T11" fmla="*/ 7 h 13"/>
                    <a:gd name="T12" fmla="*/ 0 w 61"/>
                    <a:gd name="T13" fmla="*/ 3 h 13"/>
                    <a:gd name="T14" fmla="*/ 6 w 61"/>
                    <a:gd name="T15" fmla="*/ 0 h 13"/>
                    <a:gd name="T16" fmla="*/ 55 w 61"/>
                    <a:gd name="T17" fmla="*/ 0 h 13"/>
                    <a:gd name="T18" fmla="*/ 55 w 61"/>
                    <a:gd name="T19" fmla="*/ 0 h 13"/>
                    <a:gd name="T20" fmla="*/ 58 w 61"/>
                    <a:gd name="T21" fmla="*/ 3 h 13"/>
                    <a:gd name="T22" fmla="*/ 61 w 61"/>
                    <a:gd name="T23" fmla="*/ 7 h 13"/>
                    <a:gd name="T24" fmla="*/ 61 w 61"/>
                    <a:gd name="T25" fmla="*/ 7 h 13"/>
                    <a:gd name="T26" fmla="*/ 58 w 61"/>
                    <a:gd name="T27" fmla="*/ 13 h 13"/>
                    <a:gd name="T28" fmla="*/ 55 w 61"/>
                    <a:gd name="T29" fmla="*/ 13 h 13"/>
                    <a:gd name="T30" fmla="*/ 55 w 61"/>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13">
                      <a:moveTo>
                        <a:pt x="55" y="13"/>
                      </a:moveTo>
                      <a:lnTo>
                        <a:pt x="6" y="13"/>
                      </a:lnTo>
                      <a:lnTo>
                        <a:pt x="6" y="13"/>
                      </a:lnTo>
                      <a:lnTo>
                        <a:pt x="0" y="13"/>
                      </a:lnTo>
                      <a:lnTo>
                        <a:pt x="0" y="7"/>
                      </a:lnTo>
                      <a:lnTo>
                        <a:pt x="0" y="7"/>
                      </a:lnTo>
                      <a:lnTo>
                        <a:pt x="0" y="3"/>
                      </a:lnTo>
                      <a:lnTo>
                        <a:pt x="6" y="0"/>
                      </a:lnTo>
                      <a:lnTo>
                        <a:pt x="55" y="0"/>
                      </a:lnTo>
                      <a:lnTo>
                        <a:pt x="55" y="0"/>
                      </a:lnTo>
                      <a:lnTo>
                        <a:pt x="58" y="3"/>
                      </a:lnTo>
                      <a:lnTo>
                        <a:pt x="61" y="7"/>
                      </a:lnTo>
                      <a:lnTo>
                        <a:pt x="61" y="7"/>
                      </a:lnTo>
                      <a:lnTo>
                        <a:pt x="58" y="13"/>
                      </a:lnTo>
                      <a:lnTo>
                        <a:pt x="55" y="13"/>
                      </a:lnTo>
                      <a:lnTo>
                        <a:pt x="55"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716" name="Freeform 204">
                  <a:extLst>
                    <a:ext uri="{FF2B5EF4-FFF2-40B4-BE49-F238E27FC236}">
                      <a16:creationId xmlns:a16="http://schemas.microsoft.com/office/drawing/2014/main" id="{981A5D80-8624-4905-961E-8AF9477C840E}"/>
                    </a:ext>
                  </a:extLst>
                </p:cNvPr>
                <p:cNvSpPr>
                  <a:spLocks/>
                </p:cNvSpPr>
                <p:nvPr userDrawn="1"/>
              </p:nvSpPr>
              <p:spPr bwMode="auto">
                <a:xfrm>
                  <a:off x="7050800" y="607192"/>
                  <a:ext cx="139426" cy="143272"/>
                </a:xfrm>
                <a:custGeom>
                  <a:avLst/>
                  <a:gdLst>
                    <a:gd name="T0" fmla="*/ 145 w 145"/>
                    <a:gd name="T1" fmla="*/ 74 h 149"/>
                    <a:gd name="T2" fmla="*/ 145 w 145"/>
                    <a:gd name="T3" fmla="*/ 74 h 149"/>
                    <a:gd name="T4" fmla="*/ 145 w 145"/>
                    <a:gd name="T5" fmla="*/ 91 h 149"/>
                    <a:gd name="T6" fmla="*/ 139 w 145"/>
                    <a:gd name="T7" fmla="*/ 104 h 149"/>
                    <a:gd name="T8" fmla="*/ 132 w 145"/>
                    <a:gd name="T9" fmla="*/ 117 h 149"/>
                    <a:gd name="T10" fmla="*/ 123 w 145"/>
                    <a:gd name="T11" fmla="*/ 126 h 149"/>
                    <a:gd name="T12" fmla="*/ 113 w 145"/>
                    <a:gd name="T13" fmla="*/ 136 h 149"/>
                    <a:gd name="T14" fmla="*/ 100 w 145"/>
                    <a:gd name="T15" fmla="*/ 142 h 149"/>
                    <a:gd name="T16" fmla="*/ 87 w 145"/>
                    <a:gd name="T17" fmla="*/ 146 h 149"/>
                    <a:gd name="T18" fmla="*/ 71 w 145"/>
                    <a:gd name="T19" fmla="*/ 149 h 149"/>
                    <a:gd name="T20" fmla="*/ 71 w 145"/>
                    <a:gd name="T21" fmla="*/ 149 h 149"/>
                    <a:gd name="T22" fmla="*/ 58 w 145"/>
                    <a:gd name="T23" fmla="*/ 146 h 149"/>
                    <a:gd name="T24" fmla="*/ 45 w 145"/>
                    <a:gd name="T25" fmla="*/ 142 h 149"/>
                    <a:gd name="T26" fmla="*/ 32 w 145"/>
                    <a:gd name="T27" fmla="*/ 136 h 149"/>
                    <a:gd name="T28" fmla="*/ 19 w 145"/>
                    <a:gd name="T29" fmla="*/ 126 h 149"/>
                    <a:gd name="T30" fmla="*/ 13 w 145"/>
                    <a:gd name="T31" fmla="*/ 117 h 149"/>
                    <a:gd name="T32" fmla="*/ 3 w 145"/>
                    <a:gd name="T33" fmla="*/ 104 h 149"/>
                    <a:gd name="T34" fmla="*/ 0 w 145"/>
                    <a:gd name="T35" fmla="*/ 91 h 149"/>
                    <a:gd name="T36" fmla="*/ 0 w 145"/>
                    <a:gd name="T37" fmla="*/ 74 h 149"/>
                    <a:gd name="T38" fmla="*/ 0 w 145"/>
                    <a:gd name="T39" fmla="*/ 74 h 149"/>
                    <a:gd name="T40" fmla="*/ 0 w 145"/>
                    <a:gd name="T41" fmla="*/ 61 h 149"/>
                    <a:gd name="T42" fmla="*/ 3 w 145"/>
                    <a:gd name="T43" fmla="*/ 45 h 149"/>
                    <a:gd name="T44" fmla="*/ 13 w 145"/>
                    <a:gd name="T45" fmla="*/ 32 h 149"/>
                    <a:gd name="T46" fmla="*/ 19 w 145"/>
                    <a:gd name="T47" fmla="*/ 23 h 149"/>
                    <a:gd name="T48" fmla="*/ 32 w 145"/>
                    <a:gd name="T49" fmla="*/ 13 h 149"/>
                    <a:gd name="T50" fmla="*/ 45 w 145"/>
                    <a:gd name="T51" fmla="*/ 6 h 149"/>
                    <a:gd name="T52" fmla="*/ 58 w 145"/>
                    <a:gd name="T53" fmla="*/ 3 h 149"/>
                    <a:gd name="T54" fmla="*/ 71 w 145"/>
                    <a:gd name="T55" fmla="*/ 0 h 149"/>
                    <a:gd name="T56" fmla="*/ 71 w 145"/>
                    <a:gd name="T57" fmla="*/ 0 h 149"/>
                    <a:gd name="T58" fmla="*/ 87 w 145"/>
                    <a:gd name="T59" fmla="*/ 3 h 149"/>
                    <a:gd name="T60" fmla="*/ 100 w 145"/>
                    <a:gd name="T61" fmla="*/ 6 h 149"/>
                    <a:gd name="T62" fmla="*/ 113 w 145"/>
                    <a:gd name="T63" fmla="*/ 13 h 149"/>
                    <a:gd name="T64" fmla="*/ 123 w 145"/>
                    <a:gd name="T65" fmla="*/ 23 h 149"/>
                    <a:gd name="T66" fmla="*/ 132 w 145"/>
                    <a:gd name="T67" fmla="*/ 32 h 149"/>
                    <a:gd name="T68" fmla="*/ 139 w 145"/>
                    <a:gd name="T69" fmla="*/ 45 h 149"/>
                    <a:gd name="T70" fmla="*/ 145 w 145"/>
                    <a:gd name="T71" fmla="*/ 61 h 149"/>
                    <a:gd name="T72" fmla="*/ 145 w 145"/>
                    <a:gd name="T73" fmla="*/ 74 h 149"/>
                    <a:gd name="T74" fmla="*/ 145 w 145"/>
                    <a:gd name="T75" fmla="*/ 7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9">
                      <a:moveTo>
                        <a:pt x="145" y="74"/>
                      </a:moveTo>
                      <a:lnTo>
                        <a:pt x="145" y="74"/>
                      </a:lnTo>
                      <a:lnTo>
                        <a:pt x="145" y="91"/>
                      </a:lnTo>
                      <a:lnTo>
                        <a:pt x="139" y="104"/>
                      </a:lnTo>
                      <a:lnTo>
                        <a:pt x="132" y="117"/>
                      </a:lnTo>
                      <a:lnTo>
                        <a:pt x="123" y="126"/>
                      </a:lnTo>
                      <a:lnTo>
                        <a:pt x="113" y="136"/>
                      </a:lnTo>
                      <a:lnTo>
                        <a:pt x="100" y="142"/>
                      </a:lnTo>
                      <a:lnTo>
                        <a:pt x="87" y="146"/>
                      </a:lnTo>
                      <a:lnTo>
                        <a:pt x="71" y="149"/>
                      </a:lnTo>
                      <a:lnTo>
                        <a:pt x="71" y="149"/>
                      </a:lnTo>
                      <a:lnTo>
                        <a:pt x="58" y="146"/>
                      </a:lnTo>
                      <a:lnTo>
                        <a:pt x="45" y="142"/>
                      </a:lnTo>
                      <a:lnTo>
                        <a:pt x="32" y="136"/>
                      </a:lnTo>
                      <a:lnTo>
                        <a:pt x="19" y="126"/>
                      </a:lnTo>
                      <a:lnTo>
                        <a:pt x="13" y="117"/>
                      </a:lnTo>
                      <a:lnTo>
                        <a:pt x="3" y="104"/>
                      </a:lnTo>
                      <a:lnTo>
                        <a:pt x="0" y="91"/>
                      </a:lnTo>
                      <a:lnTo>
                        <a:pt x="0" y="74"/>
                      </a:lnTo>
                      <a:lnTo>
                        <a:pt x="0" y="74"/>
                      </a:lnTo>
                      <a:lnTo>
                        <a:pt x="0" y="61"/>
                      </a:lnTo>
                      <a:lnTo>
                        <a:pt x="3" y="45"/>
                      </a:lnTo>
                      <a:lnTo>
                        <a:pt x="13" y="32"/>
                      </a:lnTo>
                      <a:lnTo>
                        <a:pt x="19" y="23"/>
                      </a:lnTo>
                      <a:lnTo>
                        <a:pt x="32" y="13"/>
                      </a:lnTo>
                      <a:lnTo>
                        <a:pt x="45" y="6"/>
                      </a:lnTo>
                      <a:lnTo>
                        <a:pt x="58" y="3"/>
                      </a:lnTo>
                      <a:lnTo>
                        <a:pt x="71" y="0"/>
                      </a:lnTo>
                      <a:lnTo>
                        <a:pt x="71" y="0"/>
                      </a:lnTo>
                      <a:lnTo>
                        <a:pt x="87" y="3"/>
                      </a:lnTo>
                      <a:lnTo>
                        <a:pt x="100" y="6"/>
                      </a:lnTo>
                      <a:lnTo>
                        <a:pt x="113" y="13"/>
                      </a:lnTo>
                      <a:lnTo>
                        <a:pt x="123" y="23"/>
                      </a:lnTo>
                      <a:lnTo>
                        <a:pt x="132" y="32"/>
                      </a:lnTo>
                      <a:lnTo>
                        <a:pt x="139" y="45"/>
                      </a:lnTo>
                      <a:lnTo>
                        <a:pt x="145" y="61"/>
                      </a:lnTo>
                      <a:lnTo>
                        <a:pt x="145" y="74"/>
                      </a:lnTo>
                      <a:lnTo>
                        <a:pt x="145" y="74"/>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grpSp>
          <p:sp>
            <p:nvSpPr>
              <p:cNvPr id="486" name="Rectangle 206">
                <a:extLst>
                  <a:ext uri="{FF2B5EF4-FFF2-40B4-BE49-F238E27FC236}">
                    <a16:creationId xmlns:a16="http://schemas.microsoft.com/office/drawing/2014/main" id="{952E399E-7BAA-4000-AF56-13403A7B9A44}"/>
                  </a:ext>
                </a:extLst>
              </p:cNvPr>
              <p:cNvSpPr>
                <a:spLocks noChangeArrowheads="1"/>
              </p:cNvSpPr>
              <p:nvPr userDrawn="1"/>
            </p:nvSpPr>
            <p:spPr bwMode="auto">
              <a:xfrm>
                <a:off x="7109454" y="772578"/>
                <a:ext cx="22116" cy="118272"/>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87" name="Freeform 207">
                <a:extLst>
                  <a:ext uri="{FF2B5EF4-FFF2-40B4-BE49-F238E27FC236}">
                    <a16:creationId xmlns:a16="http://schemas.microsoft.com/office/drawing/2014/main" id="{20979345-41D7-43A3-9A02-3E41EAA72B60}"/>
                  </a:ext>
                </a:extLst>
              </p:cNvPr>
              <p:cNvSpPr>
                <a:spLocks/>
              </p:cNvSpPr>
              <p:nvPr userDrawn="1"/>
            </p:nvSpPr>
            <p:spPr bwMode="auto">
              <a:xfrm>
                <a:off x="7071953" y="632190"/>
                <a:ext cx="94233" cy="93271"/>
              </a:xfrm>
              <a:custGeom>
                <a:avLst/>
                <a:gdLst>
                  <a:gd name="T0" fmla="*/ 98 w 98"/>
                  <a:gd name="T1" fmla="*/ 48 h 97"/>
                  <a:gd name="T2" fmla="*/ 98 w 98"/>
                  <a:gd name="T3" fmla="*/ 48 h 97"/>
                  <a:gd name="T4" fmla="*/ 98 w 98"/>
                  <a:gd name="T5" fmla="*/ 58 h 97"/>
                  <a:gd name="T6" fmla="*/ 94 w 98"/>
                  <a:gd name="T7" fmla="*/ 68 h 97"/>
                  <a:gd name="T8" fmla="*/ 85 w 98"/>
                  <a:gd name="T9" fmla="*/ 84 h 97"/>
                  <a:gd name="T10" fmla="*/ 68 w 98"/>
                  <a:gd name="T11" fmla="*/ 94 h 97"/>
                  <a:gd name="T12" fmla="*/ 59 w 98"/>
                  <a:gd name="T13" fmla="*/ 97 h 97"/>
                  <a:gd name="T14" fmla="*/ 49 w 98"/>
                  <a:gd name="T15" fmla="*/ 97 h 97"/>
                  <a:gd name="T16" fmla="*/ 49 w 98"/>
                  <a:gd name="T17" fmla="*/ 97 h 97"/>
                  <a:gd name="T18" fmla="*/ 39 w 98"/>
                  <a:gd name="T19" fmla="*/ 97 h 97"/>
                  <a:gd name="T20" fmla="*/ 30 w 98"/>
                  <a:gd name="T21" fmla="*/ 94 h 97"/>
                  <a:gd name="T22" fmla="*/ 17 w 98"/>
                  <a:gd name="T23" fmla="*/ 84 h 97"/>
                  <a:gd name="T24" fmla="*/ 4 w 98"/>
                  <a:gd name="T25" fmla="*/ 68 h 97"/>
                  <a:gd name="T26" fmla="*/ 4 w 98"/>
                  <a:gd name="T27" fmla="*/ 58 h 97"/>
                  <a:gd name="T28" fmla="*/ 0 w 98"/>
                  <a:gd name="T29" fmla="*/ 48 h 97"/>
                  <a:gd name="T30" fmla="*/ 0 w 98"/>
                  <a:gd name="T31" fmla="*/ 48 h 97"/>
                  <a:gd name="T32" fmla="*/ 4 w 98"/>
                  <a:gd name="T33" fmla="*/ 39 h 97"/>
                  <a:gd name="T34" fmla="*/ 4 w 98"/>
                  <a:gd name="T35" fmla="*/ 29 h 97"/>
                  <a:gd name="T36" fmla="*/ 17 w 98"/>
                  <a:gd name="T37" fmla="*/ 13 h 97"/>
                  <a:gd name="T38" fmla="*/ 30 w 98"/>
                  <a:gd name="T39" fmla="*/ 3 h 97"/>
                  <a:gd name="T40" fmla="*/ 39 w 98"/>
                  <a:gd name="T41" fmla="*/ 0 h 97"/>
                  <a:gd name="T42" fmla="*/ 49 w 98"/>
                  <a:gd name="T43" fmla="*/ 0 h 97"/>
                  <a:gd name="T44" fmla="*/ 49 w 98"/>
                  <a:gd name="T45" fmla="*/ 0 h 97"/>
                  <a:gd name="T46" fmla="*/ 59 w 98"/>
                  <a:gd name="T47" fmla="*/ 0 h 97"/>
                  <a:gd name="T48" fmla="*/ 68 w 98"/>
                  <a:gd name="T49" fmla="*/ 3 h 97"/>
                  <a:gd name="T50" fmla="*/ 85 w 98"/>
                  <a:gd name="T51" fmla="*/ 13 h 97"/>
                  <a:gd name="T52" fmla="*/ 94 w 98"/>
                  <a:gd name="T53" fmla="*/ 29 h 97"/>
                  <a:gd name="T54" fmla="*/ 98 w 98"/>
                  <a:gd name="T55" fmla="*/ 39 h 97"/>
                  <a:gd name="T56" fmla="*/ 98 w 98"/>
                  <a:gd name="T57" fmla="*/ 48 h 97"/>
                  <a:gd name="T58" fmla="*/ 98 w 98"/>
                  <a:gd name="T59" fmla="*/ 4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97">
                    <a:moveTo>
                      <a:pt x="98" y="48"/>
                    </a:moveTo>
                    <a:lnTo>
                      <a:pt x="98" y="48"/>
                    </a:lnTo>
                    <a:lnTo>
                      <a:pt x="98" y="58"/>
                    </a:lnTo>
                    <a:lnTo>
                      <a:pt x="94" y="68"/>
                    </a:lnTo>
                    <a:lnTo>
                      <a:pt x="85" y="84"/>
                    </a:lnTo>
                    <a:lnTo>
                      <a:pt x="68" y="94"/>
                    </a:lnTo>
                    <a:lnTo>
                      <a:pt x="59" y="97"/>
                    </a:lnTo>
                    <a:lnTo>
                      <a:pt x="49" y="97"/>
                    </a:lnTo>
                    <a:lnTo>
                      <a:pt x="49" y="97"/>
                    </a:lnTo>
                    <a:lnTo>
                      <a:pt x="39" y="97"/>
                    </a:lnTo>
                    <a:lnTo>
                      <a:pt x="30" y="94"/>
                    </a:lnTo>
                    <a:lnTo>
                      <a:pt x="17" y="84"/>
                    </a:lnTo>
                    <a:lnTo>
                      <a:pt x="4" y="68"/>
                    </a:lnTo>
                    <a:lnTo>
                      <a:pt x="4" y="58"/>
                    </a:lnTo>
                    <a:lnTo>
                      <a:pt x="0" y="48"/>
                    </a:lnTo>
                    <a:lnTo>
                      <a:pt x="0" y="48"/>
                    </a:lnTo>
                    <a:lnTo>
                      <a:pt x="4" y="39"/>
                    </a:lnTo>
                    <a:lnTo>
                      <a:pt x="4" y="29"/>
                    </a:lnTo>
                    <a:lnTo>
                      <a:pt x="17" y="13"/>
                    </a:lnTo>
                    <a:lnTo>
                      <a:pt x="30" y="3"/>
                    </a:lnTo>
                    <a:lnTo>
                      <a:pt x="39" y="0"/>
                    </a:lnTo>
                    <a:lnTo>
                      <a:pt x="49" y="0"/>
                    </a:lnTo>
                    <a:lnTo>
                      <a:pt x="49" y="0"/>
                    </a:lnTo>
                    <a:lnTo>
                      <a:pt x="59" y="0"/>
                    </a:lnTo>
                    <a:lnTo>
                      <a:pt x="68" y="3"/>
                    </a:lnTo>
                    <a:lnTo>
                      <a:pt x="85" y="13"/>
                    </a:lnTo>
                    <a:lnTo>
                      <a:pt x="94" y="29"/>
                    </a:lnTo>
                    <a:lnTo>
                      <a:pt x="98" y="39"/>
                    </a:lnTo>
                    <a:lnTo>
                      <a:pt x="98" y="48"/>
                    </a:lnTo>
                    <a:lnTo>
                      <a:pt x="98" y="48"/>
                    </a:lnTo>
                    <a:close/>
                  </a:path>
                </a:pathLst>
              </a:custGeom>
              <a:solidFill>
                <a:srgbClr val="35C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88" name="Freeform 208">
                <a:extLst>
                  <a:ext uri="{FF2B5EF4-FFF2-40B4-BE49-F238E27FC236}">
                    <a16:creationId xmlns:a16="http://schemas.microsoft.com/office/drawing/2014/main" id="{5661920D-624D-4CF7-8531-DAD0740921DA}"/>
                  </a:ext>
                </a:extLst>
              </p:cNvPr>
              <p:cNvSpPr>
                <a:spLocks noEditPoints="1"/>
              </p:cNvSpPr>
              <p:nvPr userDrawn="1"/>
            </p:nvSpPr>
            <p:spPr bwMode="auto">
              <a:xfrm>
                <a:off x="7044069" y="604305"/>
                <a:ext cx="152888" cy="151926"/>
              </a:xfrm>
              <a:custGeom>
                <a:avLst/>
                <a:gdLst>
                  <a:gd name="T0" fmla="*/ 78 w 159"/>
                  <a:gd name="T1" fmla="*/ 158 h 158"/>
                  <a:gd name="T2" fmla="*/ 49 w 159"/>
                  <a:gd name="T3" fmla="*/ 152 h 158"/>
                  <a:gd name="T4" fmla="*/ 23 w 159"/>
                  <a:gd name="T5" fmla="*/ 132 h 158"/>
                  <a:gd name="T6" fmla="*/ 7 w 159"/>
                  <a:gd name="T7" fmla="*/ 110 h 158"/>
                  <a:gd name="T8" fmla="*/ 0 w 159"/>
                  <a:gd name="T9" fmla="*/ 77 h 158"/>
                  <a:gd name="T10" fmla="*/ 0 w 159"/>
                  <a:gd name="T11" fmla="*/ 61 h 158"/>
                  <a:gd name="T12" fmla="*/ 13 w 159"/>
                  <a:gd name="T13" fmla="*/ 32 h 158"/>
                  <a:gd name="T14" fmla="*/ 36 w 159"/>
                  <a:gd name="T15" fmla="*/ 13 h 158"/>
                  <a:gd name="T16" fmla="*/ 62 w 159"/>
                  <a:gd name="T17" fmla="*/ 0 h 158"/>
                  <a:gd name="T18" fmla="*/ 78 w 159"/>
                  <a:gd name="T19" fmla="*/ 0 h 158"/>
                  <a:gd name="T20" fmla="*/ 110 w 159"/>
                  <a:gd name="T21" fmla="*/ 6 h 158"/>
                  <a:gd name="T22" fmla="*/ 136 w 159"/>
                  <a:gd name="T23" fmla="*/ 22 h 158"/>
                  <a:gd name="T24" fmla="*/ 152 w 159"/>
                  <a:gd name="T25" fmla="*/ 48 h 158"/>
                  <a:gd name="T26" fmla="*/ 159 w 159"/>
                  <a:gd name="T27" fmla="*/ 77 h 158"/>
                  <a:gd name="T28" fmla="*/ 156 w 159"/>
                  <a:gd name="T29" fmla="*/ 94 h 158"/>
                  <a:gd name="T30" fmla="*/ 146 w 159"/>
                  <a:gd name="T31" fmla="*/ 123 h 158"/>
                  <a:gd name="T32" fmla="*/ 123 w 159"/>
                  <a:gd name="T33" fmla="*/ 142 h 158"/>
                  <a:gd name="T34" fmla="*/ 94 w 159"/>
                  <a:gd name="T35" fmla="*/ 155 h 158"/>
                  <a:gd name="T36" fmla="*/ 78 w 159"/>
                  <a:gd name="T37" fmla="*/ 158 h 158"/>
                  <a:gd name="T38" fmla="*/ 78 w 159"/>
                  <a:gd name="T39" fmla="*/ 9 h 158"/>
                  <a:gd name="T40" fmla="*/ 52 w 159"/>
                  <a:gd name="T41" fmla="*/ 16 h 158"/>
                  <a:gd name="T42" fmla="*/ 33 w 159"/>
                  <a:gd name="T43" fmla="*/ 29 h 158"/>
                  <a:gd name="T44" fmla="*/ 17 w 159"/>
                  <a:gd name="T45" fmla="*/ 52 h 158"/>
                  <a:gd name="T46" fmla="*/ 13 w 159"/>
                  <a:gd name="T47" fmla="*/ 77 h 158"/>
                  <a:gd name="T48" fmla="*/ 13 w 159"/>
                  <a:gd name="T49" fmla="*/ 90 h 158"/>
                  <a:gd name="T50" fmla="*/ 23 w 159"/>
                  <a:gd name="T51" fmla="*/ 116 h 158"/>
                  <a:gd name="T52" fmla="*/ 42 w 159"/>
                  <a:gd name="T53" fmla="*/ 132 h 158"/>
                  <a:gd name="T54" fmla="*/ 65 w 159"/>
                  <a:gd name="T55" fmla="*/ 142 h 158"/>
                  <a:gd name="T56" fmla="*/ 78 w 159"/>
                  <a:gd name="T57" fmla="*/ 145 h 158"/>
                  <a:gd name="T58" fmla="*/ 104 w 159"/>
                  <a:gd name="T59" fmla="*/ 139 h 158"/>
                  <a:gd name="T60" fmla="*/ 127 w 159"/>
                  <a:gd name="T61" fmla="*/ 126 h 158"/>
                  <a:gd name="T62" fmla="*/ 139 w 159"/>
                  <a:gd name="T63" fmla="*/ 103 h 158"/>
                  <a:gd name="T64" fmla="*/ 146 w 159"/>
                  <a:gd name="T65" fmla="*/ 77 h 158"/>
                  <a:gd name="T66" fmla="*/ 146 w 159"/>
                  <a:gd name="T67" fmla="*/ 64 h 158"/>
                  <a:gd name="T68" fmla="*/ 136 w 159"/>
                  <a:gd name="T69" fmla="*/ 42 h 158"/>
                  <a:gd name="T70" fmla="*/ 117 w 159"/>
                  <a:gd name="T71" fmla="*/ 22 h 158"/>
                  <a:gd name="T72" fmla="*/ 94 w 159"/>
                  <a:gd name="T73" fmla="*/ 13 h 158"/>
                  <a:gd name="T74" fmla="*/ 78 w 159"/>
                  <a:gd name="T75" fmla="*/ 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9" h="158">
                    <a:moveTo>
                      <a:pt x="78" y="158"/>
                    </a:moveTo>
                    <a:lnTo>
                      <a:pt x="78" y="158"/>
                    </a:lnTo>
                    <a:lnTo>
                      <a:pt x="62" y="155"/>
                    </a:lnTo>
                    <a:lnTo>
                      <a:pt x="49" y="152"/>
                    </a:lnTo>
                    <a:lnTo>
                      <a:pt x="36" y="142"/>
                    </a:lnTo>
                    <a:lnTo>
                      <a:pt x="23" y="132"/>
                    </a:lnTo>
                    <a:lnTo>
                      <a:pt x="13" y="123"/>
                    </a:lnTo>
                    <a:lnTo>
                      <a:pt x="7" y="110"/>
                    </a:lnTo>
                    <a:lnTo>
                      <a:pt x="0" y="94"/>
                    </a:lnTo>
                    <a:lnTo>
                      <a:pt x="0" y="77"/>
                    </a:lnTo>
                    <a:lnTo>
                      <a:pt x="0" y="77"/>
                    </a:lnTo>
                    <a:lnTo>
                      <a:pt x="0" y="61"/>
                    </a:lnTo>
                    <a:lnTo>
                      <a:pt x="7" y="48"/>
                    </a:lnTo>
                    <a:lnTo>
                      <a:pt x="13" y="32"/>
                    </a:lnTo>
                    <a:lnTo>
                      <a:pt x="23" y="22"/>
                    </a:lnTo>
                    <a:lnTo>
                      <a:pt x="36" y="13"/>
                    </a:lnTo>
                    <a:lnTo>
                      <a:pt x="49" y="6"/>
                    </a:lnTo>
                    <a:lnTo>
                      <a:pt x="62" y="0"/>
                    </a:lnTo>
                    <a:lnTo>
                      <a:pt x="78" y="0"/>
                    </a:lnTo>
                    <a:lnTo>
                      <a:pt x="78" y="0"/>
                    </a:lnTo>
                    <a:lnTo>
                      <a:pt x="94" y="0"/>
                    </a:lnTo>
                    <a:lnTo>
                      <a:pt x="110" y="6"/>
                    </a:lnTo>
                    <a:lnTo>
                      <a:pt x="123" y="13"/>
                    </a:lnTo>
                    <a:lnTo>
                      <a:pt x="136" y="22"/>
                    </a:lnTo>
                    <a:lnTo>
                      <a:pt x="146" y="32"/>
                    </a:lnTo>
                    <a:lnTo>
                      <a:pt x="152" y="48"/>
                    </a:lnTo>
                    <a:lnTo>
                      <a:pt x="156" y="61"/>
                    </a:lnTo>
                    <a:lnTo>
                      <a:pt x="159" y="77"/>
                    </a:lnTo>
                    <a:lnTo>
                      <a:pt x="159" y="77"/>
                    </a:lnTo>
                    <a:lnTo>
                      <a:pt x="156" y="94"/>
                    </a:lnTo>
                    <a:lnTo>
                      <a:pt x="152" y="110"/>
                    </a:lnTo>
                    <a:lnTo>
                      <a:pt x="146" y="123"/>
                    </a:lnTo>
                    <a:lnTo>
                      <a:pt x="136" y="132"/>
                    </a:lnTo>
                    <a:lnTo>
                      <a:pt x="123" y="142"/>
                    </a:lnTo>
                    <a:lnTo>
                      <a:pt x="110" y="152"/>
                    </a:lnTo>
                    <a:lnTo>
                      <a:pt x="94" y="155"/>
                    </a:lnTo>
                    <a:lnTo>
                      <a:pt x="78" y="158"/>
                    </a:lnTo>
                    <a:lnTo>
                      <a:pt x="78" y="158"/>
                    </a:lnTo>
                    <a:close/>
                    <a:moveTo>
                      <a:pt x="78" y="9"/>
                    </a:moveTo>
                    <a:lnTo>
                      <a:pt x="78" y="9"/>
                    </a:lnTo>
                    <a:lnTo>
                      <a:pt x="65" y="13"/>
                    </a:lnTo>
                    <a:lnTo>
                      <a:pt x="52" y="16"/>
                    </a:lnTo>
                    <a:lnTo>
                      <a:pt x="42" y="22"/>
                    </a:lnTo>
                    <a:lnTo>
                      <a:pt x="33" y="29"/>
                    </a:lnTo>
                    <a:lnTo>
                      <a:pt x="23" y="42"/>
                    </a:lnTo>
                    <a:lnTo>
                      <a:pt x="17" y="52"/>
                    </a:lnTo>
                    <a:lnTo>
                      <a:pt x="13" y="64"/>
                    </a:lnTo>
                    <a:lnTo>
                      <a:pt x="13" y="77"/>
                    </a:lnTo>
                    <a:lnTo>
                      <a:pt x="13" y="77"/>
                    </a:lnTo>
                    <a:lnTo>
                      <a:pt x="13" y="90"/>
                    </a:lnTo>
                    <a:lnTo>
                      <a:pt x="17" y="103"/>
                    </a:lnTo>
                    <a:lnTo>
                      <a:pt x="23" y="116"/>
                    </a:lnTo>
                    <a:lnTo>
                      <a:pt x="33" y="126"/>
                    </a:lnTo>
                    <a:lnTo>
                      <a:pt x="42" y="132"/>
                    </a:lnTo>
                    <a:lnTo>
                      <a:pt x="52" y="139"/>
                    </a:lnTo>
                    <a:lnTo>
                      <a:pt x="65" y="142"/>
                    </a:lnTo>
                    <a:lnTo>
                      <a:pt x="78" y="145"/>
                    </a:lnTo>
                    <a:lnTo>
                      <a:pt x="78" y="145"/>
                    </a:lnTo>
                    <a:lnTo>
                      <a:pt x="94" y="142"/>
                    </a:lnTo>
                    <a:lnTo>
                      <a:pt x="104" y="139"/>
                    </a:lnTo>
                    <a:lnTo>
                      <a:pt x="117" y="132"/>
                    </a:lnTo>
                    <a:lnTo>
                      <a:pt x="127" y="126"/>
                    </a:lnTo>
                    <a:lnTo>
                      <a:pt x="136" y="116"/>
                    </a:lnTo>
                    <a:lnTo>
                      <a:pt x="139" y="103"/>
                    </a:lnTo>
                    <a:lnTo>
                      <a:pt x="146" y="90"/>
                    </a:lnTo>
                    <a:lnTo>
                      <a:pt x="146" y="77"/>
                    </a:lnTo>
                    <a:lnTo>
                      <a:pt x="146" y="77"/>
                    </a:lnTo>
                    <a:lnTo>
                      <a:pt x="146" y="64"/>
                    </a:lnTo>
                    <a:lnTo>
                      <a:pt x="139" y="52"/>
                    </a:lnTo>
                    <a:lnTo>
                      <a:pt x="136" y="42"/>
                    </a:lnTo>
                    <a:lnTo>
                      <a:pt x="127" y="29"/>
                    </a:lnTo>
                    <a:lnTo>
                      <a:pt x="117" y="22"/>
                    </a:lnTo>
                    <a:lnTo>
                      <a:pt x="104" y="16"/>
                    </a:lnTo>
                    <a:lnTo>
                      <a:pt x="94" y="13"/>
                    </a:lnTo>
                    <a:lnTo>
                      <a:pt x="78" y="9"/>
                    </a:lnTo>
                    <a:lnTo>
                      <a:pt x="7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89" name="Freeform 209">
                <a:extLst>
                  <a:ext uri="{FF2B5EF4-FFF2-40B4-BE49-F238E27FC236}">
                    <a16:creationId xmlns:a16="http://schemas.microsoft.com/office/drawing/2014/main" id="{69D88C24-DBDC-4531-BD48-34C5542BE3FE}"/>
                  </a:ext>
                </a:extLst>
              </p:cNvPr>
              <p:cNvSpPr>
                <a:spLocks noEditPoints="1"/>
              </p:cNvSpPr>
              <p:nvPr userDrawn="1"/>
            </p:nvSpPr>
            <p:spPr bwMode="auto">
              <a:xfrm>
                <a:off x="7066184" y="625459"/>
                <a:ext cx="105771" cy="105771"/>
              </a:xfrm>
              <a:custGeom>
                <a:avLst/>
                <a:gdLst>
                  <a:gd name="T0" fmla="*/ 55 w 110"/>
                  <a:gd name="T1" fmla="*/ 110 h 110"/>
                  <a:gd name="T2" fmla="*/ 55 w 110"/>
                  <a:gd name="T3" fmla="*/ 110 h 110"/>
                  <a:gd name="T4" fmla="*/ 45 w 110"/>
                  <a:gd name="T5" fmla="*/ 110 h 110"/>
                  <a:gd name="T6" fmla="*/ 36 w 110"/>
                  <a:gd name="T7" fmla="*/ 107 h 110"/>
                  <a:gd name="T8" fmla="*/ 26 w 110"/>
                  <a:gd name="T9" fmla="*/ 101 h 110"/>
                  <a:gd name="T10" fmla="*/ 16 w 110"/>
                  <a:gd name="T11" fmla="*/ 94 h 110"/>
                  <a:gd name="T12" fmla="*/ 10 w 110"/>
                  <a:gd name="T13" fmla="*/ 88 h 110"/>
                  <a:gd name="T14" fmla="*/ 6 w 110"/>
                  <a:gd name="T15" fmla="*/ 78 h 110"/>
                  <a:gd name="T16" fmla="*/ 3 w 110"/>
                  <a:gd name="T17" fmla="*/ 68 h 110"/>
                  <a:gd name="T18" fmla="*/ 0 w 110"/>
                  <a:gd name="T19" fmla="*/ 55 h 110"/>
                  <a:gd name="T20" fmla="*/ 0 w 110"/>
                  <a:gd name="T21" fmla="*/ 55 h 110"/>
                  <a:gd name="T22" fmla="*/ 3 w 110"/>
                  <a:gd name="T23" fmla="*/ 46 h 110"/>
                  <a:gd name="T24" fmla="*/ 6 w 110"/>
                  <a:gd name="T25" fmla="*/ 33 h 110"/>
                  <a:gd name="T26" fmla="*/ 10 w 110"/>
                  <a:gd name="T27" fmla="*/ 26 h 110"/>
                  <a:gd name="T28" fmla="*/ 16 w 110"/>
                  <a:gd name="T29" fmla="*/ 17 h 110"/>
                  <a:gd name="T30" fmla="*/ 26 w 110"/>
                  <a:gd name="T31" fmla="*/ 10 h 110"/>
                  <a:gd name="T32" fmla="*/ 36 w 110"/>
                  <a:gd name="T33" fmla="*/ 4 h 110"/>
                  <a:gd name="T34" fmla="*/ 45 w 110"/>
                  <a:gd name="T35" fmla="*/ 0 h 110"/>
                  <a:gd name="T36" fmla="*/ 55 w 110"/>
                  <a:gd name="T37" fmla="*/ 0 h 110"/>
                  <a:gd name="T38" fmla="*/ 55 w 110"/>
                  <a:gd name="T39" fmla="*/ 0 h 110"/>
                  <a:gd name="T40" fmla="*/ 68 w 110"/>
                  <a:gd name="T41" fmla="*/ 0 h 110"/>
                  <a:gd name="T42" fmla="*/ 78 w 110"/>
                  <a:gd name="T43" fmla="*/ 4 h 110"/>
                  <a:gd name="T44" fmla="*/ 87 w 110"/>
                  <a:gd name="T45" fmla="*/ 10 h 110"/>
                  <a:gd name="T46" fmla="*/ 94 w 110"/>
                  <a:gd name="T47" fmla="*/ 17 h 110"/>
                  <a:gd name="T48" fmla="*/ 100 w 110"/>
                  <a:gd name="T49" fmla="*/ 26 h 110"/>
                  <a:gd name="T50" fmla="*/ 107 w 110"/>
                  <a:gd name="T51" fmla="*/ 33 h 110"/>
                  <a:gd name="T52" fmla="*/ 110 w 110"/>
                  <a:gd name="T53" fmla="*/ 46 h 110"/>
                  <a:gd name="T54" fmla="*/ 110 w 110"/>
                  <a:gd name="T55" fmla="*/ 55 h 110"/>
                  <a:gd name="T56" fmla="*/ 110 w 110"/>
                  <a:gd name="T57" fmla="*/ 55 h 110"/>
                  <a:gd name="T58" fmla="*/ 110 w 110"/>
                  <a:gd name="T59" fmla="*/ 68 h 110"/>
                  <a:gd name="T60" fmla="*/ 107 w 110"/>
                  <a:gd name="T61" fmla="*/ 78 h 110"/>
                  <a:gd name="T62" fmla="*/ 100 w 110"/>
                  <a:gd name="T63" fmla="*/ 88 h 110"/>
                  <a:gd name="T64" fmla="*/ 94 w 110"/>
                  <a:gd name="T65" fmla="*/ 94 h 110"/>
                  <a:gd name="T66" fmla="*/ 87 w 110"/>
                  <a:gd name="T67" fmla="*/ 101 h 110"/>
                  <a:gd name="T68" fmla="*/ 78 w 110"/>
                  <a:gd name="T69" fmla="*/ 107 h 110"/>
                  <a:gd name="T70" fmla="*/ 68 w 110"/>
                  <a:gd name="T71" fmla="*/ 110 h 110"/>
                  <a:gd name="T72" fmla="*/ 55 w 110"/>
                  <a:gd name="T73" fmla="*/ 110 h 110"/>
                  <a:gd name="T74" fmla="*/ 55 w 110"/>
                  <a:gd name="T75" fmla="*/ 110 h 110"/>
                  <a:gd name="T76" fmla="*/ 55 w 110"/>
                  <a:gd name="T77" fmla="*/ 13 h 110"/>
                  <a:gd name="T78" fmla="*/ 55 w 110"/>
                  <a:gd name="T79" fmla="*/ 13 h 110"/>
                  <a:gd name="T80" fmla="*/ 39 w 110"/>
                  <a:gd name="T81" fmla="*/ 17 h 110"/>
                  <a:gd name="T82" fmla="*/ 26 w 110"/>
                  <a:gd name="T83" fmla="*/ 26 h 110"/>
                  <a:gd name="T84" fmla="*/ 16 w 110"/>
                  <a:gd name="T85" fmla="*/ 39 h 110"/>
                  <a:gd name="T86" fmla="*/ 13 w 110"/>
                  <a:gd name="T87" fmla="*/ 55 h 110"/>
                  <a:gd name="T88" fmla="*/ 13 w 110"/>
                  <a:gd name="T89" fmla="*/ 55 h 110"/>
                  <a:gd name="T90" fmla="*/ 16 w 110"/>
                  <a:gd name="T91" fmla="*/ 72 h 110"/>
                  <a:gd name="T92" fmla="*/ 26 w 110"/>
                  <a:gd name="T93" fmla="*/ 85 h 110"/>
                  <a:gd name="T94" fmla="*/ 39 w 110"/>
                  <a:gd name="T95" fmla="*/ 94 h 110"/>
                  <a:gd name="T96" fmla="*/ 55 w 110"/>
                  <a:gd name="T97" fmla="*/ 98 h 110"/>
                  <a:gd name="T98" fmla="*/ 55 w 110"/>
                  <a:gd name="T99" fmla="*/ 98 h 110"/>
                  <a:gd name="T100" fmla="*/ 71 w 110"/>
                  <a:gd name="T101" fmla="*/ 94 h 110"/>
                  <a:gd name="T102" fmla="*/ 87 w 110"/>
                  <a:gd name="T103" fmla="*/ 85 h 110"/>
                  <a:gd name="T104" fmla="*/ 97 w 110"/>
                  <a:gd name="T105" fmla="*/ 72 h 110"/>
                  <a:gd name="T106" fmla="*/ 100 w 110"/>
                  <a:gd name="T107" fmla="*/ 55 h 110"/>
                  <a:gd name="T108" fmla="*/ 100 w 110"/>
                  <a:gd name="T109" fmla="*/ 55 h 110"/>
                  <a:gd name="T110" fmla="*/ 97 w 110"/>
                  <a:gd name="T111" fmla="*/ 39 h 110"/>
                  <a:gd name="T112" fmla="*/ 87 w 110"/>
                  <a:gd name="T113" fmla="*/ 26 h 110"/>
                  <a:gd name="T114" fmla="*/ 71 w 110"/>
                  <a:gd name="T115" fmla="*/ 17 h 110"/>
                  <a:gd name="T116" fmla="*/ 55 w 110"/>
                  <a:gd name="T117" fmla="*/ 13 h 110"/>
                  <a:gd name="T118" fmla="*/ 55 w 110"/>
                  <a:gd name="T119" fmla="*/ 1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0" h="110">
                    <a:moveTo>
                      <a:pt x="55" y="110"/>
                    </a:moveTo>
                    <a:lnTo>
                      <a:pt x="55" y="110"/>
                    </a:lnTo>
                    <a:lnTo>
                      <a:pt x="45" y="110"/>
                    </a:lnTo>
                    <a:lnTo>
                      <a:pt x="36" y="107"/>
                    </a:lnTo>
                    <a:lnTo>
                      <a:pt x="26" y="101"/>
                    </a:lnTo>
                    <a:lnTo>
                      <a:pt x="16" y="94"/>
                    </a:lnTo>
                    <a:lnTo>
                      <a:pt x="10" y="88"/>
                    </a:lnTo>
                    <a:lnTo>
                      <a:pt x="6" y="78"/>
                    </a:lnTo>
                    <a:lnTo>
                      <a:pt x="3" y="68"/>
                    </a:lnTo>
                    <a:lnTo>
                      <a:pt x="0" y="55"/>
                    </a:lnTo>
                    <a:lnTo>
                      <a:pt x="0" y="55"/>
                    </a:lnTo>
                    <a:lnTo>
                      <a:pt x="3" y="46"/>
                    </a:lnTo>
                    <a:lnTo>
                      <a:pt x="6" y="33"/>
                    </a:lnTo>
                    <a:lnTo>
                      <a:pt x="10" y="26"/>
                    </a:lnTo>
                    <a:lnTo>
                      <a:pt x="16" y="17"/>
                    </a:lnTo>
                    <a:lnTo>
                      <a:pt x="26" y="10"/>
                    </a:lnTo>
                    <a:lnTo>
                      <a:pt x="36" y="4"/>
                    </a:lnTo>
                    <a:lnTo>
                      <a:pt x="45" y="0"/>
                    </a:lnTo>
                    <a:lnTo>
                      <a:pt x="55" y="0"/>
                    </a:lnTo>
                    <a:lnTo>
                      <a:pt x="55" y="0"/>
                    </a:lnTo>
                    <a:lnTo>
                      <a:pt x="68" y="0"/>
                    </a:lnTo>
                    <a:lnTo>
                      <a:pt x="78" y="4"/>
                    </a:lnTo>
                    <a:lnTo>
                      <a:pt x="87" y="10"/>
                    </a:lnTo>
                    <a:lnTo>
                      <a:pt x="94" y="17"/>
                    </a:lnTo>
                    <a:lnTo>
                      <a:pt x="100" y="26"/>
                    </a:lnTo>
                    <a:lnTo>
                      <a:pt x="107" y="33"/>
                    </a:lnTo>
                    <a:lnTo>
                      <a:pt x="110" y="46"/>
                    </a:lnTo>
                    <a:lnTo>
                      <a:pt x="110" y="55"/>
                    </a:lnTo>
                    <a:lnTo>
                      <a:pt x="110" y="55"/>
                    </a:lnTo>
                    <a:lnTo>
                      <a:pt x="110" y="68"/>
                    </a:lnTo>
                    <a:lnTo>
                      <a:pt x="107" y="78"/>
                    </a:lnTo>
                    <a:lnTo>
                      <a:pt x="100" y="88"/>
                    </a:lnTo>
                    <a:lnTo>
                      <a:pt x="94" y="94"/>
                    </a:lnTo>
                    <a:lnTo>
                      <a:pt x="87" y="101"/>
                    </a:lnTo>
                    <a:lnTo>
                      <a:pt x="78" y="107"/>
                    </a:lnTo>
                    <a:lnTo>
                      <a:pt x="68" y="110"/>
                    </a:lnTo>
                    <a:lnTo>
                      <a:pt x="55" y="110"/>
                    </a:lnTo>
                    <a:lnTo>
                      <a:pt x="55" y="110"/>
                    </a:lnTo>
                    <a:close/>
                    <a:moveTo>
                      <a:pt x="55" y="13"/>
                    </a:moveTo>
                    <a:lnTo>
                      <a:pt x="55" y="13"/>
                    </a:lnTo>
                    <a:lnTo>
                      <a:pt x="39" y="17"/>
                    </a:lnTo>
                    <a:lnTo>
                      <a:pt x="26" y="26"/>
                    </a:lnTo>
                    <a:lnTo>
                      <a:pt x="16" y="39"/>
                    </a:lnTo>
                    <a:lnTo>
                      <a:pt x="13" y="55"/>
                    </a:lnTo>
                    <a:lnTo>
                      <a:pt x="13" y="55"/>
                    </a:lnTo>
                    <a:lnTo>
                      <a:pt x="16" y="72"/>
                    </a:lnTo>
                    <a:lnTo>
                      <a:pt x="26" y="85"/>
                    </a:lnTo>
                    <a:lnTo>
                      <a:pt x="39" y="94"/>
                    </a:lnTo>
                    <a:lnTo>
                      <a:pt x="55" y="98"/>
                    </a:lnTo>
                    <a:lnTo>
                      <a:pt x="55" y="98"/>
                    </a:lnTo>
                    <a:lnTo>
                      <a:pt x="71" y="94"/>
                    </a:lnTo>
                    <a:lnTo>
                      <a:pt x="87" y="85"/>
                    </a:lnTo>
                    <a:lnTo>
                      <a:pt x="97" y="72"/>
                    </a:lnTo>
                    <a:lnTo>
                      <a:pt x="100" y="55"/>
                    </a:lnTo>
                    <a:lnTo>
                      <a:pt x="100" y="55"/>
                    </a:lnTo>
                    <a:lnTo>
                      <a:pt x="97" y="39"/>
                    </a:lnTo>
                    <a:lnTo>
                      <a:pt x="87" y="26"/>
                    </a:lnTo>
                    <a:lnTo>
                      <a:pt x="71" y="17"/>
                    </a:lnTo>
                    <a:lnTo>
                      <a:pt x="55" y="13"/>
                    </a:lnTo>
                    <a:lnTo>
                      <a:pt x="55"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90" name="Freeform 210">
                <a:extLst>
                  <a:ext uri="{FF2B5EF4-FFF2-40B4-BE49-F238E27FC236}">
                    <a16:creationId xmlns:a16="http://schemas.microsoft.com/office/drawing/2014/main" id="{94849425-E5B0-405C-96E4-8462AF5DC38E}"/>
                  </a:ext>
                </a:extLst>
              </p:cNvPr>
              <p:cNvSpPr>
                <a:spLocks/>
              </p:cNvSpPr>
              <p:nvPr userDrawn="1"/>
            </p:nvSpPr>
            <p:spPr bwMode="auto">
              <a:xfrm>
                <a:off x="7091185" y="650460"/>
                <a:ext cx="33655" cy="34616"/>
              </a:xfrm>
              <a:custGeom>
                <a:avLst/>
                <a:gdLst>
                  <a:gd name="T0" fmla="*/ 6 w 35"/>
                  <a:gd name="T1" fmla="*/ 36 h 36"/>
                  <a:gd name="T2" fmla="*/ 6 w 35"/>
                  <a:gd name="T3" fmla="*/ 36 h 36"/>
                  <a:gd name="T4" fmla="*/ 0 w 35"/>
                  <a:gd name="T5" fmla="*/ 33 h 36"/>
                  <a:gd name="T6" fmla="*/ 0 w 35"/>
                  <a:gd name="T7" fmla="*/ 29 h 36"/>
                  <a:gd name="T8" fmla="*/ 0 w 35"/>
                  <a:gd name="T9" fmla="*/ 29 h 36"/>
                  <a:gd name="T10" fmla="*/ 3 w 35"/>
                  <a:gd name="T11" fmla="*/ 16 h 36"/>
                  <a:gd name="T12" fmla="*/ 10 w 35"/>
                  <a:gd name="T13" fmla="*/ 7 h 36"/>
                  <a:gd name="T14" fmla="*/ 19 w 35"/>
                  <a:gd name="T15" fmla="*/ 0 h 36"/>
                  <a:gd name="T16" fmla="*/ 29 w 35"/>
                  <a:gd name="T17" fmla="*/ 0 h 36"/>
                  <a:gd name="T18" fmla="*/ 29 w 35"/>
                  <a:gd name="T19" fmla="*/ 0 h 36"/>
                  <a:gd name="T20" fmla="*/ 35 w 35"/>
                  <a:gd name="T21" fmla="*/ 0 h 36"/>
                  <a:gd name="T22" fmla="*/ 35 w 35"/>
                  <a:gd name="T23" fmla="*/ 7 h 36"/>
                  <a:gd name="T24" fmla="*/ 35 w 35"/>
                  <a:gd name="T25" fmla="*/ 7 h 36"/>
                  <a:gd name="T26" fmla="*/ 35 w 35"/>
                  <a:gd name="T27" fmla="*/ 10 h 36"/>
                  <a:gd name="T28" fmla="*/ 29 w 35"/>
                  <a:gd name="T29" fmla="*/ 10 h 36"/>
                  <a:gd name="T30" fmla="*/ 29 w 35"/>
                  <a:gd name="T31" fmla="*/ 10 h 36"/>
                  <a:gd name="T32" fmla="*/ 23 w 35"/>
                  <a:gd name="T33" fmla="*/ 13 h 36"/>
                  <a:gd name="T34" fmla="*/ 16 w 35"/>
                  <a:gd name="T35" fmla="*/ 16 h 36"/>
                  <a:gd name="T36" fmla="*/ 13 w 35"/>
                  <a:gd name="T37" fmla="*/ 23 h 36"/>
                  <a:gd name="T38" fmla="*/ 13 w 35"/>
                  <a:gd name="T39" fmla="*/ 29 h 36"/>
                  <a:gd name="T40" fmla="*/ 13 w 35"/>
                  <a:gd name="T41" fmla="*/ 29 h 36"/>
                  <a:gd name="T42" fmla="*/ 10 w 35"/>
                  <a:gd name="T43" fmla="*/ 33 h 36"/>
                  <a:gd name="T44" fmla="*/ 6 w 35"/>
                  <a:gd name="T45" fmla="*/ 36 h 36"/>
                  <a:gd name="T46" fmla="*/ 6 w 35"/>
                  <a:gd name="T4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36">
                    <a:moveTo>
                      <a:pt x="6" y="36"/>
                    </a:moveTo>
                    <a:lnTo>
                      <a:pt x="6" y="36"/>
                    </a:lnTo>
                    <a:lnTo>
                      <a:pt x="0" y="33"/>
                    </a:lnTo>
                    <a:lnTo>
                      <a:pt x="0" y="29"/>
                    </a:lnTo>
                    <a:lnTo>
                      <a:pt x="0" y="29"/>
                    </a:lnTo>
                    <a:lnTo>
                      <a:pt x="3" y="16"/>
                    </a:lnTo>
                    <a:lnTo>
                      <a:pt x="10" y="7"/>
                    </a:lnTo>
                    <a:lnTo>
                      <a:pt x="19" y="0"/>
                    </a:lnTo>
                    <a:lnTo>
                      <a:pt x="29" y="0"/>
                    </a:lnTo>
                    <a:lnTo>
                      <a:pt x="29" y="0"/>
                    </a:lnTo>
                    <a:lnTo>
                      <a:pt x="35" y="0"/>
                    </a:lnTo>
                    <a:lnTo>
                      <a:pt x="35" y="7"/>
                    </a:lnTo>
                    <a:lnTo>
                      <a:pt x="35" y="7"/>
                    </a:lnTo>
                    <a:lnTo>
                      <a:pt x="35" y="10"/>
                    </a:lnTo>
                    <a:lnTo>
                      <a:pt x="29" y="10"/>
                    </a:lnTo>
                    <a:lnTo>
                      <a:pt x="29" y="10"/>
                    </a:lnTo>
                    <a:lnTo>
                      <a:pt x="23" y="13"/>
                    </a:lnTo>
                    <a:lnTo>
                      <a:pt x="16" y="16"/>
                    </a:lnTo>
                    <a:lnTo>
                      <a:pt x="13" y="23"/>
                    </a:lnTo>
                    <a:lnTo>
                      <a:pt x="13" y="29"/>
                    </a:lnTo>
                    <a:lnTo>
                      <a:pt x="13" y="29"/>
                    </a:lnTo>
                    <a:lnTo>
                      <a:pt x="10" y="33"/>
                    </a:lnTo>
                    <a:lnTo>
                      <a:pt x="6" y="36"/>
                    </a:lnTo>
                    <a:lnTo>
                      <a:pt x="6"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91" name="Freeform 211">
                <a:extLst>
                  <a:ext uri="{FF2B5EF4-FFF2-40B4-BE49-F238E27FC236}">
                    <a16:creationId xmlns:a16="http://schemas.microsoft.com/office/drawing/2014/main" id="{4E94FE07-9F49-4031-B9B8-3FD09D711F7A}"/>
                  </a:ext>
                </a:extLst>
              </p:cNvPr>
              <p:cNvSpPr>
                <a:spLocks noEditPoints="1"/>
              </p:cNvSpPr>
              <p:nvPr userDrawn="1"/>
            </p:nvSpPr>
            <p:spPr bwMode="auto">
              <a:xfrm>
                <a:off x="7103685" y="765847"/>
                <a:ext cx="33655" cy="130772"/>
              </a:xfrm>
              <a:custGeom>
                <a:avLst/>
                <a:gdLst>
                  <a:gd name="T0" fmla="*/ 29 w 35"/>
                  <a:gd name="T1" fmla="*/ 136 h 136"/>
                  <a:gd name="T2" fmla="*/ 6 w 35"/>
                  <a:gd name="T3" fmla="*/ 136 h 136"/>
                  <a:gd name="T4" fmla="*/ 6 w 35"/>
                  <a:gd name="T5" fmla="*/ 136 h 136"/>
                  <a:gd name="T6" fmla="*/ 0 w 35"/>
                  <a:gd name="T7" fmla="*/ 133 h 136"/>
                  <a:gd name="T8" fmla="*/ 0 w 35"/>
                  <a:gd name="T9" fmla="*/ 130 h 136"/>
                  <a:gd name="T10" fmla="*/ 0 w 35"/>
                  <a:gd name="T11" fmla="*/ 7 h 136"/>
                  <a:gd name="T12" fmla="*/ 0 w 35"/>
                  <a:gd name="T13" fmla="*/ 7 h 136"/>
                  <a:gd name="T14" fmla="*/ 0 w 35"/>
                  <a:gd name="T15" fmla="*/ 3 h 136"/>
                  <a:gd name="T16" fmla="*/ 6 w 35"/>
                  <a:gd name="T17" fmla="*/ 0 h 136"/>
                  <a:gd name="T18" fmla="*/ 29 w 35"/>
                  <a:gd name="T19" fmla="*/ 0 h 136"/>
                  <a:gd name="T20" fmla="*/ 29 w 35"/>
                  <a:gd name="T21" fmla="*/ 0 h 136"/>
                  <a:gd name="T22" fmla="*/ 32 w 35"/>
                  <a:gd name="T23" fmla="*/ 3 h 136"/>
                  <a:gd name="T24" fmla="*/ 35 w 35"/>
                  <a:gd name="T25" fmla="*/ 7 h 136"/>
                  <a:gd name="T26" fmla="*/ 35 w 35"/>
                  <a:gd name="T27" fmla="*/ 130 h 136"/>
                  <a:gd name="T28" fmla="*/ 35 w 35"/>
                  <a:gd name="T29" fmla="*/ 130 h 136"/>
                  <a:gd name="T30" fmla="*/ 32 w 35"/>
                  <a:gd name="T31" fmla="*/ 133 h 136"/>
                  <a:gd name="T32" fmla="*/ 29 w 35"/>
                  <a:gd name="T33" fmla="*/ 136 h 136"/>
                  <a:gd name="T34" fmla="*/ 29 w 35"/>
                  <a:gd name="T35" fmla="*/ 136 h 136"/>
                  <a:gd name="T36" fmla="*/ 10 w 35"/>
                  <a:gd name="T37" fmla="*/ 123 h 136"/>
                  <a:gd name="T38" fmla="*/ 22 w 35"/>
                  <a:gd name="T39" fmla="*/ 123 h 136"/>
                  <a:gd name="T40" fmla="*/ 22 w 35"/>
                  <a:gd name="T41" fmla="*/ 13 h 136"/>
                  <a:gd name="T42" fmla="*/ 10 w 35"/>
                  <a:gd name="T43" fmla="*/ 13 h 136"/>
                  <a:gd name="T44" fmla="*/ 10 w 35"/>
                  <a:gd name="T45" fmla="*/ 1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136">
                    <a:moveTo>
                      <a:pt x="29" y="136"/>
                    </a:moveTo>
                    <a:lnTo>
                      <a:pt x="6" y="136"/>
                    </a:lnTo>
                    <a:lnTo>
                      <a:pt x="6" y="136"/>
                    </a:lnTo>
                    <a:lnTo>
                      <a:pt x="0" y="133"/>
                    </a:lnTo>
                    <a:lnTo>
                      <a:pt x="0" y="130"/>
                    </a:lnTo>
                    <a:lnTo>
                      <a:pt x="0" y="7"/>
                    </a:lnTo>
                    <a:lnTo>
                      <a:pt x="0" y="7"/>
                    </a:lnTo>
                    <a:lnTo>
                      <a:pt x="0" y="3"/>
                    </a:lnTo>
                    <a:lnTo>
                      <a:pt x="6" y="0"/>
                    </a:lnTo>
                    <a:lnTo>
                      <a:pt x="29" y="0"/>
                    </a:lnTo>
                    <a:lnTo>
                      <a:pt x="29" y="0"/>
                    </a:lnTo>
                    <a:lnTo>
                      <a:pt x="32" y="3"/>
                    </a:lnTo>
                    <a:lnTo>
                      <a:pt x="35" y="7"/>
                    </a:lnTo>
                    <a:lnTo>
                      <a:pt x="35" y="130"/>
                    </a:lnTo>
                    <a:lnTo>
                      <a:pt x="35" y="130"/>
                    </a:lnTo>
                    <a:lnTo>
                      <a:pt x="32" y="133"/>
                    </a:lnTo>
                    <a:lnTo>
                      <a:pt x="29" y="136"/>
                    </a:lnTo>
                    <a:lnTo>
                      <a:pt x="29" y="136"/>
                    </a:lnTo>
                    <a:close/>
                    <a:moveTo>
                      <a:pt x="10" y="123"/>
                    </a:moveTo>
                    <a:lnTo>
                      <a:pt x="22" y="123"/>
                    </a:lnTo>
                    <a:lnTo>
                      <a:pt x="22" y="13"/>
                    </a:lnTo>
                    <a:lnTo>
                      <a:pt x="10" y="13"/>
                    </a:lnTo>
                    <a:lnTo>
                      <a:pt x="10"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92" name="Freeform 212">
                <a:extLst>
                  <a:ext uri="{FF2B5EF4-FFF2-40B4-BE49-F238E27FC236}">
                    <a16:creationId xmlns:a16="http://schemas.microsoft.com/office/drawing/2014/main" id="{90B07ADC-53CF-4AD4-A39C-6847B94E8BFE}"/>
                  </a:ext>
                </a:extLst>
              </p:cNvPr>
              <p:cNvSpPr>
                <a:spLocks/>
              </p:cNvSpPr>
              <p:nvPr userDrawn="1"/>
            </p:nvSpPr>
            <p:spPr bwMode="auto">
              <a:xfrm>
                <a:off x="7113301" y="743731"/>
                <a:ext cx="11539" cy="34616"/>
              </a:xfrm>
              <a:custGeom>
                <a:avLst/>
                <a:gdLst>
                  <a:gd name="T0" fmla="*/ 6 w 12"/>
                  <a:gd name="T1" fmla="*/ 36 h 36"/>
                  <a:gd name="T2" fmla="*/ 6 w 12"/>
                  <a:gd name="T3" fmla="*/ 36 h 36"/>
                  <a:gd name="T4" fmla="*/ 3 w 12"/>
                  <a:gd name="T5" fmla="*/ 36 h 36"/>
                  <a:gd name="T6" fmla="*/ 0 w 12"/>
                  <a:gd name="T7" fmla="*/ 30 h 36"/>
                  <a:gd name="T8" fmla="*/ 0 w 12"/>
                  <a:gd name="T9" fmla="*/ 7 h 36"/>
                  <a:gd name="T10" fmla="*/ 0 w 12"/>
                  <a:gd name="T11" fmla="*/ 7 h 36"/>
                  <a:gd name="T12" fmla="*/ 3 w 12"/>
                  <a:gd name="T13" fmla="*/ 0 h 36"/>
                  <a:gd name="T14" fmla="*/ 6 w 12"/>
                  <a:gd name="T15" fmla="*/ 0 h 36"/>
                  <a:gd name="T16" fmla="*/ 6 w 12"/>
                  <a:gd name="T17" fmla="*/ 0 h 36"/>
                  <a:gd name="T18" fmla="*/ 12 w 12"/>
                  <a:gd name="T19" fmla="*/ 0 h 36"/>
                  <a:gd name="T20" fmla="*/ 12 w 12"/>
                  <a:gd name="T21" fmla="*/ 7 h 36"/>
                  <a:gd name="T22" fmla="*/ 12 w 12"/>
                  <a:gd name="T23" fmla="*/ 30 h 36"/>
                  <a:gd name="T24" fmla="*/ 12 w 12"/>
                  <a:gd name="T25" fmla="*/ 30 h 36"/>
                  <a:gd name="T26" fmla="*/ 12 w 12"/>
                  <a:gd name="T27" fmla="*/ 36 h 36"/>
                  <a:gd name="T28" fmla="*/ 6 w 12"/>
                  <a:gd name="T29" fmla="*/ 36 h 36"/>
                  <a:gd name="T30" fmla="*/ 6 w 12"/>
                  <a:gd name="T3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36">
                    <a:moveTo>
                      <a:pt x="6" y="36"/>
                    </a:moveTo>
                    <a:lnTo>
                      <a:pt x="6" y="36"/>
                    </a:lnTo>
                    <a:lnTo>
                      <a:pt x="3" y="36"/>
                    </a:lnTo>
                    <a:lnTo>
                      <a:pt x="0" y="30"/>
                    </a:lnTo>
                    <a:lnTo>
                      <a:pt x="0" y="7"/>
                    </a:lnTo>
                    <a:lnTo>
                      <a:pt x="0" y="7"/>
                    </a:lnTo>
                    <a:lnTo>
                      <a:pt x="3" y="0"/>
                    </a:lnTo>
                    <a:lnTo>
                      <a:pt x="6" y="0"/>
                    </a:lnTo>
                    <a:lnTo>
                      <a:pt x="6" y="0"/>
                    </a:lnTo>
                    <a:lnTo>
                      <a:pt x="12" y="0"/>
                    </a:lnTo>
                    <a:lnTo>
                      <a:pt x="12" y="7"/>
                    </a:lnTo>
                    <a:lnTo>
                      <a:pt x="12" y="30"/>
                    </a:lnTo>
                    <a:lnTo>
                      <a:pt x="12" y="30"/>
                    </a:lnTo>
                    <a:lnTo>
                      <a:pt x="12" y="36"/>
                    </a:lnTo>
                    <a:lnTo>
                      <a:pt x="6" y="36"/>
                    </a:lnTo>
                    <a:lnTo>
                      <a:pt x="6"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93" name="Freeform 213">
                <a:extLst>
                  <a:ext uri="{FF2B5EF4-FFF2-40B4-BE49-F238E27FC236}">
                    <a16:creationId xmlns:a16="http://schemas.microsoft.com/office/drawing/2014/main" id="{132601BB-22CE-48C3-9F5F-5FECE0F2E667}"/>
                  </a:ext>
                </a:extLst>
              </p:cNvPr>
              <p:cNvSpPr>
                <a:spLocks/>
              </p:cNvSpPr>
              <p:nvPr userDrawn="1"/>
            </p:nvSpPr>
            <p:spPr bwMode="auto">
              <a:xfrm>
                <a:off x="5794043" y="81217"/>
                <a:ext cx="282698" cy="152888"/>
              </a:xfrm>
              <a:custGeom>
                <a:avLst/>
                <a:gdLst>
                  <a:gd name="T0" fmla="*/ 204 w 294"/>
                  <a:gd name="T1" fmla="*/ 36 h 159"/>
                  <a:gd name="T2" fmla="*/ 204 w 294"/>
                  <a:gd name="T3" fmla="*/ 36 h 159"/>
                  <a:gd name="T4" fmla="*/ 194 w 294"/>
                  <a:gd name="T5" fmla="*/ 19 h 159"/>
                  <a:gd name="T6" fmla="*/ 181 w 294"/>
                  <a:gd name="T7" fmla="*/ 10 h 159"/>
                  <a:gd name="T8" fmla="*/ 165 w 294"/>
                  <a:gd name="T9" fmla="*/ 3 h 159"/>
                  <a:gd name="T10" fmla="*/ 145 w 294"/>
                  <a:gd name="T11" fmla="*/ 0 h 159"/>
                  <a:gd name="T12" fmla="*/ 145 w 294"/>
                  <a:gd name="T13" fmla="*/ 0 h 159"/>
                  <a:gd name="T14" fmla="*/ 129 w 294"/>
                  <a:gd name="T15" fmla="*/ 3 h 159"/>
                  <a:gd name="T16" fmla="*/ 113 w 294"/>
                  <a:gd name="T17" fmla="*/ 10 h 159"/>
                  <a:gd name="T18" fmla="*/ 100 w 294"/>
                  <a:gd name="T19" fmla="*/ 23 h 159"/>
                  <a:gd name="T20" fmla="*/ 90 w 294"/>
                  <a:gd name="T21" fmla="*/ 36 h 159"/>
                  <a:gd name="T22" fmla="*/ 87 w 294"/>
                  <a:gd name="T23" fmla="*/ 36 h 159"/>
                  <a:gd name="T24" fmla="*/ 87 w 294"/>
                  <a:gd name="T25" fmla="*/ 36 h 159"/>
                  <a:gd name="T26" fmla="*/ 77 w 294"/>
                  <a:gd name="T27" fmla="*/ 36 h 159"/>
                  <a:gd name="T28" fmla="*/ 68 w 294"/>
                  <a:gd name="T29" fmla="*/ 39 h 159"/>
                  <a:gd name="T30" fmla="*/ 52 w 294"/>
                  <a:gd name="T31" fmla="*/ 49 h 159"/>
                  <a:gd name="T32" fmla="*/ 42 w 294"/>
                  <a:gd name="T33" fmla="*/ 65 h 159"/>
                  <a:gd name="T34" fmla="*/ 39 w 294"/>
                  <a:gd name="T35" fmla="*/ 74 h 159"/>
                  <a:gd name="T36" fmla="*/ 35 w 294"/>
                  <a:gd name="T37" fmla="*/ 84 h 159"/>
                  <a:gd name="T38" fmla="*/ 35 w 294"/>
                  <a:gd name="T39" fmla="*/ 84 h 159"/>
                  <a:gd name="T40" fmla="*/ 22 w 294"/>
                  <a:gd name="T41" fmla="*/ 87 h 159"/>
                  <a:gd name="T42" fmla="*/ 9 w 294"/>
                  <a:gd name="T43" fmla="*/ 94 h 159"/>
                  <a:gd name="T44" fmla="*/ 3 w 294"/>
                  <a:gd name="T45" fmla="*/ 107 h 159"/>
                  <a:gd name="T46" fmla="*/ 0 w 294"/>
                  <a:gd name="T47" fmla="*/ 120 h 159"/>
                  <a:gd name="T48" fmla="*/ 0 w 294"/>
                  <a:gd name="T49" fmla="*/ 120 h 159"/>
                  <a:gd name="T50" fmla="*/ 3 w 294"/>
                  <a:gd name="T51" fmla="*/ 136 h 159"/>
                  <a:gd name="T52" fmla="*/ 9 w 294"/>
                  <a:gd name="T53" fmla="*/ 146 h 159"/>
                  <a:gd name="T54" fmla="*/ 22 w 294"/>
                  <a:gd name="T55" fmla="*/ 155 h 159"/>
                  <a:gd name="T56" fmla="*/ 35 w 294"/>
                  <a:gd name="T57" fmla="*/ 159 h 159"/>
                  <a:gd name="T58" fmla="*/ 255 w 294"/>
                  <a:gd name="T59" fmla="*/ 159 h 159"/>
                  <a:gd name="T60" fmla="*/ 255 w 294"/>
                  <a:gd name="T61" fmla="*/ 159 h 159"/>
                  <a:gd name="T62" fmla="*/ 272 w 294"/>
                  <a:gd name="T63" fmla="*/ 155 h 159"/>
                  <a:gd name="T64" fmla="*/ 281 w 294"/>
                  <a:gd name="T65" fmla="*/ 146 h 159"/>
                  <a:gd name="T66" fmla="*/ 291 w 294"/>
                  <a:gd name="T67" fmla="*/ 136 h 159"/>
                  <a:gd name="T68" fmla="*/ 294 w 294"/>
                  <a:gd name="T69" fmla="*/ 120 h 159"/>
                  <a:gd name="T70" fmla="*/ 294 w 294"/>
                  <a:gd name="T71" fmla="*/ 120 h 159"/>
                  <a:gd name="T72" fmla="*/ 291 w 294"/>
                  <a:gd name="T73" fmla="*/ 107 h 159"/>
                  <a:gd name="T74" fmla="*/ 281 w 294"/>
                  <a:gd name="T75" fmla="*/ 94 h 159"/>
                  <a:gd name="T76" fmla="*/ 272 w 294"/>
                  <a:gd name="T77" fmla="*/ 87 h 159"/>
                  <a:gd name="T78" fmla="*/ 255 w 294"/>
                  <a:gd name="T79" fmla="*/ 84 h 159"/>
                  <a:gd name="T80" fmla="*/ 255 w 294"/>
                  <a:gd name="T81" fmla="*/ 84 h 159"/>
                  <a:gd name="T82" fmla="*/ 255 w 294"/>
                  <a:gd name="T83" fmla="*/ 74 h 159"/>
                  <a:gd name="T84" fmla="*/ 252 w 294"/>
                  <a:gd name="T85" fmla="*/ 65 h 159"/>
                  <a:gd name="T86" fmla="*/ 242 w 294"/>
                  <a:gd name="T87" fmla="*/ 49 h 159"/>
                  <a:gd name="T88" fmla="*/ 226 w 294"/>
                  <a:gd name="T89" fmla="*/ 39 h 159"/>
                  <a:gd name="T90" fmla="*/ 217 w 294"/>
                  <a:gd name="T91" fmla="*/ 36 h 159"/>
                  <a:gd name="T92" fmla="*/ 207 w 294"/>
                  <a:gd name="T93" fmla="*/ 36 h 159"/>
                  <a:gd name="T94" fmla="*/ 204 w 294"/>
                  <a:gd name="T95" fmla="*/ 3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4" h="159">
                    <a:moveTo>
                      <a:pt x="204" y="36"/>
                    </a:moveTo>
                    <a:lnTo>
                      <a:pt x="204" y="36"/>
                    </a:lnTo>
                    <a:lnTo>
                      <a:pt x="194" y="19"/>
                    </a:lnTo>
                    <a:lnTo>
                      <a:pt x="181" y="10"/>
                    </a:lnTo>
                    <a:lnTo>
                      <a:pt x="165" y="3"/>
                    </a:lnTo>
                    <a:lnTo>
                      <a:pt x="145" y="0"/>
                    </a:lnTo>
                    <a:lnTo>
                      <a:pt x="145" y="0"/>
                    </a:lnTo>
                    <a:lnTo>
                      <a:pt x="129" y="3"/>
                    </a:lnTo>
                    <a:lnTo>
                      <a:pt x="113" y="10"/>
                    </a:lnTo>
                    <a:lnTo>
                      <a:pt x="100" y="23"/>
                    </a:lnTo>
                    <a:lnTo>
                      <a:pt x="90" y="36"/>
                    </a:lnTo>
                    <a:lnTo>
                      <a:pt x="87" y="36"/>
                    </a:lnTo>
                    <a:lnTo>
                      <a:pt x="87" y="36"/>
                    </a:lnTo>
                    <a:lnTo>
                      <a:pt x="77" y="36"/>
                    </a:lnTo>
                    <a:lnTo>
                      <a:pt x="68" y="39"/>
                    </a:lnTo>
                    <a:lnTo>
                      <a:pt x="52" y="49"/>
                    </a:lnTo>
                    <a:lnTo>
                      <a:pt x="42" y="65"/>
                    </a:lnTo>
                    <a:lnTo>
                      <a:pt x="39" y="74"/>
                    </a:lnTo>
                    <a:lnTo>
                      <a:pt x="35" y="84"/>
                    </a:lnTo>
                    <a:lnTo>
                      <a:pt x="35" y="84"/>
                    </a:lnTo>
                    <a:lnTo>
                      <a:pt x="22" y="87"/>
                    </a:lnTo>
                    <a:lnTo>
                      <a:pt x="9" y="94"/>
                    </a:lnTo>
                    <a:lnTo>
                      <a:pt x="3" y="107"/>
                    </a:lnTo>
                    <a:lnTo>
                      <a:pt x="0" y="120"/>
                    </a:lnTo>
                    <a:lnTo>
                      <a:pt x="0" y="120"/>
                    </a:lnTo>
                    <a:lnTo>
                      <a:pt x="3" y="136"/>
                    </a:lnTo>
                    <a:lnTo>
                      <a:pt x="9" y="146"/>
                    </a:lnTo>
                    <a:lnTo>
                      <a:pt x="22" y="155"/>
                    </a:lnTo>
                    <a:lnTo>
                      <a:pt x="35" y="159"/>
                    </a:lnTo>
                    <a:lnTo>
                      <a:pt x="255" y="159"/>
                    </a:lnTo>
                    <a:lnTo>
                      <a:pt x="255" y="159"/>
                    </a:lnTo>
                    <a:lnTo>
                      <a:pt x="272" y="155"/>
                    </a:lnTo>
                    <a:lnTo>
                      <a:pt x="281" y="146"/>
                    </a:lnTo>
                    <a:lnTo>
                      <a:pt x="291" y="136"/>
                    </a:lnTo>
                    <a:lnTo>
                      <a:pt x="294" y="120"/>
                    </a:lnTo>
                    <a:lnTo>
                      <a:pt x="294" y="120"/>
                    </a:lnTo>
                    <a:lnTo>
                      <a:pt x="291" y="107"/>
                    </a:lnTo>
                    <a:lnTo>
                      <a:pt x="281" y="94"/>
                    </a:lnTo>
                    <a:lnTo>
                      <a:pt x="272" y="87"/>
                    </a:lnTo>
                    <a:lnTo>
                      <a:pt x="255" y="84"/>
                    </a:lnTo>
                    <a:lnTo>
                      <a:pt x="255" y="84"/>
                    </a:lnTo>
                    <a:lnTo>
                      <a:pt x="255" y="74"/>
                    </a:lnTo>
                    <a:lnTo>
                      <a:pt x="252" y="65"/>
                    </a:lnTo>
                    <a:lnTo>
                      <a:pt x="242" y="49"/>
                    </a:lnTo>
                    <a:lnTo>
                      <a:pt x="226" y="39"/>
                    </a:lnTo>
                    <a:lnTo>
                      <a:pt x="217" y="36"/>
                    </a:lnTo>
                    <a:lnTo>
                      <a:pt x="207" y="36"/>
                    </a:lnTo>
                    <a:lnTo>
                      <a:pt x="20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94" name="Freeform 214">
                <a:extLst>
                  <a:ext uri="{FF2B5EF4-FFF2-40B4-BE49-F238E27FC236}">
                    <a16:creationId xmlns:a16="http://schemas.microsoft.com/office/drawing/2014/main" id="{F82C02D7-7731-406A-88C6-B4DD3A766257}"/>
                  </a:ext>
                </a:extLst>
              </p:cNvPr>
              <p:cNvSpPr>
                <a:spLocks noEditPoints="1"/>
              </p:cNvSpPr>
              <p:nvPr userDrawn="1"/>
            </p:nvSpPr>
            <p:spPr bwMode="auto">
              <a:xfrm>
                <a:off x="5787312" y="75448"/>
                <a:ext cx="296160" cy="164427"/>
              </a:xfrm>
              <a:custGeom>
                <a:avLst/>
                <a:gdLst>
                  <a:gd name="T0" fmla="*/ 42 w 308"/>
                  <a:gd name="T1" fmla="*/ 171 h 171"/>
                  <a:gd name="T2" fmla="*/ 26 w 308"/>
                  <a:gd name="T3" fmla="*/ 168 h 171"/>
                  <a:gd name="T4" fmla="*/ 4 w 308"/>
                  <a:gd name="T5" fmla="*/ 145 h 171"/>
                  <a:gd name="T6" fmla="*/ 0 w 308"/>
                  <a:gd name="T7" fmla="*/ 126 h 171"/>
                  <a:gd name="T8" fmla="*/ 13 w 308"/>
                  <a:gd name="T9" fmla="*/ 100 h 171"/>
                  <a:gd name="T10" fmla="*/ 39 w 308"/>
                  <a:gd name="T11" fmla="*/ 84 h 171"/>
                  <a:gd name="T12" fmla="*/ 42 w 308"/>
                  <a:gd name="T13" fmla="*/ 64 h 171"/>
                  <a:gd name="T14" fmla="*/ 71 w 308"/>
                  <a:gd name="T15" fmla="*/ 38 h 171"/>
                  <a:gd name="T16" fmla="*/ 94 w 308"/>
                  <a:gd name="T17" fmla="*/ 35 h 171"/>
                  <a:gd name="T18" fmla="*/ 94 w 308"/>
                  <a:gd name="T19" fmla="*/ 35 h 171"/>
                  <a:gd name="T20" fmla="*/ 94 w 308"/>
                  <a:gd name="T21" fmla="*/ 35 h 171"/>
                  <a:gd name="T22" fmla="*/ 120 w 308"/>
                  <a:gd name="T23" fmla="*/ 9 h 171"/>
                  <a:gd name="T24" fmla="*/ 152 w 308"/>
                  <a:gd name="T25" fmla="*/ 0 h 171"/>
                  <a:gd name="T26" fmla="*/ 172 w 308"/>
                  <a:gd name="T27" fmla="*/ 3 h 171"/>
                  <a:gd name="T28" fmla="*/ 204 w 308"/>
                  <a:gd name="T29" fmla="*/ 22 h 171"/>
                  <a:gd name="T30" fmla="*/ 214 w 308"/>
                  <a:gd name="T31" fmla="*/ 35 h 171"/>
                  <a:gd name="T32" fmla="*/ 214 w 308"/>
                  <a:gd name="T33" fmla="*/ 35 h 171"/>
                  <a:gd name="T34" fmla="*/ 236 w 308"/>
                  <a:gd name="T35" fmla="*/ 38 h 171"/>
                  <a:gd name="T36" fmla="*/ 262 w 308"/>
                  <a:gd name="T37" fmla="*/ 64 h 171"/>
                  <a:gd name="T38" fmla="*/ 269 w 308"/>
                  <a:gd name="T39" fmla="*/ 84 h 171"/>
                  <a:gd name="T40" fmla="*/ 295 w 308"/>
                  <a:gd name="T41" fmla="*/ 100 h 171"/>
                  <a:gd name="T42" fmla="*/ 308 w 308"/>
                  <a:gd name="T43" fmla="*/ 126 h 171"/>
                  <a:gd name="T44" fmla="*/ 304 w 308"/>
                  <a:gd name="T45" fmla="*/ 145 h 171"/>
                  <a:gd name="T46" fmla="*/ 282 w 308"/>
                  <a:gd name="T47" fmla="*/ 168 h 171"/>
                  <a:gd name="T48" fmla="*/ 262 w 308"/>
                  <a:gd name="T49" fmla="*/ 171 h 171"/>
                  <a:gd name="T50" fmla="*/ 91 w 308"/>
                  <a:gd name="T51" fmla="*/ 48 h 171"/>
                  <a:gd name="T52" fmla="*/ 62 w 308"/>
                  <a:gd name="T53" fmla="*/ 61 h 171"/>
                  <a:gd name="T54" fmla="*/ 49 w 308"/>
                  <a:gd name="T55" fmla="*/ 90 h 171"/>
                  <a:gd name="T56" fmla="*/ 49 w 308"/>
                  <a:gd name="T57" fmla="*/ 93 h 171"/>
                  <a:gd name="T58" fmla="*/ 42 w 308"/>
                  <a:gd name="T59" fmla="*/ 97 h 171"/>
                  <a:gd name="T60" fmla="*/ 23 w 308"/>
                  <a:gd name="T61" fmla="*/ 106 h 171"/>
                  <a:gd name="T62" fmla="*/ 13 w 308"/>
                  <a:gd name="T63" fmla="*/ 126 h 171"/>
                  <a:gd name="T64" fmla="*/ 16 w 308"/>
                  <a:gd name="T65" fmla="*/ 139 h 171"/>
                  <a:gd name="T66" fmla="*/ 33 w 308"/>
                  <a:gd name="T67" fmla="*/ 155 h 171"/>
                  <a:gd name="T68" fmla="*/ 262 w 308"/>
                  <a:gd name="T69" fmla="*/ 158 h 171"/>
                  <a:gd name="T70" fmla="*/ 275 w 308"/>
                  <a:gd name="T71" fmla="*/ 155 h 171"/>
                  <a:gd name="T72" fmla="*/ 291 w 308"/>
                  <a:gd name="T73" fmla="*/ 139 h 171"/>
                  <a:gd name="T74" fmla="*/ 295 w 308"/>
                  <a:gd name="T75" fmla="*/ 126 h 171"/>
                  <a:gd name="T76" fmla="*/ 285 w 308"/>
                  <a:gd name="T77" fmla="*/ 106 h 171"/>
                  <a:gd name="T78" fmla="*/ 262 w 308"/>
                  <a:gd name="T79" fmla="*/ 97 h 171"/>
                  <a:gd name="T80" fmla="*/ 259 w 308"/>
                  <a:gd name="T81" fmla="*/ 93 h 171"/>
                  <a:gd name="T82" fmla="*/ 256 w 308"/>
                  <a:gd name="T83" fmla="*/ 90 h 171"/>
                  <a:gd name="T84" fmla="*/ 246 w 308"/>
                  <a:gd name="T85" fmla="*/ 61 h 171"/>
                  <a:gd name="T86" fmla="*/ 214 w 308"/>
                  <a:gd name="T87" fmla="*/ 48 h 171"/>
                  <a:gd name="T88" fmla="*/ 214 w 308"/>
                  <a:gd name="T89" fmla="*/ 48 h 171"/>
                  <a:gd name="T90" fmla="*/ 211 w 308"/>
                  <a:gd name="T91" fmla="*/ 48 h 171"/>
                  <a:gd name="T92" fmla="*/ 207 w 308"/>
                  <a:gd name="T93" fmla="*/ 48 h 171"/>
                  <a:gd name="T94" fmla="*/ 204 w 308"/>
                  <a:gd name="T95" fmla="*/ 45 h 171"/>
                  <a:gd name="T96" fmla="*/ 185 w 308"/>
                  <a:gd name="T97" fmla="*/ 19 h 171"/>
                  <a:gd name="T98" fmla="*/ 152 w 308"/>
                  <a:gd name="T99" fmla="*/ 12 h 171"/>
                  <a:gd name="T100" fmla="*/ 136 w 308"/>
                  <a:gd name="T101" fmla="*/ 12 h 171"/>
                  <a:gd name="T102" fmla="*/ 110 w 308"/>
                  <a:gd name="T103" fmla="*/ 32 h 171"/>
                  <a:gd name="T104" fmla="*/ 104 w 308"/>
                  <a:gd name="T105" fmla="*/ 45 h 171"/>
                  <a:gd name="T106" fmla="*/ 97 w 308"/>
                  <a:gd name="T107" fmla="*/ 4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171">
                    <a:moveTo>
                      <a:pt x="262" y="171"/>
                    </a:moveTo>
                    <a:lnTo>
                      <a:pt x="42" y="171"/>
                    </a:lnTo>
                    <a:lnTo>
                      <a:pt x="42" y="171"/>
                    </a:lnTo>
                    <a:lnTo>
                      <a:pt x="26" y="168"/>
                    </a:lnTo>
                    <a:lnTo>
                      <a:pt x="13" y="158"/>
                    </a:lnTo>
                    <a:lnTo>
                      <a:pt x="4" y="145"/>
                    </a:lnTo>
                    <a:lnTo>
                      <a:pt x="0" y="126"/>
                    </a:lnTo>
                    <a:lnTo>
                      <a:pt x="0" y="126"/>
                    </a:lnTo>
                    <a:lnTo>
                      <a:pt x="4" y="113"/>
                    </a:lnTo>
                    <a:lnTo>
                      <a:pt x="13" y="100"/>
                    </a:lnTo>
                    <a:lnTo>
                      <a:pt x="23" y="90"/>
                    </a:lnTo>
                    <a:lnTo>
                      <a:pt x="39" y="84"/>
                    </a:lnTo>
                    <a:lnTo>
                      <a:pt x="39" y="84"/>
                    </a:lnTo>
                    <a:lnTo>
                      <a:pt x="42" y="64"/>
                    </a:lnTo>
                    <a:lnTo>
                      <a:pt x="55" y="51"/>
                    </a:lnTo>
                    <a:lnTo>
                      <a:pt x="71" y="38"/>
                    </a:lnTo>
                    <a:lnTo>
                      <a:pt x="81" y="35"/>
                    </a:lnTo>
                    <a:lnTo>
                      <a:pt x="94" y="35"/>
                    </a:lnTo>
                    <a:lnTo>
                      <a:pt x="94" y="35"/>
                    </a:lnTo>
                    <a:lnTo>
                      <a:pt x="94" y="35"/>
                    </a:lnTo>
                    <a:lnTo>
                      <a:pt x="94" y="35"/>
                    </a:lnTo>
                    <a:lnTo>
                      <a:pt x="94" y="35"/>
                    </a:lnTo>
                    <a:lnTo>
                      <a:pt x="104" y="22"/>
                    </a:lnTo>
                    <a:lnTo>
                      <a:pt x="120" y="9"/>
                    </a:lnTo>
                    <a:lnTo>
                      <a:pt x="136" y="3"/>
                    </a:lnTo>
                    <a:lnTo>
                      <a:pt x="152" y="0"/>
                    </a:lnTo>
                    <a:lnTo>
                      <a:pt x="152" y="0"/>
                    </a:lnTo>
                    <a:lnTo>
                      <a:pt x="172" y="3"/>
                    </a:lnTo>
                    <a:lnTo>
                      <a:pt x="188" y="9"/>
                    </a:lnTo>
                    <a:lnTo>
                      <a:pt x="204" y="22"/>
                    </a:lnTo>
                    <a:lnTo>
                      <a:pt x="214" y="35"/>
                    </a:lnTo>
                    <a:lnTo>
                      <a:pt x="214" y="35"/>
                    </a:lnTo>
                    <a:lnTo>
                      <a:pt x="214" y="35"/>
                    </a:lnTo>
                    <a:lnTo>
                      <a:pt x="214" y="35"/>
                    </a:lnTo>
                    <a:lnTo>
                      <a:pt x="224" y="35"/>
                    </a:lnTo>
                    <a:lnTo>
                      <a:pt x="236" y="38"/>
                    </a:lnTo>
                    <a:lnTo>
                      <a:pt x="253" y="51"/>
                    </a:lnTo>
                    <a:lnTo>
                      <a:pt x="262" y="64"/>
                    </a:lnTo>
                    <a:lnTo>
                      <a:pt x="269" y="84"/>
                    </a:lnTo>
                    <a:lnTo>
                      <a:pt x="269" y="84"/>
                    </a:lnTo>
                    <a:lnTo>
                      <a:pt x="285" y="90"/>
                    </a:lnTo>
                    <a:lnTo>
                      <a:pt x="295" y="100"/>
                    </a:lnTo>
                    <a:lnTo>
                      <a:pt x="304" y="113"/>
                    </a:lnTo>
                    <a:lnTo>
                      <a:pt x="308" y="126"/>
                    </a:lnTo>
                    <a:lnTo>
                      <a:pt x="308" y="126"/>
                    </a:lnTo>
                    <a:lnTo>
                      <a:pt x="304" y="145"/>
                    </a:lnTo>
                    <a:lnTo>
                      <a:pt x="295" y="158"/>
                    </a:lnTo>
                    <a:lnTo>
                      <a:pt x="282" y="168"/>
                    </a:lnTo>
                    <a:lnTo>
                      <a:pt x="262" y="171"/>
                    </a:lnTo>
                    <a:lnTo>
                      <a:pt x="262" y="171"/>
                    </a:lnTo>
                    <a:close/>
                    <a:moveTo>
                      <a:pt x="91" y="48"/>
                    </a:moveTo>
                    <a:lnTo>
                      <a:pt x="91" y="48"/>
                    </a:lnTo>
                    <a:lnTo>
                      <a:pt x="75" y="51"/>
                    </a:lnTo>
                    <a:lnTo>
                      <a:pt x="62" y="61"/>
                    </a:lnTo>
                    <a:lnTo>
                      <a:pt x="52" y="74"/>
                    </a:lnTo>
                    <a:lnTo>
                      <a:pt x="49" y="90"/>
                    </a:lnTo>
                    <a:lnTo>
                      <a:pt x="49" y="90"/>
                    </a:lnTo>
                    <a:lnTo>
                      <a:pt x="49" y="93"/>
                    </a:lnTo>
                    <a:lnTo>
                      <a:pt x="42" y="97"/>
                    </a:lnTo>
                    <a:lnTo>
                      <a:pt x="42" y="97"/>
                    </a:lnTo>
                    <a:lnTo>
                      <a:pt x="33" y="100"/>
                    </a:lnTo>
                    <a:lnTo>
                      <a:pt x="23" y="106"/>
                    </a:lnTo>
                    <a:lnTo>
                      <a:pt x="16" y="116"/>
                    </a:lnTo>
                    <a:lnTo>
                      <a:pt x="13" y="126"/>
                    </a:lnTo>
                    <a:lnTo>
                      <a:pt x="13" y="126"/>
                    </a:lnTo>
                    <a:lnTo>
                      <a:pt x="16" y="139"/>
                    </a:lnTo>
                    <a:lnTo>
                      <a:pt x="23" y="148"/>
                    </a:lnTo>
                    <a:lnTo>
                      <a:pt x="33" y="155"/>
                    </a:lnTo>
                    <a:lnTo>
                      <a:pt x="42" y="158"/>
                    </a:lnTo>
                    <a:lnTo>
                      <a:pt x="262" y="158"/>
                    </a:lnTo>
                    <a:lnTo>
                      <a:pt x="262" y="158"/>
                    </a:lnTo>
                    <a:lnTo>
                      <a:pt x="275" y="155"/>
                    </a:lnTo>
                    <a:lnTo>
                      <a:pt x="285" y="148"/>
                    </a:lnTo>
                    <a:lnTo>
                      <a:pt x="291" y="139"/>
                    </a:lnTo>
                    <a:lnTo>
                      <a:pt x="295" y="126"/>
                    </a:lnTo>
                    <a:lnTo>
                      <a:pt x="295" y="126"/>
                    </a:lnTo>
                    <a:lnTo>
                      <a:pt x="291" y="116"/>
                    </a:lnTo>
                    <a:lnTo>
                      <a:pt x="285" y="106"/>
                    </a:lnTo>
                    <a:lnTo>
                      <a:pt x="275" y="100"/>
                    </a:lnTo>
                    <a:lnTo>
                      <a:pt x="262" y="97"/>
                    </a:lnTo>
                    <a:lnTo>
                      <a:pt x="262" y="97"/>
                    </a:lnTo>
                    <a:lnTo>
                      <a:pt x="259" y="93"/>
                    </a:lnTo>
                    <a:lnTo>
                      <a:pt x="256" y="90"/>
                    </a:lnTo>
                    <a:lnTo>
                      <a:pt x="256" y="90"/>
                    </a:lnTo>
                    <a:lnTo>
                      <a:pt x="253" y="74"/>
                    </a:lnTo>
                    <a:lnTo>
                      <a:pt x="246" y="61"/>
                    </a:lnTo>
                    <a:lnTo>
                      <a:pt x="230" y="51"/>
                    </a:lnTo>
                    <a:lnTo>
                      <a:pt x="214" y="48"/>
                    </a:lnTo>
                    <a:lnTo>
                      <a:pt x="214" y="48"/>
                    </a:lnTo>
                    <a:lnTo>
                      <a:pt x="214" y="48"/>
                    </a:lnTo>
                    <a:lnTo>
                      <a:pt x="214" y="48"/>
                    </a:lnTo>
                    <a:lnTo>
                      <a:pt x="211" y="48"/>
                    </a:lnTo>
                    <a:lnTo>
                      <a:pt x="211" y="48"/>
                    </a:lnTo>
                    <a:lnTo>
                      <a:pt x="207" y="48"/>
                    </a:lnTo>
                    <a:lnTo>
                      <a:pt x="204" y="45"/>
                    </a:lnTo>
                    <a:lnTo>
                      <a:pt x="204" y="45"/>
                    </a:lnTo>
                    <a:lnTo>
                      <a:pt x="194" y="32"/>
                    </a:lnTo>
                    <a:lnTo>
                      <a:pt x="185" y="19"/>
                    </a:lnTo>
                    <a:lnTo>
                      <a:pt x="169" y="12"/>
                    </a:lnTo>
                    <a:lnTo>
                      <a:pt x="152" y="12"/>
                    </a:lnTo>
                    <a:lnTo>
                      <a:pt x="152" y="12"/>
                    </a:lnTo>
                    <a:lnTo>
                      <a:pt x="136" y="12"/>
                    </a:lnTo>
                    <a:lnTo>
                      <a:pt x="123" y="19"/>
                    </a:lnTo>
                    <a:lnTo>
                      <a:pt x="110" y="32"/>
                    </a:lnTo>
                    <a:lnTo>
                      <a:pt x="104" y="45"/>
                    </a:lnTo>
                    <a:lnTo>
                      <a:pt x="104" y="45"/>
                    </a:lnTo>
                    <a:lnTo>
                      <a:pt x="101" y="48"/>
                    </a:lnTo>
                    <a:lnTo>
                      <a:pt x="97" y="48"/>
                    </a:lnTo>
                    <a:lnTo>
                      <a:pt x="91"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95" name="Freeform 215">
                <a:extLst>
                  <a:ext uri="{FF2B5EF4-FFF2-40B4-BE49-F238E27FC236}">
                    <a16:creationId xmlns:a16="http://schemas.microsoft.com/office/drawing/2014/main" id="{5E31AA31-3815-44B6-8606-DDCF022F3ADA}"/>
                  </a:ext>
                </a:extLst>
              </p:cNvPr>
              <p:cNvSpPr>
                <a:spLocks/>
              </p:cNvSpPr>
              <p:nvPr userDrawn="1"/>
            </p:nvSpPr>
            <p:spPr bwMode="auto">
              <a:xfrm>
                <a:off x="5952700" y="227374"/>
                <a:ext cx="12501" cy="59617"/>
              </a:xfrm>
              <a:custGeom>
                <a:avLst/>
                <a:gdLst>
                  <a:gd name="T0" fmla="*/ 6 w 13"/>
                  <a:gd name="T1" fmla="*/ 62 h 62"/>
                  <a:gd name="T2" fmla="*/ 6 w 13"/>
                  <a:gd name="T3" fmla="*/ 62 h 62"/>
                  <a:gd name="T4" fmla="*/ 3 w 13"/>
                  <a:gd name="T5" fmla="*/ 58 h 62"/>
                  <a:gd name="T6" fmla="*/ 0 w 13"/>
                  <a:gd name="T7" fmla="*/ 55 h 62"/>
                  <a:gd name="T8" fmla="*/ 0 w 13"/>
                  <a:gd name="T9" fmla="*/ 7 h 62"/>
                  <a:gd name="T10" fmla="*/ 0 w 13"/>
                  <a:gd name="T11" fmla="*/ 7 h 62"/>
                  <a:gd name="T12" fmla="*/ 3 w 13"/>
                  <a:gd name="T13" fmla="*/ 0 h 62"/>
                  <a:gd name="T14" fmla="*/ 6 w 13"/>
                  <a:gd name="T15" fmla="*/ 0 h 62"/>
                  <a:gd name="T16" fmla="*/ 6 w 13"/>
                  <a:gd name="T17" fmla="*/ 0 h 62"/>
                  <a:gd name="T18" fmla="*/ 9 w 13"/>
                  <a:gd name="T19" fmla="*/ 0 h 62"/>
                  <a:gd name="T20" fmla="*/ 13 w 13"/>
                  <a:gd name="T21" fmla="*/ 7 h 62"/>
                  <a:gd name="T22" fmla="*/ 13 w 13"/>
                  <a:gd name="T23" fmla="*/ 55 h 62"/>
                  <a:gd name="T24" fmla="*/ 13 w 13"/>
                  <a:gd name="T25" fmla="*/ 55 h 62"/>
                  <a:gd name="T26" fmla="*/ 9 w 13"/>
                  <a:gd name="T27" fmla="*/ 58 h 62"/>
                  <a:gd name="T28" fmla="*/ 6 w 13"/>
                  <a:gd name="T29" fmla="*/ 62 h 62"/>
                  <a:gd name="T30" fmla="*/ 6 w 13"/>
                  <a:gd name="T3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62">
                    <a:moveTo>
                      <a:pt x="6" y="62"/>
                    </a:moveTo>
                    <a:lnTo>
                      <a:pt x="6" y="62"/>
                    </a:lnTo>
                    <a:lnTo>
                      <a:pt x="3" y="58"/>
                    </a:lnTo>
                    <a:lnTo>
                      <a:pt x="0" y="55"/>
                    </a:lnTo>
                    <a:lnTo>
                      <a:pt x="0" y="7"/>
                    </a:lnTo>
                    <a:lnTo>
                      <a:pt x="0" y="7"/>
                    </a:lnTo>
                    <a:lnTo>
                      <a:pt x="3" y="0"/>
                    </a:lnTo>
                    <a:lnTo>
                      <a:pt x="6" y="0"/>
                    </a:lnTo>
                    <a:lnTo>
                      <a:pt x="6" y="0"/>
                    </a:lnTo>
                    <a:lnTo>
                      <a:pt x="9" y="0"/>
                    </a:lnTo>
                    <a:lnTo>
                      <a:pt x="13" y="7"/>
                    </a:lnTo>
                    <a:lnTo>
                      <a:pt x="13" y="55"/>
                    </a:lnTo>
                    <a:lnTo>
                      <a:pt x="13" y="55"/>
                    </a:lnTo>
                    <a:lnTo>
                      <a:pt x="9" y="58"/>
                    </a:lnTo>
                    <a:lnTo>
                      <a:pt x="6" y="62"/>
                    </a:lnTo>
                    <a:lnTo>
                      <a:pt x="6"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96" name="Freeform 216">
                <a:extLst>
                  <a:ext uri="{FF2B5EF4-FFF2-40B4-BE49-F238E27FC236}">
                    <a16:creationId xmlns:a16="http://schemas.microsoft.com/office/drawing/2014/main" id="{F8DA40D5-AFF2-41E1-BC4B-41F0AAEB40F3}"/>
                  </a:ext>
                </a:extLst>
              </p:cNvPr>
              <p:cNvSpPr>
                <a:spLocks/>
              </p:cNvSpPr>
              <p:nvPr userDrawn="1"/>
            </p:nvSpPr>
            <p:spPr bwMode="auto">
              <a:xfrm>
                <a:off x="5952700" y="274491"/>
                <a:ext cx="33655" cy="33655"/>
              </a:xfrm>
              <a:custGeom>
                <a:avLst/>
                <a:gdLst>
                  <a:gd name="T0" fmla="*/ 32 w 35"/>
                  <a:gd name="T1" fmla="*/ 35 h 35"/>
                  <a:gd name="T2" fmla="*/ 32 w 35"/>
                  <a:gd name="T3" fmla="*/ 35 h 35"/>
                  <a:gd name="T4" fmla="*/ 19 w 35"/>
                  <a:gd name="T5" fmla="*/ 35 h 35"/>
                  <a:gd name="T6" fmla="*/ 9 w 35"/>
                  <a:gd name="T7" fmla="*/ 29 h 35"/>
                  <a:gd name="T8" fmla="*/ 3 w 35"/>
                  <a:gd name="T9" fmla="*/ 19 h 35"/>
                  <a:gd name="T10" fmla="*/ 0 w 35"/>
                  <a:gd name="T11" fmla="*/ 6 h 35"/>
                  <a:gd name="T12" fmla="*/ 0 w 35"/>
                  <a:gd name="T13" fmla="*/ 6 h 35"/>
                  <a:gd name="T14" fmla="*/ 3 w 35"/>
                  <a:gd name="T15" fmla="*/ 3 h 35"/>
                  <a:gd name="T16" fmla="*/ 6 w 35"/>
                  <a:gd name="T17" fmla="*/ 0 h 35"/>
                  <a:gd name="T18" fmla="*/ 6 w 35"/>
                  <a:gd name="T19" fmla="*/ 0 h 35"/>
                  <a:gd name="T20" fmla="*/ 9 w 35"/>
                  <a:gd name="T21" fmla="*/ 3 h 35"/>
                  <a:gd name="T22" fmla="*/ 13 w 35"/>
                  <a:gd name="T23" fmla="*/ 6 h 35"/>
                  <a:gd name="T24" fmla="*/ 13 w 35"/>
                  <a:gd name="T25" fmla="*/ 6 h 35"/>
                  <a:gd name="T26" fmla="*/ 13 w 35"/>
                  <a:gd name="T27" fmla="*/ 13 h 35"/>
                  <a:gd name="T28" fmla="*/ 19 w 35"/>
                  <a:gd name="T29" fmla="*/ 19 h 35"/>
                  <a:gd name="T30" fmla="*/ 22 w 35"/>
                  <a:gd name="T31" fmla="*/ 22 h 35"/>
                  <a:gd name="T32" fmla="*/ 32 w 35"/>
                  <a:gd name="T33" fmla="*/ 26 h 35"/>
                  <a:gd name="T34" fmla="*/ 32 w 35"/>
                  <a:gd name="T35" fmla="*/ 26 h 35"/>
                  <a:gd name="T36" fmla="*/ 35 w 35"/>
                  <a:gd name="T37" fmla="*/ 26 h 35"/>
                  <a:gd name="T38" fmla="*/ 35 w 35"/>
                  <a:gd name="T39" fmla="*/ 29 h 35"/>
                  <a:gd name="T40" fmla="*/ 35 w 35"/>
                  <a:gd name="T41" fmla="*/ 29 h 35"/>
                  <a:gd name="T42" fmla="*/ 35 w 35"/>
                  <a:gd name="T43" fmla="*/ 35 h 35"/>
                  <a:gd name="T44" fmla="*/ 32 w 35"/>
                  <a:gd name="T45" fmla="*/ 35 h 35"/>
                  <a:gd name="T46" fmla="*/ 32 w 35"/>
                  <a:gd name="T4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35">
                    <a:moveTo>
                      <a:pt x="32" y="35"/>
                    </a:moveTo>
                    <a:lnTo>
                      <a:pt x="32" y="35"/>
                    </a:lnTo>
                    <a:lnTo>
                      <a:pt x="19" y="35"/>
                    </a:lnTo>
                    <a:lnTo>
                      <a:pt x="9" y="29"/>
                    </a:lnTo>
                    <a:lnTo>
                      <a:pt x="3" y="19"/>
                    </a:lnTo>
                    <a:lnTo>
                      <a:pt x="0" y="6"/>
                    </a:lnTo>
                    <a:lnTo>
                      <a:pt x="0" y="6"/>
                    </a:lnTo>
                    <a:lnTo>
                      <a:pt x="3" y="3"/>
                    </a:lnTo>
                    <a:lnTo>
                      <a:pt x="6" y="0"/>
                    </a:lnTo>
                    <a:lnTo>
                      <a:pt x="6" y="0"/>
                    </a:lnTo>
                    <a:lnTo>
                      <a:pt x="9" y="3"/>
                    </a:lnTo>
                    <a:lnTo>
                      <a:pt x="13" y="6"/>
                    </a:lnTo>
                    <a:lnTo>
                      <a:pt x="13" y="6"/>
                    </a:lnTo>
                    <a:lnTo>
                      <a:pt x="13" y="13"/>
                    </a:lnTo>
                    <a:lnTo>
                      <a:pt x="19" y="19"/>
                    </a:lnTo>
                    <a:lnTo>
                      <a:pt x="22" y="22"/>
                    </a:lnTo>
                    <a:lnTo>
                      <a:pt x="32" y="26"/>
                    </a:lnTo>
                    <a:lnTo>
                      <a:pt x="32" y="26"/>
                    </a:lnTo>
                    <a:lnTo>
                      <a:pt x="35" y="26"/>
                    </a:lnTo>
                    <a:lnTo>
                      <a:pt x="35" y="29"/>
                    </a:lnTo>
                    <a:lnTo>
                      <a:pt x="35" y="29"/>
                    </a:lnTo>
                    <a:lnTo>
                      <a:pt x="35" y="35"/>
                    </a:lnTo>
                    <a:lnTo>
                      <a:pt x="32" y="35"/>
                    </a:lnTo>
                    <a:lnTo>
                      <a:pt x="32"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97" name="Freeform 217">
                <a:extLst>
                  <a:ext uri="{FF2B5EF4-FFF2-40B4-BE49-F238E27FC236}">
                    <a16:creationId xmlns:a16="http://schemas.microsoft.com/office/drawing/2014/main" id="{5E4298DF-1C76-486C-B1CB-0C817C58DCE5}"/>
                  </a:ext>
                </a:extLst>
              </p:cNvPr>
              <p:cNvSpPr>
                <a:spLocks/>
              </p:cNvSpPr>
              <p:nvPr userDrawn="1"/>
            </p:nvSpPr>
            <p:spPr bwMode="auto">
              <a:xfrm>
                <a:off x="5977701" y="299491"/>
                <a:ext cx="867325" cy="8654"/>
              </a:xfrm>
              <a:custGeom>
                <a:avLst/>
                <a:gdLst>
                  <a:gd name="T0" fmla="*/ 896 w 902"/>
                  <a:gd name="T1" fmla="*/ 9 h 9"/>
                  <a:gd name="T2" fmla="*/ 6 w 902"/>
                  <a:gd name="T3" fmla="*/ 9 h 9"/>
                  <a:gd name="T4" fmla="*/ 6 w 902"/>
                  <a:gd name="T5" fmla="*/ 9 h 9"/>
                  <a:gd name="T6" fmla="*/ 0 w 902"/>
                  <a:gd name="T7" fmla="*/ 9 h 9"/>
                  <a:gd name="T8" fmla="*/ 0 w 902"/>
                  <a:gd name="T9" fmla="*/ 3 h 9"/>
                  <a:gd name="T10" fmla="*/ 0 w 902"/>
                  <a:gd name="T11" fmla="*/ 3 h 9"/>
                  <a:gd name="T12" fmla="*/ 0 w 902"/>
                  <a:gd name="T13" fmla="*/ 0 h 9"/>
                  <a:gd name="T14" fmla="*/ 6 w 902"/>
                  <a:gd name="T15" fmla="*/ 0 h 9"/>
                  <a:gd name="T16" fmla="*/ 896 w 902"/>
                  <a:gd name="T17" fmla="*/ 0 h 9"/>
                  <a:gd name="T18" fmla="*/ 896 w 902"/>
                  <a:gd name="T19" fmla="*/ 0 h 9"/>
                  <a:gd name="T20" fmla="*/ 899 w 902"/>
                  <a:gd name="T21" fmla="*/ 0 h 9"/>
                  <a:gd name="T22" fmla="*/ 902 w 902"/>
                  <a:gd name="T23" fmla="*/ 3 h 9"/>
                  <a:gd name="T24" fmla="*/ 902 w 902"/>
                  <a:gd name="T25" fmla="*/ 3 h 9"/>
                  <a:gd name="T26" fmla="*/ 899 w 902"/>
                  <a:gd name="T27" fmla="*/ 9 h 9"/>
                  <a:gd name="T28" fmla="*/ 896 w 902"/>
                  <a:gd name="T29" fmla="*/ 9 h 9"/>
                  <a:gd name="T30" fmla="*/ 896 w 90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2" h="9">
                    <a:moveTo>
                      <a:pt x="896" y="9"/>
                    </a:moveTo>
                    <a:lnTo>
                      <a:pt x="6" y="9"/>
                    </a:lnTo>
                    <a:lnTo>
                      <a:pt x="6" y="9"/>
                    </a:lnTo>
                    <a:lnTo>
                      <a:pt x="0" y="9"/>
                    </a:lnTo>
                    <a:lnTo>
                      <a:pt x="0" y="3"/>
                    </a:lnTo>
                    <a:lnTo>
                      <a:pt x="0" y="3"/>
                    </a:lnTo>
                    <a:lnTo>
                      <a:pt x="0" y="0"/>
                    </a:lnTo>
                    <a:lnTo>
                      <a:pt x="6" y="0"/>
                    </a:lnTo>
                    <a:lnTo>
                      <a:pt x="896" y="0"/>
                    </a:lnTo>
                    <a:lnTo>
                      <a:pt x="896" y="0"/>
                    </a:lnTo>
                    <a:lnTo>
                      <a:pt x="899" y="0"/>
                    </a:lnTo>
                    <a:lnTo>
                      <a:pt x="902" y="3"/>
                    </a:lnTo>
                    <a:lnTo>
                      <a:pt x="902" y="3"/>
                    </a:lnTo>
                    <a:lnTo>
                      <a:pt x="899" y="9"/>
                    </a:lnTo>
                    <a:lnTo>
                      <a:pt x="896" y="9"/>
                    </a:lnTo>
                    <a:lnTo>
                      <a:pt x="896"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98" name="Freeform 218">
                <a:extLst>
                  <a:ext uri="{FF2B5EF4-FFF2-40B4-BE49-F238E27FC236}">
                    <a16:creationId xmlns:a16="http://schemas.microsoft.com/office/drawing/2014/main" id="{DE03F229-6CAE-424C-886E-0418CE36268D}"/>
                  </a:ext>
                </a:extLst>
              </p:cNvPr>
              <p:cNvSpPr>
                <a:spLocks/>
              </p:cNvSpPr>
              <p:nvPr userDrawn="1"/>
            </p:nvSpPr>
            <p:spPr bwMode="auto">
              <a:xfrm>
                <a:off x="5905584" y="227374"/>
                <a:ext cx="12501" cy="59617"/>
              </a:xfrm>
              <a:custGeom>
                <a:avLst/>
                <a:gdLst>
                  <a:gd name="T0" fmla="*/ 7 w 13"/>
                  <a:gd name="T1" fmla="*/ 62 h 62"/>
                  <a:gd name="T2" fmla="*/ 7 w 13"/>
                  <a:gd name="T3" fmla="*/ 62 h 62"/>
                  <a:gd name="T4" fmla="*/ 3 w 13"/>
                  <a:gd name="T5" fmla="*/ 58 h 62"/>
                  <a:gd name="T6" fmla="*/ 0 w 13"/>
                  <a:gd name="T7" fmla="*/ 55 h 62"/>
                  <a:gd name="T8" fmla="*/ 0 w 13"/>
                  <a:gd name="T9" fmla="*/ 7 h 62"/>
                  <a:gd name="T10" fmla="*/ 0 w 13"/>
                  <a:gd name="T11" fmla="*/ 7 h 62"/>
                  <a:gd name="T12" fmla="*/ 3 w 13"/>
                  <a:gd name="T13" fmla="*/ 0 h 62"/>
                  <a:gd name="T14" fmla="*/ 7 w 13"/>
                  <a:gd name="T15" fmla="*/ 0 h 62"/>
                  <a:gd name="T16" fmla="*/ 7 w 13"/>
                  <a:gd name="T17" fmla="*/ 0 h 62"/>
                  <a:gd name="T18" fmla="*/ 10 w 13"/>
                  <a:gd name="T19" fmla="*/ 0 h 62"/>
                  <a:gd name="T20" fmla="*/ 13 w 13"/>
                  <a:gd name="T21" fmla="*/ 7 h 62"/>
                  <a:gd name="T22" fmla="*/ 13 w 13"/>
                  <a:gd name="T23" fmla="*/ 55 h 62"/>
                  <a:gd name="T24" fmla="*/ 13 w 13"/>
                  <a:gd name="T25" fmla="*/ 55 h 62"/>
                  <a:gd name="T26" fmla="*/ 10 w 13"/>
                  <a:gd name="T27" fmla="*/ 58 h 62"/>
                  <a:gd name="T28" fmla="*/ 7 w 13"/>
                  <a:gd name="T29" fmla="*/ 62 h 62"/>
                  <a:gd name="T30" fmla="*/ 7 w 13"/>
                  <a:gd name="T3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62">
                    <a:moveTo>
                      <a:pt x="7" y="62"/>
                    </a:moveTo>
                    <a:lnTo>
                      <a:pt x="7" y="62"/>
                    </a:lnTo>
                    <a:lnTo>
                      <a:pt x="3" y="58"/>
                    </a:lnTo>
                    <a:lnTo>
                      <a:pt x="0" y="55"/>
                    </a:lnTo>
                    <a:lnTo>
                      <a:pt x="0" y="7"/>
                    </a:lnTo>
                    <a:lnTo>
                      <a:pt x="0" y="7"/>
                    </a:lnTo>
                    <a:lnTo>
                      <a:pt x="3" y="0"/>
                    </a:lnTo>
                    <a:lnTo>
                      <a:pt x="7" y="0"/>
                    </a:lnTo>
                    <a:lnTo>
                      <a:pt x="7" y="0"/>
                    </a:lnTo>
                    <a:lnTo>
                      <a:pt x="10" y="0"/>
                    </a:lnTo>
                    <a:lnTo>
                      <a:pt x="13" y="7"/>
                    </a:lnTo>
                    <a:lnTo>
                      <a:pt x="13" y="55"/>
                    </a:lnTo>
                    <a:lnTo>
                      <a:pt x="13" y="55"/>
                    </a:lnTo>
                    <a:lnTo>
                      <a:pt x="10" y="58"/>
                    </a:lnTo>
                    <a:lnTo>
                      <a:pt x="7" y="62"/>
                    </a:lnTo>
                    <a:lnTo>
                      <a:pt x="7"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499" name="Freeform 219">
                <a:extLst>
                  <a:ext uri="{FF2B5EF4-FFF2-40B4-BE49-F238E27FC236}">
                    <a16:creationId xmlns:a16="http://schemas.microsoft.com/office/drawing/2014/main" id="{AC970CA4-3A67-4660-8208-3C8A856499D3}"/>
                  </a:ext>
                </a:extLst>
              </p:cNvPr>
              <p:cNvSpPr>
                <a:spLocks/>
              </p:cNvSpPr>
              <p:nvPr userDrawn="1"/>
            </p:nvSpPr>
            <p:spPr bwMode="auto">
              <a:xfrm>
                <a:off x="5880583" y="274491"/>
                <a:ext cx="37501" cy="33655"/>
              </a:xfrm>
              <a:custGeom>
                <a:avLst/>
                <a:gdLst>
                  <a:gd name="T0" fmla="*/ 7 w 39"/>
                  <a:gd name="T1" fmla="*/ 35 h 35"/>
                  <a:gd name="T2" fmla="*/ 7 w 39"/>
                  <a:gd name="T3" fmla="*/ 35 h 35"/>
                  <a:gd name="T4" fmla="*/ 4 w 39"/>
                  <a:gd name="T5" fmla="*/ 35 h 35"/>
                  <a:gd name="T6" fmla="*/ 0 w 39"/>
                  <a:gd name="T7" fmla="*/ 29 h 35"/>
                  <a:gd name="T8" fmla="*/ 0 w 39"/>
                  <a:gd name="T9" fmla="*/ 29 h 35"/>
                  <a:gd name="T10" fmla="*/ 4 w 39"/>
                  <a:gd name="T11" fmla="*/ 26 h 35"/>
                  <a:gd name="T12" fmla="*/ 7 w 39"/>
                  <a:gd name="T13" fmla="*/ 26 h 35"/>
                  <a:gd name="T14" fmla="*/ 7 w 39"/>
                  <a:gd name="T15" fmla="*/ 26 h 35"/>
                  <a:gd name="T16" fmla="*/ 17 w 39"/>
                  <a:gd name="T17" fmla="*/ 22 h 35"/>
                  <a:gd name="T18" fmla="*/ 20 w 39"/>
                  <a:gd name="T19" fmla="*/ 19 h 35"/>
                  <a:gd name="T20" fmla="*/ 26 w 39"/>
                  <a:gd name="T21" fmla="*/ 13 h 35"/>
                  <a:gd name="T22" fmla="*/ 26 w 39"/>
                  <a:gd name="T23" fmla="*/ 6 h 35"/>
                  <a:gd name="T24" fmla="*/ 26 w 39"/>
                  <a:gd name="T25" fmla="*/ 6 h 35"/>
                  <a:gd name="T26" fmla="*/ 29 w 39"/>
                  <a:gd name="T27" fmla="*/ 3 h 35"/>
                  <a:gd name="T28" fmla="*/ 33 w 39"/>
                  <a:gd name="T29" fmla="*/ 0 h 35"/>
                  <a:gd name="T30" fmla="*/ 33 w 39"/>
                  <a:gd name="T31" fmla="*/ 0 h 35"/>
                  <a:gd name="T32" fmla="*/ 36 w 39"/>
                  <a:gd name="T33" fmla="*/ 3 h 35"/>
                  <a:gd name="T34" fmla="*/ 39 w 39"/>
                  <a:gd name="T35" fmla="*/ 6 h 35"/>
                  <a:gd name="T36" fmla="*/ 39 w 39"/>
                  <a:gd name="T37" fmla="*/ 6 h 35"/>
                  <a:gd name="T38" fmla="*/ 36 w 39"/>
                  <a:gd name="T39" fmla="*/ 19 h 35"/>
                  <a:gd name="T40" fmla="*/ 29 w 39"/>
                  <a:gd name="T41" fmla="*/ 29 h 35"/>
                  <a:gd name="T42" fmla="*/ 20 w 39"/>
                  <a:gd name="T43" fmla="*/ 35 h 35"/>
                  <a:gd name="T44" fmla="*/ 7 w 39"/>
                  <a:gd name="T45" fmla="*/ 35 h 35"/>
                  <a:gd name="T46" fmla="*/ 7 w 39"/>
                  <a:gd name="T4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5">
                    <a:moveTo>
                      <a:pt x="7" y="35"/>
                    </a:moveTo>
                    <a:lnTo>
                      <a:pt x="7" y="35"/>
                    </a:lnTo>
                    <a:lnTo>
                      <a:pt x="4" y="35"/>
                    </a:lnTo>
                    <a:lnTo>
                      <a:pt x="0" y="29"/>
                    </a:lnTo>
                    <a:lnTo>
                      <a:pt x="0" y="29"/>
                    </a:lnTo>
                    <a:lnTo>
                      <a:pt x="4" y="26"/>
                    </a:lnTo>
                    <a:lnTo>
                      <a:pt x="7" y="26"/>
                    </a:lnTo>
                    <a:lnTo>
                      <a:pt x="7" y="26"/>
                    </a:lnTo>
                    <a:lnTo>
                      <a:pt x="17" y="22"/>
                    </a:lnTo>
                    <a:lnTo>
                      <a:pt x="20" y="19"/>
                    </a:lnTo>
                    <a:lnTo>
                      <a:pt x="26" y="13"/>
                    </a:lnTo>
                    <a:lnTo>
                      <a:pt x="26" y="6"/>
                    </a:lnTo>
                    <a:lnTo>
                      <a:pt x="26" y="6"/>
                    </a:lnTo>
                    <a:lnTo>
                      <a:pt x="29" y="3"/>
                    </a:lnTo>
                    <a:lnTo>
                      <a:pt x="33" y="0"/>
                    </a:lnTo>
                    <a:lnTo>
                      <a:pt x="33" y="0"/>
                    </a:lnTo>
                    <a:lnTo>
                      <a:pt x="36" y="3"/>
                    </a:lnTo>
                    <a:lnTo>
                      <a:pt x="39" y="6"/>
                    </a:lnTo>
                    <a:lnTo>
                      <a:pt x="39" y="6"/>
                    </a:lnTo>
                    <a:lnTo>
                      <a:pt x="36" y="19"/>
                    </a:lnTo>
                    <a:lnTo>
                      <a:pt x="29" y="29"/>
                    </a:lnTo>
                    <a:lnTo>
                      <a:pt x="20" y="35"/>
                    </a:lnTo>
                    <a:lnTo>
                      <a:pt x="7" y="35"/>
                    </a:lnTo>
                    <a:lnTo>
                      <a:pt x="7"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00" name="Freeform 220">
                <a:extLst>
                  <a:ext uri="{FF2B5EF4-FFF2-40B4-BE49-F238E27FC236}">
                    <a16:creationId xmlns:a16="http://schemas.microsoft.com/office/drawing/2014/main" id="{1F8843D8-94E7-4F2E-A705-F684C3C30337}"/>
                  </a:ext>
                </a:extLst>
              </p:cNvPr>
              <p:cNvSpPr>
                <a:spLocks/>
              </p:cNvSpPr>
              <p:nvPr userDrawn="1"/>
            </p:nvSpPr>
            <p:spPr bwMode="auto">
              <a:xfrm>
                <a:off x="5355573" y="299491"/>
                <a:ext cx="537511" cy="8654"/>
              </a:xfrm>
              <a:custGeom>
                <a:avLst/>
                <a:gdLst>
                  <a:gd name="T0" fmla="*/ 553 w 559"/>
                  <a:gd name="T1" fmla="*/ 9 h 9"/>
                  <a:gd name="T2" fmla="*/ 6 w 559"/>
                  <a:gd name="T3" fmla="*/ 9 h 9"/>
                  <a:gd name="T4" fmla="*/ 6 w 559"/>
                  <a:gd name="T5" fmla="*/ 9 h 9"/>
                  <a:gd name="T6" fmla="*/ 0 w 559"/>
                  <a:gd name="T7" fmla="*/ 9 h 9"/>
                  <a:gd name="T8" fmla="*/ 0 w 559"/>
                  <a:gd name="T9" fmla="*/ 3 h 9"/>
                  <a:gd name="T10" fmla="*/ 0 w 559"/>
                  <a:gd name="T11" fmla="*/ 3 h 9"/>
                  <a:gd name="T12" fmla="*/ 0 w 559"/>
                  <a:gd name="T13" fmla="*/ 0 h 9"/>
                  <a:gd name="T14" fmla="*/ 6 w 559"/>
                  <a:gd name="T15" fmla="*/ 0 h 9"/>
                  <a:gd name="T16" fmla="*/ 553 w 559"/>
                  <a:gd name="T17" fmla="*/ 0 h 9"/>
                  <a:gd name="T18" fmla="*/ 553 w 559"/>
                  <a:gd name="T19" fmla="*/ 0 h 9"/>
                  <a:gd name="T20" fmla="*/ 559 w 559"/>
                  <a:gd name="T21" fmla="*/ 0 h 9"/>
                  <a:gd name="T22" fmla="*/ 559 w 559"/>
                  <a:gd name="T23" fmla="*/ 3 h 9"/>
                  <a:gd name="T24" fmla="*/ 559 w 559"/>
                  <a:gd name="T25" fmla="*/ 3 h 9"/>
                  <a:gd name="T26" fmla="*/ 559 w 559"/>
                  <a:gd name="T27" fmla="*/ 9 h 9"/>
                  <a:gd name="T28" fmla="*/ 553 w 559"/>
                  <a:gd name="T29" fmla="*/ 9 h 9"/>
                  <a:gd name="T30" fmla="*/ 553 w 559"/>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9" h="9">
                    <a:moveTo>
                      <a:pt x="553" y="9"/>
                    </a:moveTo>
                    <a:lnTo>
                      <a:pt x="6" y="9"/>
                    </a:lnTo>
                    <a:lnTo>
                      <a:pt x="6" y="9"/>
                    </a:lnTo>
                    <a:lnTo>
                      <a:pt x="0" y="9"/>
                    </a:lnTo>
                    <a:lnTo>
                      <a:pt x="0" y="3"/>
                    </a:lnTo>
                    <a:lnTo>
                      <a:pt x="0" y="3"/>
                    </a:lnTo>
                    <a:lnTo>
                      <a:pt x="0" y="0"/>
                    </a:lnTo>
                    <a:lnTo>
                      <a:pt x="6" y="0"/>
                    </a:lnTo>
                    <a:lnTo>
                      <a:pt x="553" y="0"/>
                    </a:lnTo>
                    <a:lnTo>
                      <a:pt x="553" y="0"/>
                    </a:lnTo>
                    <a:lnTo>
                      <a:pt x="559" y="0"/>
                    </a:lnTo>
                    <a:lnTo>
                      <a:pt x="559" y="3"/>
                    </a:lnTo>
                    <a:lnTo>
                      <a:pt x="559" y="3"/>
                    </a:lnTo>
                    <a:lnTo>
                      <a:pt x="559" y="9"/>
                    </a:lnTo>
                    <a:lnTo>
                      <a:pt x="553" y="9"/>
                    </a:lnTo>
                    <a:lnTo>
                      <a:pt x="55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01" name="Freeform 221">
                <a:extLst>
                  <a:ext uri="{FF2B5EF4-FFF2-40B4-BE49-F238E27FC236}">
                    <a16:creationId xmlns:a16="http://schemas.microsoft.com/office/drawing/2014/main" id="{6BB30C2E-4718-4EFF-B683-64D40A89AA2C}"/>
                  </a:ext>
                </a:extLst>
              </p:cNvPr>
              <p:cNvSpPr>
                <a:spLocks/>
              </p:cNvSpPr>
              <p:nvPr userDrawn="1"/>
            </p:nvSpPr>
            <p:spPr bwMode="auto">
              <a:xfrm>
                <a:off x="5930584" y="227374"/>
                <a:ext cx="9616" cy="127888"/>
              </a:xfrm>
              <a:custGeom>
                <a:avLst/>
                <a:gdLst>
                  <a:gd name="T0" fmla="*/ 3 w 10"/>
                  <a:gd name="T1" fmla="*/ 133 h 133"/>
                  <a:gd name="T2" fmla="*/ 3 w 10"/>
                  <a:gd name="T3" fmla="*/ 133 h 133"/>
                  <a:gd name="T4" fmla="*/ 0 w 10"/>
                  <a:gd name="T5" fmla="*/ 133 h 133"/>
                  <a:gd name="T6" fmla="*/ 0 w 10"/>
                  <a:gd name="T7" fmla="*/ 126 h 133"/>
                  <a:gd name="T8" fmla="*/ 0 w 10"/>
                  <a:gd name="T9" fmla="*/ 7 h 133"/>
                  <a:gd name="T10" fmla="*/ 0 w 10"/>
                  <a:gd name="T11" fmla="*/ 7 h 133"/>
                  <a:gd name="T12" fmla="*/ 0 w 10"/>
                  <a:gd name="T13" fmla="*/ 0 h 133"/>
                  <a:gd name="T14" fmla="*/ 3 w 10"/>
                  <a:gd name="T15" fmla="*/ 0 h 133"/>
                  <a:gd name="T16" fmla="*/ 3 w 10"/>
                  <a:gd name="T17" fmla="*/ 0 h 133"/>
                  <a:gd name="T18" fmla="*/ 10 w 10"/>
                  <a:gd name="T19" fmla="*/ 0 h 133"/>
                  <a:gd name="T20" fmla="*/ 10 w 10"/>
                  <a:gd name="T21" fmla="*/ 7 h 133"/>
                  <a:gd name="T22" fmla="*/ 10 w 10"/>
                  <a:gd name="T23" fmla="*/ 126 h 133"/>
                  <a:gd name="T24" fmla="*/ 10 w 10"/>
                  <a:gd name="T25" fmla="*/ 126 h 133"/>
                  <a:gd name="T26" fmla="*/ 10 w 10"/>
                  <a:gd name="T27" fmla="*/ 133 h 133"/>
                  <a:gd name="T28" fmla="*/ 3 w 10"/>
                  <a:gd name="T29" fmla="*/ 133 h 133"/>
                  <a:gd name="T30" fmla="*/ 3 w 10"/>
                  <a:gd name="T3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33">
                    <a:moveTo>
                      <a:pt x="3" y="133"/>
                    </a:moveTo>
                    <a:lnTo>
                      <a:pt x="3" y="133"/>
                    </a:lnTo>
                    <a:lnTo>
                      <a:pt x="0" y="133"/>
                    </a:lnTo>
                    <a:lnTo>
                      <a:pt x="0" y="126"/>
                    </a:lnTo>
                    <a:lnTo>
                      <a:pt x="0" y="7"/>
                    </a:lnTo>
                    <a:lnTo>
                      <a:pt x="0" y="7"/>
                    </a:lnTo>
                    <a:lnTo>
                      <a:pt x="0" y="0"/>
                    </a:lnTo>
                    <a:lnTo>
                      <a:pt x="3" y="0"/>
                    </a:lnTo>
                    <a:lnTo>
                      <a:pt x="3" y="0"/>
                    </a:lnTo>
                    <a:lnTo>
                      <a:pt x="10" y="0"/>
                    </a:lnTo>
                    <a:lnTo>
                      <a:pt x="10" y="7"/>
                    </a:lnTo>
                    <a:lnTo>
                      <a:pt x="10" y="126"/>
                    </a:lnTo>
                    <a:lnTo>
                      <a:pt x="10" y="126"/>
                    </a:lnTo>
                    <a:lnTo>
                      <a:pt x="10" y="133"/>
                    </a:lnTo>
                    <a:lnTo>
                      <a:pt x="3" y="133"/>
                    </a:lnTo>
                    <a:lnTo>
                      <a:pt x="3" y="1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02" name="Freeform 222">
                <a:extLst>
                  <a:ext uri="{FF2B5EF4-FFF2-40B4-BE49-F238E27FC236}">
                    <a16:creationId xmlns:a16="http://schemas.microsoft.com/office/drawing/2014/main" id="{4DB87AAD-27F3-4C3B-B7DD-30AAD18CBA72}"/>
                  </a:ext>
                </a:extLst>
              </p:cNvPr>
              <p:cNvSpPr>
                <a:spLocks/>
              </p:cNvSpPr>
              <p:nvPr userDrawn="1"/>
            </p:nvSpPr>
            <p:spPr bwMode="auto">
              <a:xfrm>
                <a:off x="6018086" y="292760"/>
                <a:ext cx="21154" cy="22116"/>
              </a:xfrm>
              <a:custGeom>
                <a:avLst/>
                <a:gdLst>
                  <a:gd name="T0" fmla="*/ 22 w 22"/>
                  <a:gd name="T1" fmla="*/ 10 h 23"/>
                  <a:gd name="T2" fmla="*/ 22 w 22"/>
                  <a:gd name="T3" fmla="*/ 10 h 23"/>
                  <a:gd name="T4" fmla="*/ 19 w 22"/>
                  <a:gd name="T5" fmla="*/ 20 h 23"/>
                  <a:gd name="T6" fmla="*/ 13 w 22"/>
                  <a:gd name="T7" fmla="*/ 23 h 23"/>
                  <a:gd name="T8" fmla="*/ 13 w 22"/>
                  <a:gd name="T9" fmla="*/ 23 h 23"/>
                  <a:gd name="T10" fmla="*/ 3 w 22"/>
                  <a:gd name="T11" fmla="*/ 20 h 23"/>
                  <a:gd name="T12" fmla="*/ 0 w 22"/>
                  <a:gd name="T13" fmla="*/ 10 h 23"/>
                  <a:gd name="T14" fmla="*/ 0 w 22"/>
                  <a:gd name="T15" fmla="*/ 10 h 23"/>
                  <a:gd name="T16" fmla="*/ 3 w 22"/>
                  <a:gd name="T17" fmla="*/ 3 h 23"/>
                  <a:gd name="T18" fmla="*/ 13 w 22"/>
                  <a:gd name="T19" fmla="*/ 0 h 23"/>
                  <a:gd name="T20" fmla="*/ 13 w 22"/>
                  <a:gd name="T21" fmla="*/ 0 h 23"/>
                  <a:gd name="T22" fmla="*/ 19 w 22"/>
                  <a:gd name="T23" fmla="*/ 3 h 23"/>
                  <a:gd name="T24" fmla="*/ 22 w 22"/>
                  <a:gd name="T25" fmla="*/ 10 h 23"/>
                  <a:gd name="T26" fmla="*/ 22 w 22"/>
                  <a:gd name="T27"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22" y="10"/>
                    </a:moveTo>
                    <a:lnTo>
                      <a:pt x="22" y="10"/>
                    </a:lnTo>
                    <a:lnTo>
                      <a:pt x="19" y="20"/>
                    </a:lnTo>
                    <a:lnTo>
                      <a:pt x="13" y="23"/>
                    </a:lnTo>
                    <a:lnTo>
                      <a:pt x="13" y="23"/>
                    </a:lnTo>
                    <a:lnTo>
                      <a:pt x="3" y="20"/>
                    </a:lnTo>
                    <a:lnTo>
                      <a:pt x="0" y="10"/>
                    </a:lnTo>
                    <a:lnTo>
                      <a:pt x="0" y="10"/>
                    </a:lnTo>
                    <a:lnTo>
                      <a:pt x="3" y="3"/>
                    </a:lnTo>
                    <a:lnTo>
                      <a:pt x="13" y="0"/>
                    </a:lnTo>
                    <a:lnTo>
                      <a:pt x="13" y="0"/>
                    </a:lnTo>
                    <a:lnTo>
                      <a:pt x="19" y="3"/>
                    </a:lnTo>
                    <a:lnTo>
                      <a:pt x="22" y="10"/>
                    </a:lnTo>
                    <a:lnTo>
                      <a:pt x="2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03" name="Freeform 223">
                <a:extLst>
                  <a:ext uri="{FF2B5EF4-FFF2-40B4-BE49-F238E27FC236}">
                    <a16:creationId xmlns:a16="http://schemas.microsoft.com/office/drawing/2014/main" id="{699B765E-21B0-4EF1-A029-425DE9977FAB}"/>
                  </a:ext>
                </a:extLst>
              </p:cNvPr>
              <p:cNvSpPr>
                <a:spLocks noEditPoints="1"/>
              </p:cNvSpPr>
              <p:nvPr userDrawn="1"/>
            </p:nvSpPr>
            <p:spPr bwMode="auto">
              <a:xfrm>
                <a:off x="6011355" y="286991"/>
                <a:ext cx="34616" cy="33655"/>
              </a:xfrm>
              <a:custGeom>
                <a:avLst/>
                <a:gdLst>
                  <a:gd name="T0" fmla="*/ 20 w 36"/>
                  <a:gd name="T1" fmla="*/ 35 h 35"/>
                  <a:gd name="T2" fmla="*/ 20 w 36"/>
                  <a:gd name="T3" fmla="*/ 35 h 35"/>
                  <a:gd name="T4" fmla="*/ 10 w 36"/>
                  <a:gd name="T5" fmla="*/ 35 h 35"/>
                  <a:gd name="T6" fmla="*/ 7 w 36"/>
                  <a:gd name="T7" fmla="*/ 29 h 35"/>
                  <a:gd name="T8" fmla="*/ 0 w 36"/>
                  <a:gd name="T9" fmla="*/ 26 h 35"/>
                  <a:gd name="T10" fmla="*/ 0 w 36"/>
                  <a:gd name="T11" fmla="*/ 16 h 35"/>
                  <a:gd name="T12" fmla="*/ 0 w 36"/>
                  <a:gd name="T13" fmla="*/ 16 h 35"/>
                  <a:gd name="T14" fmla="*/ 0 w 36"/>
                  <a:gd name="T15" fmla="*/ 9 h 35"/>
                  <a:gd name="T16" fmla="*/ 7 w 36"/>
                  <a:gd name="T17" fmla="*/ 3 h 35"/>
                  <a:gd name="T18" fmla="*/ 10 w 36"/>
                  <a:gd name="T19" fmla="*/ 0 h 35"/>
                  <a:gd name="T20" fmla="*/ 20 w 36"/>
                  <a:gd name="T21" fmla="*/ 0 h 35"/>
                  <a:gd name="T22" fmla="*/ 20 w 36"/>
                  <a:gd name="T23" fmla="*/ 0 h 35"/>
                  <a:gd name="T24" fmla="*/ 26 w 36"/>
                  <a:gd name="T25" fmla="*/ 0 h 35"/>
                  <a:gd name="T26" fmla="*/ 33 w 36"/>
                  <a:gd name="T27" fmla="*/ 3 h 35"/>
                  <a:gd name="T28" fmla="*/ 36 w 36"/>
                  <a:gd name="T29" fmla="*/ 9 h 35"/>
                  <a:gd name="T30" fmla="*/ 36 w 36"/>
                  <a:gd name="T31" fmla="*/ 16 h 35"/>
                  <a:gd name="T32" fmla="*/ 36 w 36"/>
                  <a:gd name="T33" fmla="*/ 16 h 35"/>
                  <a:gd name="T34" fmla="*/ 36 w 36"/>
                  <a:gd name="T35" fmla="*/ 26 h 35"/>
                  <a:gd name="T36" fmla="*/ 33 w 36"/>
                  <a:gd name="T37" fmla="*/ 29 h 35"/>
                  <a:gd name="T38" fmla="*/ 26 w 36"/>
                  <a:gd name="T39" fmla="*/ 35 h 35"/>
                  <a:gd name="T40" fmla="*/ 20 w 36"/>
                  <a:gd name="T41" fmla="*/ 35 h 35"/>
                  <a:gd name="T42" fmla="*/ 20 w 36"/>
                  <a:gd name="T43" fmla="*/ 35 h 35"/>
                  <a:gd name="T44" fmla="*/ 20 w 36"/>
                  <a:gd name="T45" fmla="*/ 13 h 35"/>
                  <a:gd name="T46" fmla="*/ 20 w 36"/>
                  <a:gd name="T47" fmla="*/ 13 h 35"/>
                  <a:gd name="T48" fmla="*/ 13 w 36"/>
                  <a:gd name="T49" fmla="*/ 13 h 35"/>
                  <a:gd name="T50" fmla="*/ 13 w 36"/>
                  <a:gd name="T51" fmla="*/ 16 h 35"/>
                  <a:gd name="T52" fmla="*/ 13 w 36"/>
                  <a:gd name="T53" fmla="*/ 16 h 35"/>
                  <a:gd name="T54" fmla="*/ 13 w 36"/>
                  <a:gd name="T55" fmla="*/ 22 h 35"/>
                  <a:gd name="T56" fmla="*/ 20 w 36"/>
                  <a:gd name="T57" fmla="*/ 22 h 35"/>
                  <a:gd name="T58" fmla="*/ 20 w 36"/>
                  <a:gd name="T59" fmla="*/ 22 h 35"/>
                  <a:gd name="T60" fmla="*/ 23 w 36"/>
                  <a:gd name="T61" fmla="*/ 22 h 35"/>
                  <a:gd name="T62" fmla="*/ 23 w 36"/>
                  <a:gd name="T63" fmla="*/ 16 h 35"/>
                  <a:gd name="T64" fmla="*/ 23 w 36"/>
                  <a:gd name="T65" fmla="*/ 16 h 35"/>
                  <a:gd name="T66" fmla="*/ 23 w 36"/>
                  <a:gd name="T67" fmla="*/ 13 h 35"/>
                  <a:gd name="T68" fmla="*/ 20 w 36"/>
                  <a:gd name="T69" fmla="*/ 13 h 35"/>
                  <a:gd name="T70" fmla="*/ 20 w 36"/>
                  <a:gd name="T71"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 h="35">
                    <a:moveTo>
                      <a:pt x="20" y="35"/>
                    </a:moveTo>
                    <a:lnTo>
                      <a:pt x="20" y="35"/>
                    </a:lnTo>
                    <a:lnTo>
                      <a:pt x="10" y="35"/>
                    </a:lnTo>
                    <a:lnTo>
                      <a:pt x="7" y="29"/>
                    </a:lnTo>
                    <a:lnTo>
                      <a:pt x="0" y="26"/>
                    </a:lnTo>
                    <a:lnTo>
                      <a:pt x="0" y="16"/>
                    </a:lnTo>
                    <a:lnTo>
                      <a:pt x="0" y="16"/>
                    </a:lnTo>
                    <a:lnTo>
                      <a:pt x="0" y="9"/>
                    </a:lnTo>
                    <a:lnTo>
                      <a:pt x="7" y="3"/>
                    </a:lnTo>
                    <a:lnTo>
                      <a:pt x="10" y="0"/>
                    </a:lnTo>
                    <a:lnTo>
                      <a:pt x="20" y="0"/>
                    </a:lnTo>
                    <a:lnTo>
                      <a:pt x="20" y="0"/>
                    </a:lnTo>
                    <a:lnTo>
                      <a:pt x="26" y="0"/>
                    </a:lnTo>
                    <a:lnTo>
                      <a:pt x="33" y="3"/>
                    </a:lnTo>
                    <a:lnTo>
                      <a:pt x="36" y="9"/>
                    </a:lnTo>
                    <a:lnTo>
                      <a:pt x="36" y="16"/>
                    </a:lnTo>
                    <a:lnTo>
                      <a:pt x="36" y="16"/>
                    </a:lnTo>
                    <a:lnTo>
                      <a:pt x="36" y="26"/>
                    </a:lnTo>
                    <a:lnTo>
                      <a:pt x="33" y="29"/>
                    </a:lnTo>
                    <a:lnTo>
                      <a:pt x="26" y="35"/>
                    </a:lnTo>
                    <a:lnTo>
                      <a:pt x="20" y="35"/>
                    </a:lnTo>
                    <a:lnTo>
                      <a:pt x="20" y="35"/>
                    </a:lnTo>
                    <a:close/>
                    <a:moveTo>
                      <a:pt x="20" y="13"/>
                    </a:moveTo>
                    <a:lnTo>
                      <a:pt x="20" y="13"/>
                    </a:lnTo>
                    <a:lnTo>
                      <a:pt x="13" y="13"/>
                    </a:lnTo>
                    <a:lnTo>
                      <a:pt x="13" y="16"/>
                    </a:lnTo>
                    <a:lnTo>
                      <a:pt x="13" y="16"/>
                    </a:lnTo>
                    <a:lnTo>
                      <a:pt x="13" y="22"/>
                    </a:lnTo>
                    <a:lnTo>
                      <a:pt x="20" y="22"/>
                    </a:lnTo>
                    <a:lnTo>
                      <a:pt x="20" y="22"/>
                    </a:lnTo>
                    <a:lnTo>
                      <a:pt x="23" y="22"/>
                    </a:lnTo>
                    <a:lnTo>
                      <a:pt x="23" y="16"/>
                    </a:lnTo>
                    <a:lnTo>
                      <a:pt x="23" y="16"/>
                    </a:lnTo>
                    <a:lnTo>
                      <a:pt x="23" y="13"/>
                    </a:lnTo>
                    <a:lnTo>
                      <a:pt x="20" y="13"/>
                    </a:lnTo>
                    <a:lnTo>
                      <a:pt x="2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04" name="Freeform 224">
                <a:extLst>
                  <a:ext uri="{FF2B5EF4-FFF2-40B4-BE49-F238E27FC236}">
                    <a16:creationId xmlns:a16="http://schemas.microsoft.com/office/drawing/2014/main" id="{5B118F07-145E-4781-8AF5-1EA303FE69D7}"/>
                  </a:ext>
                </a:extLst>
              </p:cNvPr>
              <p:cNvSpPr>
                <a:spLocks/>
              </p:cNvSpPr>
              <p:nvPr userDrawn="1"/>
            </p:nvSpPr>
            <p:spPr bwMode="auto">
              <a:xfrm>
                <a:off x="6064241" y="292760"/>
                <a:ext cx="22116" cy="22116"/>
              </a:xfrm>
              <a:custGeom>
                <a:avLst/>
                <a:gdLst>
                  <a:gd name="T0" fmla="*/ 23 w 23"/>
                  <a:gd name="T1" fmla="*/ 10 h 23"/>
                  <a:gd name="T2" fmla="*/ 23 w 23"/>
                  <a:gd name="T3" fmla="*/ 10 h 23"/>
                  <a:gd name="T4" fmla="*/ 20 w 23"/>
                  <a:gd name="T5" fmla="*/ 20 h 23"/>
                  <a:gd name="T6" fmla="*/ 13 w 23"/>
                  <a:gd name="T7" fmla="*/ 23 h 23"/>
                  <a:gd name="T8" fmla="*/ 13 w 23"/>
                  <a:gd name="T9" fmla="*/ 23 h 23"/>
                  <a:gd name="T10" fmla="*/ 3 w 23"/>
                  <a:gd name="T11" fmla="*/ 20 h 23"/>
                  <a:gd name="T12" fmla="*/ 0 w 23"/>
                  <a:gd name="T13" fmla="*/ 10 h 23"/>
                  <a:gd name="T14" fmla="*/ 0 w 23"/>
                  <a:gd name="T15" fmla="*/ 10 h 23"/>
                  <a:gd name="T16" fmla="*/ 3 w 23"/>
                  <a:gd name="T17" fmla="*/ 3 h 23"/>
                  <a:gd name="T18" fmla="*/ 13 w 23"/>
                  <a:gd name="T19" fmla="*/ 0 h 23"/>
                  <a:gd name="T20" fmla="*/ 13 w 23"/>
                  <a:gd name="T21" fmla="*/ 0 h 23"/>
                  <a:gd name="T22" fmla="*/ 20 w 23"/>
                  <a:gd name="T23" fmla="*/ 3 h 23"/>
                  <a:gd name="T24" fmla="*/ 23 w 23"/>
                  <a:gd name="T25" fmla="*/ 10 h 23"/>
                  <a:gd name="T26" fmla="*/ 23 w 23"/>
                  <a:gd name="T27"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3">
                    <a:moveTo>
                      <a:pt x="23" y="10"/>
                    </a:moveTo>
                    <a:lnTo>
                      <a:pt x="23" y="10"/>
                    </a:lnTo>
                    <a:lnTo>
                      <a:pt x="20" y="20"/>
                    </a:lnTo>
                    <a:lnTo>
                      <a:pt x="13" y="23"/>
                    </a:lnTo>
                    <a:lnTo>
                      <a:pt x="13" y="23"/>
                    </a:lnTo>
                    <a:lnTo>
                      <a:pt x="3" y="20"/>
                    </a:lnTo>
                    <a:lnTo>
                      <a:pt x="0" y="10"/>
                    </a:lnTo>
                    <a:lnTo>
                      <a:pt x="0" y="10"/>
                    </a:lnTo>
                    <a:lnTo>
                      <a:pt x="3" y="3"/>
                    </a:lnTo>
                    <a:lnTo>
                      <a:pt x="13" y="0"/>
                    </a:lnTo>
                    <a:lnTo>
                      <a:pt x="13" y="0"/>
                    </a:lnTo>
                    <a:lnTo>
                      <a:pt x="20" y="3"/>
                    </a:lnTo>
                    <a:lnTo>
                      <a:pt x="23" y="10"/>
                    </a:lnTo>
                    <a:lnTo>
                      <a:pt x="2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05" name="Freeform 225">
                <a:extLst>
                  <a:ext uri="{FF2B5EF4-FFF2-40B4-BE49-F238E27FC236}">
                    <a16:creationId xmlns:a16="http://schemas.microsoft.com/office/drawing/2014/main" id="{84DC3B94-00D5-4EED-9BFA-C6F14D6BD714}"/>
                  </a:ext>
                </a:extLst>
              </p:cNvPr>
              <p:cNvSpPr>
                <a:spLocks noEditPoints="1"/>
              </p:cNvSpPr>
              <p:nvPr userDrawn="1"/>
            </p:nvSpPr>
            <p:spPr bwMode="auto">
              <a:xfrm>
                <a:off x="6058471" y="286991"/>
                <a:ext cx="33655" cy="33655"/>
              </a:xfrm>
              <a:custGeom>
                <a:avLst/>
                <a:gdLst>
                  <a:gd name="T0" fmla="*/ 19 w 35"/>
                  <a:gd name="T1" fmla="*/ 35 h 35"/>
                  <a:gd name="T2" fmla="*/ 19 w 35"/>
                  <a:gd name="T3" fmla="*/ 35 h 35"/>
                  <a:gd name="T4" fmla="*/ 9 w 35"/>
                  <a:gd name="T5" fmla="*/ 35 h 35"/>
                  <a:gd name="T6" fmla="*/ 6 w 35"/>
                  <a:gd name="T7" fmla="*/ 29 h 35"/>
                  <a:gd name="T8" fmla="*/ 0 w 35"/>
                  <a:gd name="T9" fmla="*/ 26 h 35"/>
                  <a:gd name="T10" fmla="*/ 0 w 35"/>
                  <a:gd name="T11" fmla="*/ 16 h 35"/>
                  <a:gd name="T12" fmla="*/ 0 w 35"/>
                  <a:gd name="T13" fmla="*/ 16 h 35"/>
                  <a:gd name="T14" fmla="*/ 0 w 35"/>
                  <a:gd name="T15" fmla="*/ 9 h 35"/>
                  <a:gd name="T16" fmla="*/ 6 w 35"/>
                  <a:gd name="T17" fmla="*/ 3 h 35"/>
                  <a:gd name="T18" fmla="*/ 9 w 35"/>
                  <a:gd name="T19" fmla="*/ 0 h 35"/>
                  <a:gd name="T20" fmla="*/ 19 w 35"/>
                  <a:gd name="T21" fmla="*/ 0 h 35"/>
                  <a:gd name="T22" fmla="*/ 19 w 35"/>
                  <a:gd name="T23" fmla="*/ 0 h 35"/>
                  <a:gd name="T24" fmla="*/ 26 w 35"/>
                  <a:gd name="T25" fmla="*/ 0 h 35"/>
                  <a:gd name="T26" fmla="*/ 32 w 35"/>
                  <a:gd name="T27" fmla="*/ 3 h 35"/>
                  <a:gd name="T28" fmla="*/ 35 w 35"/>
                  <a:gd name="T29" fmla="*/ 9 h 35"/>
                  <a:gd name="T30" fmla="*/ 35 w 35"/>
                  <a:gd name="T31" fmla="*/ 16 h 35"/>
                  <a:gd name="T32" fmla="*/ 35 w 35"/>
                  <a:gd name="T33" fmla="*/ 16 h 35"/>
                  <a:gd name="T34" fmla="*/ 35 w 35"/>
                  <a:gd name="T35" fmla="*/ 26 h 35"/>
                  <a:gd name="T36" fmla="*/ 32 w 35"/>
                  <a:gd name="T37" fmla="*/ 29 h 35"/>
                  <a:gd name="T38" fmla="*/ 26 w 35"/>
                  <a:gd name="T39" fmla="*/ 35 h 35"/>
                  <a:gd name="T40" fmla="*/ 19 w 35"/>
                  <a:gd name="T41" fmla="*/ 35 h 35"/>
                  <a:gd name="T42" fmla="*/ 19 w 35"/>
                  <a:gd name="T43" fmla="*/ 35 h 35"/>
                  <a:gd name="T44" fmla="*/ 19 w 35"/>
                  <a:gd name="T45" fmla="*/ 13 h 35"/>
                  <a:gd name="T46" fmla="*/ 19 w 35"/>
                  <a:gd name="T47" fmla="*/ 13 h 35"/>
                  <a:gd name="T48" fmla="*/ 13 w 35"/>
                  <a:gd name="T49" fmla="*/ 13 h 35"/>
                  <a:gd name="T50" fmla="*/ 13 w 35"/>
                  <a:gd name="T51" fmla="*/ 16 h 35"/>
                  <a:gd name="T52" fmla="*/ 13 w 35"/>
                  <a:gd name="T53" fmla="*/ 16 h 35"/>
                  <a:gd name="T54" fmla="*/ 13 w 35"/>
                  <a:gd name="T55" fmla="*/ 22 h 35"/>
                  <a:gd name="T56" fmla="*/ 19 w 35"/>
                  <a:gd name="T57" fmla="*/ 22 h 35"/>
                  <a:gd name="T58" fmla="*/ 19 w 35"/>
                  <a:gd name="T59" fmla="*/ 22 h 35"/>
                  <a:gd name="T60" fmla="*/ 22 w 35"/>
                  <a:gd name="T61" fmla="*/ 22 h 35"/>
                  <a:gd name="T62" fmla="*/ 26 w 35"/>
                  <a:gd name="T63" fmla="*/ 16 h 35"/>
                  <a:gd name="T64" fmla="*/ 26 w 35"/>
                  <a:gd name="T65" fmla="*/ 16 h 35"/>
                  <a:gd name="T66" fmla="*/ 22 w 35"/>
                  <a:gd name="T67" fmla="*/ 13 h 35"/>
                  <a:gd name="T68" fmla="*/ 19 w 35"/>
                  <a:gd name="T69" fmla="*/ 13 h 35"/>
                  <a:gd name="T70" fmla="*/ 19 w 35"/>
                  <a:gd name="T71"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 h="35">
                    <a:moveTo>
                      <a:pt x="19" y="35"/>
                    </a:moveTo>
                    <a:lnTo>
                      <a:pt x="19" y="35"/>
                    </a:lnTo>
                    <a:lnTo>
                      <a:pt x="9" y="35"/>
                    </a:lnTo>
                    <a:lnTo>
                      <a:pt x="6" y="29"/>
                    </a:lnTo>
                    <a:lnTo>
                      <a:pt x="0" y="26"/>
                    </a:lnTo>
                    <a:lnTo>
                      <a:pt x="0" y="16"/>
                    </a:lnTo>
                    <a:lnTo>
                      <a:pt x="0" y="16"/>
                    </a:lnTo>
                    <a:lnTo>
                      <a:pt x="0" y="9"/>
                    </a:lnTo>
                    <a:lnTo>
                      <a:pt x="6" y="3"/>
                    </a:lnTo>
                    <a:lnTo>
                      <a:pt x="9" y="0"/>
                    </a:lnTo>
                    <a:lnTo>
                      <a:pt x="19" y="0"/>
                    </a:lnTo>
                    <a:lnTo>
                      <a:pt x="19" y="0"/>
                    </a:lnTo>
                    <a:lnTo>
                      <a:pt x="26" y="0"/>
                    </a:lnTo>
                    <a:lnTo>
                      <a:pt x="32" y="3"/>
                    </a:lnTo>
                    <a:lnTo>
                      <a:pt x="35" y="9"/>
                    </a:lnTo>
                    <a:lnTo>
                      <a:pt x="35" y="16"/>
                    </a:lnTo>
                    <a:lnTo>
                      <a:pt x="35" y="16"/>
                    </a:lnTo>
                    <a:lnTo>
                      <a:pt x="35" y="26"/>
                    </a:lnTo>
                    <a:lnTo>
                      <a:pt x="32" y="29"/>
                    </a:lnTo>
                    <a:lnTo>
                      <a:pt x="26" y="35"/>
                    </a:lnTo>
                    <a:lnTo>
                      <a:pt x="19" y="35"/>
                    </a:lnTo>
                    <a:lnTo>
                      <a:pt x="19" y="35"/>
                    </a:lnTo>
                    <a:close/>
                    <a:moveTo>
                      <a:pt x="19" y="13"/>
                    </a:moveTo>
                    <a:lnTo>
                      <a:pt x="19" y="13"/>
                    </a:lnTo>
                    <a:lnTo>
                      <a:pt x="13" y="13"/>
                    </a:lnTo>
                    <a:lnTo>
                      <a:pt x="13" y="16"/>
                    </a:lnTo>
                    <a:lnTo>
                      <a:pt x="13" y="16"/>
                    </a:lnTo>
                    <a:lnTo>
                      <a:pt x="13" y="22"/>
                    </a:lnTo>
                    <a:lnTo>
                      <a:pt x="19" y="22"/>
                    </a:lnTo>
                    <a:lnTo>
                      <a:pt x="19" y="22"/>
                    </a:lnTo>
                    <a:lnTo>
                      <a:pt x="22" y="22"/>
                    </a:lnTo>
                    <a:lnTo>
                      <a:pt x="26" y="16"/>
                    </a:lnTo>
                    <a:lnTo>
                      <a:pt x="26" y="16"/>
                    </a:lnTo>
                    <a:lnTo>
                      <a:pt x="22" y="13"/>
                    </a:lnTo>
                    <a:lnTo>
                      <a:pt x="19" y="13"/>
                    </a:lnTo>
                    <a:lnTo>
                      <a:pt x="1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06" name="Freeform 226">
                <a:extLst>
                  <a:ext uri="{FF2B5EF4-FFF2-40B4-BE49-F238E27FC236}">
                    <a16:creationId xmlns:a16="http://schemas.microsoft.com/office/drawing/2014/main" id="{E1B5F523-7D21-4684-A548-D33014226158}"/>
                  </a:ext>
                </a:extLst>
              </p:cNvPr>
              <p:cNvSpPr>
                <a:spLocks/>
              </p:cNvSpPr>
              <p:nvPr userDrawn="1"/>
            </p:nvSpPr>
            <p:spPr bwMode="auto">
              <a:xfrm>
                <a:off x="5827697" y="292760"/>
                <a:ext cx="25001" cy="22116"/>
              </a:xfrm>
              <a:custGeom>
                <a:avLst/>
                <a:gdLst>
                  <a:gd name="T0" fmla="*/ 26 w 26"/>
                  <a:gd name="T1" fmla="*/ 10 h 23"/>
                  <a:gd name="T2" fmla="*/ 26 w 26"/>
                  <a:gd name="T3" fmla="*/ 10 h 23"/>
                  <a:gd name="T4" fmla="*/ 23 w 26"/>
                  <a:gd name="T5" fmla="*/ 20 h 23"/>
                  <a:gd name="T6" fmla="*/ 13 w 26"/>
                  <a:gd name="T7" fmla="*/ 23 h 23"/>
                  <a:gd name="T8" fmla="*/ 13 w 26"/>
                  <a:gd name="T9" fmla="*/ 23 h 23"/>
                  <a:gd name="T10" fmla="*/ 7 w 26"/>
                  <a:gd name="T11" fmla="*/ 20 h 23"/>
                  <a:gd name="T12" fmla="*/ 0 w 26"/>
                  <a:gd name="T13" fmla="*/ 10 h 23"/>
                  <a:gd name="T14" fmla="*/ 0 w 26"/>
                  <a:gd name="T15" fmla="*/ 10 h 23"/>
                  <a:gd name="T16" fmla="*/ 7 w 26"/>
                  <a:gd name="T17" fmla="*/ 3 h 23"/>
                  <a:gd name="T18" fmla="*/ 13 w 26"/>
                  <a:gd name="T19" fmla="*/ 0 h 23"/>
                  <a:gd name="T20" fmla="*/ 13 w 26"/>
                  <a:gd name="T21" fmla="*/ 0 h 23"/>
                  <a:gd name="T22" fmla="*/ 23 w 26"/>
                  <a:gd name="T23" fmla="*/ 3 h 23"/>
                  <a:gd name="T24" fmla="*/ 26 w 26"/>
                  <a:gd name="T25" fmla="*/ 10 h 23"/>
                  <a:gd name="T26" fmla="*/ 26 w 26"/>
                  <a:gd name="T27"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3">
                    <a:moveTo>
                      <a:pt x="26" y="10"/>
                    </a:moveTo>
                    <a:lnTo>
                      <a:pt x="26" y="10"/>
                    </a:lnTo>
                    <a:lnTo>
                      <a:pt x="23" y="20"/>
                    </a:lnTo>
                    <a:lnTo>
                      <a:pt x="13" y="23"/>
                    </a:lnTo>
                    <a:lnTo>
                      <a:pt x="13" y="23"/>
                    </a:lnTo>
                    <a:lnTo>
                      <a:pt x="7" y="20"/>
                    </a:lnTo>
                    <a:lnTo>
                      <a:pt x="0" y="10"/>
                    </a:lnTo>
                    <a:lnTo>
                      <a:pt x="0" y="10"/>
                    </a:lnTo>
                    <a:lnTo>
                      <a:pt x="7" y="3"/>
                    </a:lnTo>
                    <a:lnTo>
                      <a:pt x="13" y="0"/>
                    </a:lnTo>
                    <a:lnTo>
                      <a:pt x="13" y="0"/>
                    </a:lnTo>
                    <a:lnTo>
                      <a:pt x="23" y="3"/>
                    </a:lnTo>
                    <a:lnTo>
                      <a:pt x="26" y="10"/>
                    </a:ln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07" name="Freeform 227">
                <a:extLst>
                  <a:ext uri="{FF2B5EF4-FFF2-40B4-BE49-F238E27FC236}">
                    <a16:creationId xmlns:a16="http://schemas.microsoft.com/office/drawing/2014/main" id="{849B3628-0B2E-4E0D-8AE5-7618D915ACFA}"/>
                  </a:ext>
                </a:extLst>
              </p:cNvPr>
              <p:cNvSpPr>
                <a:spLocks noEditPoints="1"/>
              </p:cNvSpPr>
              <p:nvPr userDrawn="1"/>
            </p:nvSpPr>
            <p:spPr bwMode="auto">
              <a:xfrm>
                <a:off x="5824813" y="286991"/>
                <a:ext cx="34616" cy="33655"/>
              </a:xfrm>
              <a:custGeom>
                <a:avLst/>
                <a:gdLst>
                  <a:gd name="T0" fmla="*/ 16 w 36"/>
                  <a:gd name="T1" fmla="*/ 35 h 35"/>
                  <a:gd name="T2" fmla="*/ 16 w 36"/>
                  <a:gd name="T3" fmla="*/ 35 h 35"/>
                  <a:gd name="T4" fmla="*/ 10 w 36"/>
                  <a:gd name="T5" fmla="*/ 35 h 35"/>
                  <a:gd name="T6" fmla="*/ 3 w 36"/>
                  <a:gd name="T7" fmla="*/ 29 h 35"/>
                  <a:gd name="T8" fmla="*/ 0 w 36"/>
                  <a:gd name="T9" fmla="*/ 26 h 35"/>
                  <a:gd name="T10" fmla="*/ 0 w 36"/>
                  <a:gd name="T11" fmla="*/ 16 h 35"/>
                  <a:gd name="T12" fmla="*/ 0 w 36"/>
                  <a:gd name="T13" fmla="*/ 16 h 35"/>
                  <a:gd name="T14" fmla="*/ 0 w 36"/>
                  <a:gd name="T15" fmla="*/ 9 h 35"/>
                  <a:gd name="T16" fmla="*/ 3 w 36"/>
                  <a:gd name="T17" fmla="*/ 3 h 35"/>
                  <a:gd name="T18" fmla="*/ 10 w 36"/>
                  <a:gd name="T19" fmla="*/ 0 h 35"/>
                  <a:gd name="T20" fmla="*/ 16 w 36"/>
                  <a:gd name="T21" fmla="*/ 0 h 35"/>
                  <a:gd name="T22" fmla="*/ 16 w 36"/>
                  <a:gd name="T23" fmla="*/ 0 h 35"/>
                  <a:gd name="T24" fmla="*/ 23 w 36"/>
                  <a:gd name="T25" fmla="*/ 0 h 35"/>
                  <a:gd name="T26" fmla="*/ 29 w 36"/>
                  <a:gd name="T27" fmla="*/ 3 h 35"/>
                  <a:gd name="T28" fmla="*/ 32 w 36"/>
                  <a:gd name="T29" fmla="*/ 9 h 35"/>
                  <a:gd name="T30" fmla="*/ 36 w 36"/>
                  <a:gd name="T31" fmla="*/ 16 h 35"/>
                  <a:gd name="T32" fmla="*/ 36 w 36"/>
                  <a:gd name="T33" fmla="*/ 16 h 35"/>
                  <a:gd name="T34" fmla="*/ 32 w 36"/>
                  <a:gd name="T35" fmla="*/ 26 h 35"/>
                  <a:gd name="T36" fmla="*/ 29 w 36"/>
                  <a:gd name="T37" fmla="*/ 29 h 35"/>
                  <a:gd name="T38" fmla="*/ 23 w 36"/>
                  <a:gd name="T39" fmla="*/ 35 h 35"/>
                  <a:gd name="T40" fmla="*/ 16 w 36"/>
                  <a:gd name="T41" fmla="*/ 35 h 35"/>
                  <a:gd name="T42" fmla="*/ 16 w 36"/>
                  <a:gd name="T43" fmla="*/ 35 h 35"/>
                  <a:gd name="T44" fmla="*/ 16 w 36"/>
                  <a:gd name="T45" fmla="*/ 13 h 35"/>
                  <a:gd name="T46" fmla="*/ 16 w 36"/>
                  <a:gd name="T47" fmla="*/ 13 h 35"/>
                  <a:gd name="T48" fmla="*/ 13 w 36"/>
                  <a:gd name="T49" fmla="*/ 13 h 35"/>
                  <a:gd name="T50" fmla="*/ 10 w 36"/>
                  <a:gd name="T51" fmla="*/ 16 h 35"/>
                  <a:gd name="T52" fmla="*/ 10 w 36"/>
                  <a:gd name="T53" fmla="*/ 16 h 35"/>
                  <a:gd name="T54" fmla="*/ 13 w 36"/>
                  <a:gd name="T55" fmla="*/ 22 h 35"/>
                  <a:gd name="T56" fmla="*/ 16 w 36"/>
                  <a:gd name="T57" fmla="*/ 22 h 35"/>
                  <a:gd name="T58" fmla="*/ 16 w 36"/>
                  <a:gd name="T59" fmla="*/ 22 h 35"/>
                  <a:gd name="T60" fmla="*/ 23 w 36"/>
                  <a:gd name="T61" fmla="*/ 22 h 35"/>
                  <a:gd name="T62" fmla="*/ 23 w 36"/>
                  <a:gd name="T63" fmla="*/ 16 h 35"/>
                  <a:gd name="T64" fmla="*/ 23 w 36"/>
                  <a:gd name="T65" fmla="*/ 16 h 35"/>
                  <a:gd name="T66" fmla="*/ 23 w 36"/>
                  <a:gd name="T67" fmla="*/ 13 h 35"/>
                  <a:gd name="T68" fmla="*/ 16 w 36"/>
                  <a:gd name="T69" fmla="*/ 13 h 35"/>
                  <a:gd name="T70" fmla="*/ 16 w 36"/>
                  <a:gd name="T71"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 h="35">
                    <a:moveTo>
                      <a:pt x="16" y="35"/>
                    </a:moveTo>
                    <a:lnTo>
                      <a:pt x="16" y="35"/>
                    </a:lnTo>
                    <a:lnTo>
                      <a:pt x="10" y="35"/>
                    </a:lnTo>
                    <a:lnTo>
                      <a:pt x="3" y="29"/>
                    </a:lnTo>
                    <a:lnTo>
                      <a:pt x="0" y="26"/>
                    </a:lnTo>
                    <a:lnTo>
                      <a:pt x="0" y="16"/>
                    </a:lnTo>
                    <a:lnTo>
                      <a:pt x="0" y="16"/>
                    </a:lnTo>
                    <a:lnTo>
                      <a:pt x="0" y="9"/>
                    </a:lnTo>
                    <a:lnTo>
                      <a:pt x="3" y="3"/>
                    </a:lnTo>
                    <a:lnTo>
                      <a:pt x="10" y="0"/>
                    </a:lnTo>
                    <a:lnTo>
                      <a:pt x="16" y="0"/>
                    </a:lnTo>
                    <a:lnTo>
                      <a:pt x="16" y="0"/>
                    </a:lnTo>
                    <a:lnTo>
                      <a:pt x="23" y="0"/>
                    </a:lnTo>
                    <a:lnTo>
                      <a:pt x="29" y="3"/>
                    </a:lnTo>
                    <a:lnTo>
                      <a:pt x="32" y="9"/>
                    </a:lnTo>
                    <a:lnTo>
                      <a:pt x="36" y="16"/>
                    </a:lnTo>
                    <a:lnTo>
                      <a:pt x="36" y="16"/>
                    </a:lnTo>
                    <a:lnTo>
                      <a:pt x="32" y="26"/>
                    </a:lnTo>
                    <a:lnTo>
                      <a:pt x="29" y="29"/>
                    </a:lnTo>
                    <a:lnTo>
                      <a:pt x="23" y="35"/>
                    </a:lnTo>
                    <a:lnTo>
                      <a:pt x="16" y="35"/>
                    </a:lnTo>
                    <a:lnTo>
                      <a:pt x="16" y="35"/>
                    </a:lnTo>
                    <a:close/>
                    <a:moveTo>
                      <a:pt x="16" y="13"/>
                    </a:moveTo>
                    <a:lnTo>
                      <a:pt x="16" y="13"/>
                    </a:lnTo>
                    <a:lnTo>
                      <a:pt x="13" y="13"/>
                    </a:lnTo>
                    <a:lnTo>
                      <a:pt x="10" y="16"/>
                    </a:lnTo>
                    <a:lnTo>
                      <a:pt x="10" y="16"/>
                    </a:lnTo>
                    <a:lnTo>
                      <a:pt x="13" y="22"/>
                    </a:lnTo>
                    <a:lnTo>
                      <a:pt x="16" y="22"/>
                    </a:lnTo>
                    <a:lnTo>
                      <a:pt x="16" y="22"/>
                    </a:lnTo>
                    <a:lnTo>
                      <a:pt x="23" y="22"/>
                    </a:lnTo>
                    <a:lnTo>
                      <a:pt x="23" y="16"/>
                    </a:lnTo>
                    <a:lnTo>
                      <a:pt x="23" y="16"/>
                    </a:lnTo>
                    <a:lnTo>
                      <a:pt x="23" y="13"/>
                    </a:lnTo>
                    <a:lnTo>
                      <a:pt x="16" y="13"/>
                    </a:lnTo>
                    <a:lnTo>
                      <a:pt x="1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08" name="Freeform 228">
                <a:extLst>
                  <a:ext uri="{FF2B5EF4-FFF2-40B4-BE49-F238E27FC236}">
                    <a16:creationId xmlns:a16="http://schemas.microsoft.com/office/drawing/2014/main" id="{D982DAF6-F465-4779-9587-F025A2438DF6}"/>
                  </a:ext>
                </a:extLst>
              </p:cNvPr>
              <p:cNvSpPr>
                <a:spLocks/>
              </p:cNvSpPr>
              <p:nvPr userDrawn="1"/>
            </p:nvSpPr>
            <p:spPr bwMode="auto">
              <a:xfrm>
                <a:off x="5781543" y="292760"/>
                <a:ext cx="25001" cy="22116"/>
              </a:xfrm>
              <a:custGeom>
                <a:avLst/>
                <a:gdLst>
                  <a:gd name="T0" fmla="*/ 26 w 26"/>
                  <a:gd name="T1" fmla="*/ 10 h 23"/>
                  <a:gd name="T2" fmla="*/ 26 w 26"/>
                  <a:gd name="T3" fmla="*/ 10 h 23"/>
                  <a:gd name="T4" fmla="*/ 22 w 26"/>
                  <a:gd name="T5" fmla="*/ 20 h 23"/>
                  <a:gd name="T6" fmla="*/ 13 w 26"/>
                  <a:gd name="T7" fmla="*/ 23 h 23"/>
                  <a:gd name="T8" fmla="*/ 13 w 26"/>
                  <a:gd name="T9" fmla="*/ 23 h 23"/>
                  <a:gd name="T10" fmla="*/ 6 w 26"/>
                  <a:gd name="T11" fmla="*/ 20 h 23"/>
                  <a:gd name="T12" fmla="*/ 0 w 26"/>
                  <a:gd name="T13" fmla="*/ 10 h 23"/>
                  <a:gd name="T14" fmla="*/ 0 w 26"/>
                  <a:gd name="T15" fmla="*/ 10 h 23"/>
                  <a:gd name="T16" fmla="*/ 6 w 26"/>
                  <a:gd name="T17" fmla="*/ 3 h 23"/>
                  <a:gd name="T18" fmla="*/ 13 w 26"/>
                  <a:gd name="T19" fmla="*/ 0 h 23"/>
                  <a:gd name="T20" fmla="*/ 13 w 26"/>
                  <a:gd name="T21" fmla="*/ 0 h 23"/>
                  <a:gd name="T22" fmla="*/ 22 w 26"/>
                  <a:gd name="T23" fmla="*/ 3 h 23"/>
                  <a:gd name="T24" fmla="*/ 26 w 26"/>
                  <a:gd name="T25" fmla="*/ 10 h 23"/>
                  <a:gd name="T26" fmla="*/ 26 w 26"/>
                  <a:gd name="T27"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3">
                    <a:moveTo>
                      <a:pt x="26" y="10"/>
                    </a:moveTo>
                    <a:lnTo>
                      <a:pt x="26" y="10"/>
                    </a:lnTo>
                    <a:lnTo>
                      <a:pt x="22" y="20"/>
                    </a:lnTo>
                    <a:lnTo>
                      <a:pt x="13" y="23"/>
                    </a:lnTo>
                    <a:lnTo>
                      <a:pt x="13" y="23"/>
                    </a:lnTo>
                    <a:lnTo>
                      <a:pt x="6" y="20"/>
                    </a:lnTo>
                    <a:lnTo>
                      <a:pt x="0" y="10"/>
                    </a:lnTo>
                    <a:lnTo>
                      <a:pt x="0" y="10"/>
                    </a:lnTo>
                    <a:lnTo>
                      <a:pt x="6" y="3"/>
                    </a:lnTo>
                    <a:lnTo>
                      <a:pt x="13" y="0"/>
                    </a:lnTo>
                    <a:lnTo>
                      <a:pt x="13" y="0"/>
                    </a:lnTo>
                    <a:lnTo>
                      <a:pt x="22" y="3"/>
                    </a:lnTo>
                    <a:lnTo>
                      <a:pt x="26" y="10"/>
                    </a:ln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09" name="Freeform 229">
                <a:extLst>
                  <a:ext uri="{FF2B5EF4-FFF2-40B4-BE49-F238E27FC236}">
                    <a16:creationId xmlns:a16="http://schemas.microsoft.com/office/drawing/2014/main" id="{68E4A0B6-EDF9-47C3-9C01-D308C12B7DD7}"/>
                  </a:ext>
                </a:extLst>
              </p:cNvPr>
              <p:cNvSpPr>
                <a:spLocks noEditPoints="1"/>
              </p:cNvSpPr>
              <p:nvPr userDrawn="1"/>
            </p:nvSpPr>
            <p:spPr bwMode="auto">
              <a:xfrm>
                <a:off x="5778658" y="286991"/>
                <a:ext cx="33655" cy="33655"/>
              </a:xfrm>
              <a:custGeom>
                <a:avLst/>
                <a:gdLst>
                  <a:gd name="T0" fmla="*/ 16 w 35"/>
                  <a:gd name="T1" fmla="*/ 35 h 35"/>
                  <a:gd name="T2" fmla="*/ 16 w 35"/>
                  <a:gd name="T3" fmla="*/ 35 h 35"/>
                  <a:gd name="T4" fmla="*/ 9 w 35"/>
                  <a:gd name="T5" fmla="*/ 35 h 35"/>
                  <a:gd name="T6" fmla="*/ 3 w 35"/>
                  <a:gd name="T7" fmla="*/ 29 h 35"/>
                  <a:gd name="T8" fmla="*/ 0 w 35"/>
                  <a:gd name="T9" fmla="*/ 26 h 35"/>
                  <a:gd name="T10" fmla="*/ 0 w 35"/>
                  <a:gd name="T11" fmla="*/ 16 h 35"/>
                  <a:gd name="T12" fmla="*/ 0 w 35"/>
                  <a:gd name="T13" fmla="*/ 16 h 35"/>
                  <a:gd name="T14" fmla="*/ 0 w 35"/>
                  <a:gd name="T15" fmla="*/ 9 h 35"/>
                  <a:gd name="T16" fmla="*/ 3 w 35"/>
                  <a:gd name="T17" fmla="*/ 3 h 35"/>
                  <a:gd name="T18" fmla="*/ 9 w 35"/>
                  <a:gd name="T19" fmla="*/ 0 h 35"/>
                  <a:gd name="T20" fmla="*/ 16 w 35"/>
                  <a:gd name="T21" fmla="*/ 0 h 35"/>
                  <a:gd name="T22" fmla="*/ 16 w 35"/>
                  <a:gd name="T23" fmla="*/ 0 h 35"/>
                  <a:gd name="T24" fmla="*/ 22 w 35"/>
                  <a:gd name="T25" fmla="*/ 0 h 35"/>
                  <a:gd name="T26" fmla="*/ 29 w 35"/>
                  <a:gd name="T27" fmla="*/ 3 h 35"/>
                  <a:gd name="T28" fmla="*/ 32 w 35"/>
                  <a:gd name="T29" fmla="*/ 9 h 35"/>
                  <a:gd name="T30" fmla="*/ 35 w 35"/>
                  <a:gd name="T31" fmla="*/ 16 h 35"/>
                  <a:gd name="T32" fmla="*/ 35 w 35"/>
                  <a:gd name="T33" fmla="*/ 16 h 35"/>
                  <a:gd name="T34" fmla="*/ 32 w 35"/>
                  <a:gd name="T35" fmla="*/ 26 h 35"/>
                  <a:gd name="T36" fmla="*/ 29 w 35"/>
                  <a:gd name="T37" fmla="*/ 29 h 35"/>
                  <a:gd name="T38" fmla="*/ 22 w 35"/>
                  <a:gd name="T39" fmla="*/ 35 h 35"/>
                  <a:gd name="T40" fmla="*/ 16 w 35"/>
                  <a:gd name="T41" fmla="*/ 35 h 35"/>
                  <a:gd name="T42" fmla="*/ 16 w 35"/>
                  <a:gd name="T43" fmla="*/ 35 h 35"/>
                  <a:gd name="T44" fmla="*/ 16 w 35"/>
                  <a:gd name="T45" fmla="*/ 13 h 35"/>
                  <a:gd name="T46" fmla="*/ 16 w 35"/>
                  <a:gd name="T47" fmla="*/ 13 h 35"/>
                  <a:gd name="T48" fmla="*/ 13 w 35"/>
                  <a:gd name="T49" fmla="*/ 13 h 35"/>
                  <a:gd name="T50" fmla="*/ 9 w 35"/>
                  <a:gd name="T51" fmla="*/ 16 h 35"/>
                  <a:gd name="T52" fmla="*/ 9 w 35"/>
                  <a:gd name="T53" fmla="*/ 16 h 35"/>
                  <a:gd name="T54" fmla="*/ 13 w 35"/>
                  <a:gd name="T55" fmla="*/ 22 h 35"/>
                  <a:gd name="T56" fmla="*/ 16 w 35"/>
                  <a:gd name="T57" fmla="*/ 22 h 35"/>
                  <a:gd name="T58" fmla="*/ 16 w 35"/>
                  <a:gd name="T59" fmla="*/ 22 h 35"/>
                  <a:gd name="T60" fmla="*/ 22 w 35"/>
                  <a:gd name="T61" fmla="*/ 22 h 35"/>
                  <a:gd name="T62" fmla="*/ 22 w 35"/>
                  <a:gd name="T63" fmla="*/ 16 h 35"/>
                  <a:gd name="T64" fmla="*/ 22 w 35"/>
                  <a:gd name="T65" fmla="*/ 16 h 35"/>
                  <a:gd name="T66" fmla="*/ 22 w 35"/>
                  <a:gd name="T67" fmla="*/ 13 h 35"/>
                  <a:gd name="T68" fmla="*/ 16 w 35"/>
                  <a:gd name="T69" fmla="*/ 13 h 35"/>
                  <a:gd name="T70" fmla="*/ 16 w 35"/>
                  <a:gd name="T71"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 h="35">
                    <a:moveTo>
                      <a:pt x="16" y="35"/>
                    </a:moveTo>
                    <a:lnTo>
                      <a:pt x="16" y="35"/>
                    </a:lnTo>
                    <a:lnTo>
                      <a:pt x="9" y="35"/>
                    </a:lnTo>
                    <a:lnTo>
                      <a:pt x="3" y="29"/>
                    </a:lnTo>
                    <a:lnTo>
                      <a:pt x="0" y="26"/>
                    </a:lnTo>
                    <a:lnTo>
                      <a:pt x="0" y="16"/>
                    </a:lnTo>
                    <a:lnTo>
                      <a:pt x="0" y="16"/>
                    </a:lnTo>
                    <a:lnTo>
                      <a:pt x="0" y="9"/>
                    </a:lnTo>
                    <a:lnTo>
                      <a:pt x="3" y="3"/>
                    </a:lnTo>
                    <a:lnTo>
                      <a:pt x="9" y="0"/>
                    </a:lnTo>
                    <a:lnTo>
                      <a:pt x="16" y="0"/>
                    </a:lnTo>
                    <a:lnTo>
                      <a:pt x="16" y="0"/>
                    </a:lnTo>
                    <a:lnTo>
                      <a:pt x="22" y="0"/>
                    </a:lnTo>
                    <a:lnTo>
                      <a:pt x="29" y="3"/>
                    </a:lnTo>
                    <a:lnTo>
                      <a:pt x="32" y="9"/>
                    </a:lnTo>
                    <a:lnTo>
                      <a:pt x="35" y="16"/>
                    </a:lnTo>
                    <a:lnTo>
                      <a:pt x="35" y="16"/>
                    </a:lnTo>
                    <a:lnTo>
                      <a:pt x="32" y="26"/>
                    </a:lnTo>
                    <a:lnTo>
                      <a:pt x="29" y="29"/>
                    </a:lnTo>
                    <a:lnTo>
                      <a:pt x="22" y="35"/>
                    </a:lnTo>
                    <a:lnTo>
                      <a:pt x="16" y="35"/>
                    </a:lnTo>
                    <a:lnTo>
                      <a:pt x="16" y="35"/>
                    </a:lnTo>
                    <a:close/>
                    <a:moveTo>
                      <a:pt x="16" y="13"/>
                    </a:moveTo>
                    <a:lnTo>
                      <a:pt x="16" y="13"/>
                    </a:lnTo>
                    <a:lnTo>
                      <a:pt x="13" y="13"/>
                    </a:lnTo>
                    <a:lnTo>
                      <a:pt x="9" y="16"/>
                    </a:lnTo>
                    <a:lnTo>
                      <a:pt x="9" y="16"/>
                    </a:lnTo>
                    <a:lnTo>
                      <a:pt x="13" y="22"/>
                    </a:lnTo>
                    <a:lnTo>
                      <a:pt x="16" y="22"/>
                    </a:lnTo>
                    <a:lnTo>
                      <a:pt x="16" y="22"/>
                    </a:lnTo>
                    <a:lnTo>
                      <a:pt x="22" y="22"/>
                    </a:lnTo>
                    <a:lnTo>
                      <a:pt x="22" y="16"/>
                    </a:lnTo>
                    <a:lnTo>
                      <a:pt x="22" y="16"/>
                    </a:lnTo>
                    <a:lnTo>
                      <a:pt x="22" y="13"/>
                    </a:lnTo>
                    <a:lnTo>
                      <a:pt x="16" y="13"/>
                    </a:lnTo>
                    <a:lnTo>
                      <a:pt x="1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10" name="Freeform 230">
                <a:extLst>
                  <a:ext uri="{FF2B5EF4-FFF2-40B4-BE49-F238E27FC236}">
                    <a16:creationId xmlns:a16="http://schemas.microsoft.com/office/drawing/2014/main" id="{4BE5EC15-17F9-4087-993C-8593EE66809A}"/>
                  </a:ext>
                </a:extLst>
              </p:cNvPr>
              <p:cNvSpPr>
                <a:spLocks/>
              </p:cNvSpPr>
              <p:nvPr userDrawn="1"/>
            </p:nvSpPr>
            <p:spPr bwMode="auto">
              <a:xfrm>
                <a:off x="5308456" y="299491"/>
                <a:ext cx="59617" cy="55770"/>
              </a:xfrm>
              <a:custGeom>
                <a:avLst/>
                <a:gdLst>
                  <a:gd name="T0" fmla="*/ 7 w 62"/>
                  <a:gd name="T1" fmla="*/ 58 h 58"/>
                  <a:gd name="T2" fmla="*/ 7 w 62"/>
                  <a:gd name="T3" fmla="*/ 58 h 58"/>
                  <a:gd name="T4" fmla="*/ 0 w 62"/>
                  <a:gd name="T5" fmla="*/ 58 h 58"/>
                  <a:gd name="T6" fmla="*/ 0 w 62"/>
                  <a:gd name="T7" fmla="*/ 51 h 58"/>
                  <a:gd name="T8" fmla="*/ 0 w 62"/>
                  <a:gd name="T9" fmla="*/ 51 h 58"/>
                  <a:gd name="T10" fmla="*/ 0 w 62"/>
                  <a:gd name="T11" fmla="*/ 42 h 58"/>
                  <a:gd name="T12" fmla="*/ 3 w 62"/>
                  <a:gd name="T13" fmla="*/ 32 h 58"/>
                  <a:gd name="T14" fmla="*/ 10 w 62"/>
                  <a:gd name="T15" fmla="*/ 22 h 58"/>
                  <a:gd name="T16" fmla="*/ 16 w 62"/>
                  <a:gd name="T17" fmla="*/ 16 h 58"/>
                  <a:gd name="T18" fmla="*/ 23 w 62"/>
                  <a:gd name="T19" fmla="*/ 6 h 58"/>
                  <a:gd name="T20" fmla="*/ 32 w 62"/>
                  <a:gd name="T21" fmla="*/ 3 h 58"/>
                  <a:gd name="T22" fmla="*/ 42 w 62"/>
                  <a:gd name="T23" fmla="*/ 0 h 58"/>
                  <a:gd name="T24" fmla="*/ 55 w 62"/>
                  <a:gd name="T25" fmla="*/ 0 h 58"/>
                  <a:gd name="T26" fmla="*/ 55 w 62"/>
                  <a:gd name="T27" fmla="*/ 0 h 58"/>
                  <a:gd name="T28" fmla="*/ 58 w 62"/>
                  <a:gd name="T29" fmla="*/ 0 h 58"/>
                  <a:gd name="T30" fmla="*/ 62 w 62"/>
                  <a:gd name="T31" fmla="*/ 3 h 58"/>
                  <a:gd name="T32" fmla="*/ 62 w 62"/>
                  <a:gd name="T33" fmla="*/ 3 h 58"/>
                  <a:gd name="T34" fmla="*/ 58 w 62"/>
                  <a:gd name="T35" fmla="*/ 9 h 58"/>
                  <a:gd name="T36" fmla="*/ 55 w 62"/>
                  <a:gd name="T37" fmla="*/ 9 h 58"/>
                  <a:gd name="T38" fmla="*/ 55 w 62"/>
                  <a:gd name="T39" fmla="*/ 9 h 58"/>
                  <a:gd name="T40" fmla="*/ 39 w 62"/>
                  <a:gd name="T41" fmla="*/ 13 h 58"/>
                  <a:gd name="T42" fmla="*/ 23 w 62"/>
                  <a:gd name="T43" fmla="*/ 22 h 58"/>
                  <a:gd name="T44" fmla="*/ 13 w 62"/>
                  <a:gd name="T45" fmla="*/ 35 h 58"/>
                  <a:gd name="T46" fmla="*/ 10 w 62"/>
                  <a:gd name="T47" fmla="*/ 51 h 58"/>
                  <a:gd name="T48" fmla="*/ 10 w 62"/>
                  <a:gd name="T49" fmla="*/ 51 h 58"/>
                  <a:gd name="T50" fmla="*/ 10 w 62"/>
                  <a:gd name="T51" fmla="*/ 58 h 58"/>
                  <a:gd name="T52" fmla="*/ 7 w 62"/>
                  <a:gd name="T53" fmla="*/ 58 h 58"/>
                  <a:gd name="T54" fmla="*/ 7 w 62"/>
                  <a:gd name="T5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58">
                    <a:moveTo>
                      <a:pt x="7" y="58"/>
                    </a:moveTo>
                    <a:lnTo>
                      <a:pt x="7" y="58"/>
                    </a:lnTo>
                    <a:lnTo>
                      <a:pt x="0" y="58"/>
                    </a:lnTo>
                    <a:lnTo>
                      <a:pt x="0" y="51"/>
                    </a:lnTo>
                    <a:lnTo>
                      <a:pt x="0" y="51"/>
                    </a:lnTo>
                    <a:lnTo>
                      <a:pt x="0" y="42"/>
                    </a:lnTo>
                    <a:lnTo>
                      <a:pt x="3" y="32"/>
                    </a:lnTo>
                    <a:lnTo>
                      <a:pt x="10" y="22"/>
                    </a:lnTo>
                    <a:lnTo>
                      <a:pt x="16" y="16"/>
                    </a:lnTo>
                    <a:lnTo>
                      <a:pt x="23" y="6"/>
                    </a:lnTo>
                    <a:lnTo>
                      <a:pt x="32" y="3"/>
                    </a:lnTo>
                    <a:lnTo>
                      <a:pt x="42" y="0"/>
                    </a:lnTo>
                    <a:lnTo>
                      <a:pt x="55" y="0"/>
                    </a:lnTo>
                    <a:lnTo>
                      <a:pt x="55" y="0"/>
                    </a:lnTo>
                    <a:lnTo>
                      <a:pt x="58" y="0"/>
                    </a:lnTo>
                    <a:lnTo>
                      <a:pt x="62" y="3"/>
                    </a:lnTo>
                    <a:lnTo>
                      <a:pt x="62" y="3"/>
                    </a:lnTo>
                    <a:lnTo>
                      <a:pt x="58" y="9"/>
                    </a:lnTo>
                    <a:lnTo>
                      <a:pt x="55" y="9"/>
                    </a:lnTo>
                    <a:lnTo>
                      <a:pt x="55" y="9"/>
                    </a:lnTo>
                    <a:lnTo>
                      <a:pt x="39" y="13"/>
                    </a:lnTo>
                    <a:lnTo>
                      <a:pt x="23" y="22"/>
                    </a:lnTo>
                    <a:lnTo>
                      <a:pt x="13" y="35"/>
                    </a:lnTo>
                    <a:lnTo>
                      <a:pt x="10" y="51"/>
                    </a:lnTo>
                    <a:lnTo>
                      <a:pt x="10" y="51"/>
                    </a:lnTo>
                    <a:lnTo>
                      <a:pt x="10" y="58"/>
                    </a:lnTo>
                    <a:lnTo>
                      <a:pt x="7" y="58"/>
                    </a:lnTo>
                    <a:lnTo>
                      <a:pt x="7"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11" name="Freeform 231">
                <a:extLst>
                  <a:ext uri="{FF2B5EF4-FFF2-40B4-BE49-F238E27FC236}">
                    <a16:creationId xmlns:a16="http://schemas.microsoft.com/office/drawing/2014/main" id="{A11EB835-5F12-451D-8C7D-B51E6D881843}"/>
                  </a:ext>
                </a:extLst>
              </p:cNvPr>
              <p:cNvSpPr>
                <a:spLocks/>
              </p:cNvSpPr>
              <p:nvPr userDrawn="1"/>
            </p:nvSpPr>
            <p:spPr bwMode="auto">
              <a:xfrm>
                <a:off x="5308456" y="345646"/>
                <a:ext cx="9616" cy="72117"/>
              </a:xfrm>
              <a:custGeom>
                <a:avLst/>
                <a:gdLst>
                  <a:gd name="T0" fmla="*/ 7 w 10"/>
                  <a:gd name="T1" fmla="*/ 75 h 75"/>
                  <a:gd name="T2" fmla="*/ 7 w 10"/>
                  <a:gd name="T3" fmla="*/ 75 h 75"/>
                  <a:gd name="T4" fmla="*/ 0 w 10"/>
                  <a:gd name="T5" fmla="*/ 71 h 75"/>
                  <a:gd name="T6" fmla="*/ 0 w 10"/>
                  <a:gd name="T7" fmla="*/ 68 h 75"/>
                  <a:gd name="T8" fmla="*/ 0 w 10"/>
                  <a:gd name="T9" fmla="*/ 3 h 75"/>
                  <a:gd name="T10" fmla="*/ 0 w 10"/>
                  <a:gd name="T11" fmla="*/ 3 h 75"/>
                  <a:gd name="T12" fmla="*/ 0 w 10"/>
                  <a:gd name="T13" fmla="*/ 0 h 75"/>
                  <a:gd name="T14" fmla="*/ 7 w 10"/>
                  <a:gd name="T15" fmla="*/ 0 h 75"/>
                  <a:gd name="T16" fmla="*/ 7 w 10"/>
                  <a:gd name="T17" fmla="*/ 0 h 75"/>
                  <a:gd name="T18" fmla="*/ 10 w 10"/>
                  <a:gd name="T19" fmla="*/ 0 h 75"/>
                  <a:gd name="T20" fmla="*/ 10 w 10"/>
                  <a:gd name="T21" fmla="*/ 3 h 75"/>
                  <a:gd name="T22" fmla="*/ 10 w 10"/>
                  <a:gd name="T23" fmla="*/ 68 h 75"/>
                  <a:gd name="T24" fmla="*/ 10 w 10"/>
                  <a:gd name="T25" fmla="*/ 68 h 75"/>
                  <a:gd name="T26" fmla="*/ 10 w 10"/>
                  <a:gd name="T27" fmla="*/ 71 h 75"/>
                  <a:gd name="T28" fmla="*/ 7 w 10"/>
                  <a:gd name="T29" fmla="*/ 75 h 75"/>
                  <a:gd name="T30" fmla="*/ 7 w 10"/>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75">
                    <a:moveTo>
                      <a:pt x="7" y="75"/>
                    </a:moveTo>
                    <a:lnTo>
                      <a:pt x="7" y="75"/>
                    </a:lnTo>
                    <a:lnTo>
                      <a:pt x="0" y="71"/>
                    </a:lnTo>
                    <a:lnTo>
                      <a:pt x="0" y="68"/>
                    </a:lnTo>
                    <a:lnTo>
                      <a:pt x="0" y="3"/>
                    </a:lnTo>
                    <a:lnTo>
                      <a:pt x="0" y="3"/>
                    </a:lnTo>
                    <a:lnTo>
                      <a:pt x="0" y="0"/>
                    </a:lnTo>
                    <a:lnTo>
                      <a:pt x="7" y="0"/>
                    </a:lnTo>
                    <a:lnTo>
                      <a:pt x="7" y="0"/>
                    </a:lnTo>
                    <a:lnTo>
                      <a:pt x="10" y="0"/>
                    </a:lnTo>
                    <a:lnTo>
                      <a:pt x="10" y="3"/>
                    </a:lnTo>
                    <a:lnTo>
                      <a:pt x="10" y="68"/>
                    </a:lnTo>
                    <a:lnTo>
                      <a:pt x="10" y="68"/>
                    </a:lnTo>
                    <a:lnTo>
                      <a:pt x="10" y="71"/>
                    </a:lnTo>
                    <a:lnTo>
                      <a:pt x="7" y="75"/>
                    </a:lnTo>
                    <a:lnTo>
                      <a:pt x="7"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12" name="Freeform 232">
                <a:extLst>
                  <a:ext uri="{FF2B5EF4-FFF2-40B4-BE49-F238E27FC236}">
                    <a16:creationId xmlns:a16="http://schemas.microsoft.com/office/drawing/2014/main" id="{99E50329-F961-4C94-96FD-92ED33B9F8B3}"/>
                  </a:ext>
                </a:extLst>
              </p:cNvPr>
              <p:cNvSpPr>
                <a:spLocks/>
              </p:cNvSpPr>
              <p:nvPr userDrawn="1"/>
            </p:nvSpPr>
            <p:spPr bwMode="auto">
              <a:xfrm>
                <a:off x="6832526" y="299491"/>
                <a:ext cx="59617" cy="55770"/>
              </a:xfrm>
              <a:custGeom>
                <a:avLst/>
                <a:gdLst>
                  <a:gd name="T0" fmla="*/ 55 w 62"/>
                  <a:gd name="T1" fmla="*/ 58 h 58"/>
                  <a:gd name="T2" fmla="*/ 55 w 62"/>
                  <a:gd name="T3" fmla="*/ 58 h 58"/>
                  <a:gd name="T4" fmla="*/ 52 w 62"/>
                  <a:gd name="T5" fmla="*/ 58 h 58"/>
                  <a:gd name="T6" fmla="*/ 49 w 62"/>
                  <a:gd name="T7" fmla="*/ 51 h 58"/>
                  <a:gd name="T8" fmla="*/ 49 w 62"/>
                  <a:gd name="T9" fmla="*/ 51 h 58"/>
                  <a:gd name="T10" fmla="*/ 46 w 62"/>
                  <a:gd name="T11" fmla="*/ 35 h 58"/>
                  <a:gd name="T12" fmla="*/ 36 w 62"/>
                  <a:gd name="T13" fmla="*/ 22 h 58"/>
                  <a:gd name="T14" fmla="*/ 23 w 62"/>
                  <a:gd name="T15" fmla="*/ 13 h 58"/>
                  <a:gd name="T16" fmla="*/ 7 w 62"/>
                  <a:gd name="T17" fmla="*/ 9 h 58"/>
                  <a:gd name="T18" fmla="*/ 7 w 62"/>
                  <a:gd name="T19" fmla="*/ 9 h 58"/>
                  <a:gd name="T20" fmla="*/ 4 w 62"/>
                  <a:gd name="T21" fmla="*/ 9 h 58"/>
                  <a:gd name="T22" fmla="*/ 0 w 62"/>
                  <a:gd name="T23" fmla="*/ 3 h 58"/>
                  <a:gd name="T24" fmla="*/ 0 w 62"/>
                  <a:gd name="T25" fmla="*/ 3 h 58"/>
                  <a:gd name="T26" fmla="*/ 4 w 62"/>
                  <a:gd name="T27" fmla="*/ 0 h 58"/>
                  <a:gd name="T28" fmla="*/ 7 w 62"/>
                  <a:gd name="T29" fmla="*/ 0 h 58"/>
                  <a:gd name="T30" fmla="*/ 7 w 62"/>
                  <a:gd name="T31" fmla="*/ 0 h 58"/>
                  <a:gd name="T32" fmla="*/ 17 w 62"/>
                  <a:gd name="T33" fmla="*/ 0 h 58"/>
                  <a:gd name="T34" fmla="*/ 26 w 62"/>
                  <a:gd name="T35" fmla="*/ 3 h 58"/>
                  <a:gd name="T36" fmla="*/ 36 w 62"/>
                  <a:gd name="T37" fmla="*/ 6 h 58"/>
                  <a:gd name="T38" fmla="*/ 46 w 62"/>
                  <a:gd name="T39" fmla="*/ 16 h 58"/>
                  <a:gd name="T40" fmla="*/ 52 w 62"/>
                  <a:gd name="T41" fmla="*/ 22 h 58"/>
                  <a:gd name="T42" fmla="*/ 55 w 62"/>
                  <a:gd name="T43" fmla="*/ 32 h 58"/>
                  <a:gd name="T44" fmla="*/ 59 w 62"/>
                  <a:gd name="T45" fmla="*/ 42 h 58"/>
                  <a:gd name="T46" fmla="*/ 62 w 62"/>
                  <a:gd name="T47" fmla="*/ 51 h 58"/>
                  <a:gd name="T48" fmla="*/ 62 w 62"/>
                  <a:gd name="T49" fmla="*/ 51 h 58"/>
                  <a:gd name="T50" fmla="*/ 59 w 62"/>
                  <a:gd name="T51" fmla="*/ 58 h 58"/>
                  <a:gd name="T52" fmla="*/ 55 w 62"/>
                  <a:gd name="T53" fmla="*/ 58 h 58"/>
                  <a:gd name="T54" fmla="*/ 55 w 62"/>
                  <a:gd name="T5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58">
                    <a:moveTo>
                      <a:pt x="55" y="58"/>
                    </a:moveTo>
                    <a:lnTo>
                      <a:pt x="55" y="58"/>
                    </a:lnTo>
                    <a:lnTo>
                      <a:pt x="52" y="58"/>
                    </a:lnTo>
                    <a:lnTo>
                      <a:pt x="49" y="51"/>
                    </a:lnTo>
                    <a:lnTo>
                      <a:pt x="49" y="51"/>
                    </a:lnTo>
                    <a:lnTo>
                      <a:pt x="46" y="35"/>
                    </a:lnTo>
                    <a:lnTo>
                      <a:pt x="36" y="22"/>
                    </a:lnTo>
                    <a:lnTo>
                      <a:pt x="23" y="13"/>
                    </a:lnTo>
                    <a:lnTo>
                      <a:pt x="7" y="9"/>
                    </a:lnTo>
                    <a:lnTo>
                      <a:pt x="7" y="9"/>
                    </a:lnTo>
                    <a:lnTo>
                      <a:pt x="4" y="9"/>
                    </a:lnTo>
                    <a:lnTo>
                      <a:pt x="0" y="3"/>
                    </a:lnTo>
                    <a:lnTo>
                      <a:pt x="0" y="3"/>
                    </a:lnTo>
                    <a:lnTo>
                      <a:pt x="4" y="0"/>
                    </a:lnTo>
                    <a:lnTo>
                      <a:pt x="7" y="0"/>
                    </a:lnTo>
                    <a:lnTo>
                      <a:pt x="7" y="0"/>
                    </a:lnTo>
                    <a:lnTo>
                      <a:pt x="17" y="0"/>
                    </a:lnTo>
                    <a:lnTo>
                      <a:pt x="26" y="3"/>
                    </a:lnTo>
                    <a:lnTo>
                      <a:pt x="36" y="6"/>
                    </a:lnTo>
                    <a:lnTo>
                      <a:pt x="46" y="16"/>
                    </a:lnTo>
                    <a:lnTo>
                      <a:pt x="52" y="22"/>
                    </a:lnTo>
                    <a:lnTo>
                      <a:pt x="55" y="32"/>
                    </a:lnTo>
                    <a:lnTo>
                      <a:pt x="59" y="42"/>
                    </a:lnTo>
                    <a:lnTo>
                      <a:pt x="62" y="51"/>
                    </a:lnTo>
                    <a:lnTo>
                      <a:pt x="62" y="51"/>
                    </a:lnTo>
                    <a:lnTo>
                      <a:pt x="59" y="58"/>
                    </a:lnTo>
                    <a:lnTo>
                      <a:pt x="55" y="58"/>
                    </a:lnTo>
                    <a:lnTo>
                      <a:pt x="55"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13" name="Freeform 246">
                <a:extLst>
                  <a:ext uri="{FF2B5EF4-FFF2-40B4-BE49-F238E27FC236}">
                    <a16:creationId xmlns:a16="http://schemas.microsoft.com/office/drawing/2014/main" id="{9DE7E9D7-675A-4D7E-89DC-60B3C69CD1C2}"/>
                  </a:ext>
                </a:extLst>
              </p:cNvPr>
              <p:cNvSpPr>
                <a:spLocks/>
              </p:cNvSpPr>
              <p:nvPr userDrawn="1"/>
            </p:nvSpPr>
            <p:spPr bwMode="auto">
              <a:xfrm>
                <a:off x="6767140" y="255260"/>
                <a:ext cx="72117" cy="143272"/>
              </a:xfrm>
              <a:custGeom>
                <a:avLst/>
                <a:gdLst>
                  <a:gd name="T0" fmla="*/ 75 w 75"/>
                  <a:gd name="T1" fmla="*/ 39 h 149"/>
                  <a:gd name="T2" fmla="*/ 75 w 75"/>
                  <a:gd name="T3" fmla="*/ 39 h 149"/>
                  <a:gd name="T4" fmla="*/ 68 w 75"/>
                  <a:gd name="T5" fmla="*/ 65 h 149"/>
                  <a:gd name="T6" fmla="*/ 55 w 75"/>
                  <a:gd name="T7" fmla="*/ 101 h 149"/>
                  <a:gd name="T8" fmla="*/ 39 w 75"/>
                  <a:gd name="T9" fmla="*/ 149 h 149"/>
                  <a:gd name="T10" fmla="*/ 39 w 75"/>
                  <a:gd name="T11" fmla="*/ 149 h 149"/>
                  <a:gd name="T12" fmla="*/ 20 w 75"/>
                  <a:gd name="T13" fmla="*/ 101 h 149"/>
                  <a:gd name="T14" fmla="*/ 7 w 75"/>
                  <a:gd name="T15" fmla="*/ 65 h 149"/>
                  <a:gd name="T16" fmla="*/ 0 w 75"/>
                  <a:gd name="T17" fmla="*/ 39 h 149"/>
                  <a:gd name="T18" fmla="*/ 0 w 75"/>
                  <a:gd name="T19" fmla="*/ 39 h 149"/>
                  <a:gd name="T20" fmla="*/ 4 w 75"/>
                  <a:gd name="T21" fmla="*/ 23 h 149"/>
                  <a:gd name="T22" fmla="*/ 13 w 75"/>
                  <a:gd name="T23" fmla="*/ 13 h 149"/>
                  <a:gd name="T24" fmla="*/ 23 w 75"/>
                  <a:gd name="T25" fmla="*/ 3 h 149"/>
                  <a:gd name="T26" fmla="*/ 39 w 75"/>
                  <a:gd name="T27" fmla="*/ 0 h 149"/>
                  <a:gd name="T28" fmla="*/ 39 w 75"/>
                  <a:gd name="T29" fmla="*/ 0 h 149"/>
                  <a:gd name="T30" fmla="*/ 52 w 75"/>
                  <a:gd name="T31" fmla="*/ 3 h 149"/>
                  <a:gd name="T32" fmla="*/ 65 w 75"/>
                  <a:gd name="T33" fmla="*/ 13 h 149"/>
                  <a:gd name="T34" fmla="*/ 72 w 75"/>
                  <a:gd name="T35" fmla="*/ 23 h 149"/>
                  <a:gd name="T36" fmla="*/ 75 w 75"/>
                  <a:gd name="T37" fmla="*/ 39 h 149"/>
                  <a:gd name="T38" fmla="*/ 75 w 75"/>
                  <a:gd name="T39" fmla="*/ 3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49">
                    <a:moveTo>
                      <a:pt x="75" y="39"/>
                    </a:moveTo>
                    <a:lnTo>
                      <a:pt x="75" y="39"/>
                    </a:lnTo>
                    <a:lnTo>
                      <a:pt x="68" y="65"/>
                    </a:lnTo>
                    <a:lnTo>
                      <a:pt x="55" y="101"/>
                    </a:lnTo>
                    <a:lnTo>
                      <a:pt x="39" y="149"/>
                    </a:lnTo>
                    <a:lnTo>
                      <a:pt x="39" y="149"/>
                    </a:lnTo>
                    <a:lnTo>
                      <a:pt x="20" y="101"/>
                    </a:lnTo>
                    <a:lnTo>
                      <a:pt x="7" y="65"/>
                    </a:lnTo>
                    <a:lnTo>
                      <a:pt x="0" y="39"/>
                    </a:lnTo>
                    <a:lnTo>
                      <a:pt x="0" y="39"/>
                    </a:lnTo>
                    <a:lnTo>
                      <a:pt x="4" y="23"/>
                    </a:lnTo>
                    <a:lnTo>
                      <a:pt x="13" y="13"/>
                    </a:lnTo>
                    <a:lnTo>
                      <a:pt x="23" y="3"/>
                    </a:lnTo>
                    <a:lnTo>
                      <a:pt x="39" y="0"/>
                    </a:lnTo>
                    <a:lnTo>
                      <a:pt x="39" y="0"/>
                    </a:lnTo>
                    <a:lnTo>
                      <a:pt x="52" y="3"/>
                    </a:lnTo>
                    <a:lnTo>
                      <a:pt x="65" y="13"/>
                    </a:lnTo>
                    <a:lnTo>
                      <a:pt x="72" y="23"/>
                    </a:lnTo>
                    <a:lnTo>
                      <a:pt x="75" y="39"/>
                    </a:lnTo>
                    <a:lnTo>
                      <a:pt x="75" y="39"/>
                    </a:lnTo>
                    <a:close/>
                  </a:path>
                </a:pathLst>
              </a:custGeom>
              <a:solidFill>
                <a:srgbClr val="35C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14" name="Freeform 247">
                <a:extLst>
                  <a:ext uri="{FF2B5EF4-FFF2-40B4-BE49-F238E27FC236}">
                    <a16:creationId xmlns:a16="http://schemas.microsoft.com/office/drawing/2014/main" id="{083BF553-EDF4-49F4-B762-A72A92C33303}"/>
                  </a:ext>
                </a:extLst>
              </p:cNvPr>
              <p:cNvSpPr>
                <a:spLocks noEditPoints="1"/>
              </p:cNvSpPr>
              <p:nvPr userDrawn="1"/>
            </p:nvSpPr>
            <p:spPr bwMode="auto">
              <a:xfrm>
                <a:off x="6761370" y="249490"/>
                <a:ext cx="83656" cy="151926"/>
              </a:xfrm>
              <a:custGeom>
                <a:avLst/>
                <a:gdLst>
                  <a:gd name="T0" fmla="*/ 45 w 87"/>
                  <a:gd name="T1" fmla="*/ 158 h 158"/>
                  <a:gd name="T2" fmla="*/ 45 w 87"/>
                  <a:gd name="T3" fmla="*/ 158 h 158"/>
                  <a:gd name="T4" fmla="*/ 39 w 87"/>
                  <a:gd name="T5" fmla="*/ 158 h 158"/>
                  <a:gd name="T6" fmla="*/ 39 w 87"/>
                  <a:gd name="T7" fmla="*/ 155 h 158"/>
                  <a:gd name="T8" fmla="*/ 39 w 87"/>
                  <a:gd name="T9" fmla="*/ 155 h 158"/>
                  <a:gd name="T10" fmla="*/ 19 w 87"/>
                  <a:gd name="T11" fmla="*/ 103 h 158"/>
                  <a:gd name="T12" fmla="*/ 6 w 87"/>
                  <a:gd name="T13" fmla="*/ 68 h 158"/>
                  <a:gd name="T14" fmla="*/ 0 w 87"/>
                  <a:gd name="T15" fmla="*/ 45 h 158"/>
                  <a:gd name="T16" fmla="*/ 0 w 87"/>
                  <a:gd name="T17" fmla="*/ 45 h 158"/>
                  <a:gd name="T18" fmla="*/ 3 w 87"/>
                  <a:gd name="T19" fmla="*/ 29 h 158"/>
                  <a:gd name="T20" fmla="*/ 13 w 87"/>
                  <a:gd name="T21" fmla="*/ 13 h 158"/>
                  <a:gd name="T22" fmla="*/ 26 w 87"/>
                  <a:gd name="T23" fmla="*/ 3 h 158"/>
                  <a:gd name="T24" fmla="*/ 45 w 87"/>
                  <a:gd name="T25" fmla="*/ 0 h 158"/>
                  <a:gd name="T26" fmla="*/ 45 w 87"/>
                  <a:gd name="T27" fmla="*/ 0 h 158"/>
                  <a:gd name="T28" fmla="*/ 61 w 87"/>
                  <a:gd name="T29" fmla="*/ 3 h 158"/>
                  <a:gd name="T30" fmla="*/ 74 w 87"/>
                  <a:gd name="T31" fmla="*/ 13 h 158"/>
                  <a:gd name="T32" fmla="*/ 84 w 87"/>
                  <a:gd name="T33" fmla="*/ 29 h 158"/>
                  <a:gd name="T34" fmla="*/ 87 w 87"/>
                  <a:gd name="T35" fmla="*/ 45 h 158"/>
                  <a:gd name="T36" fmla="*/ 87 w 87"/>
                  <a:gd name="T37" fmla="*/ 45 h 158"/>
                  <a:gd name="T38" fmla="*/ 81 w 87"/>
                  <a:gd name="T39" fmla="*/ 68 h 158"/>
                  <a:gd name="T40" fmla="*/ 68 w 87"/>
                  <a:gd name="T41" fmla="*/ 103 h 158"/>
                  <a:gd name="T42" fmla="*/ 48 w 87"/>
                  <a:gd name="T43" fmla="*/ 155 h 158"/>
                  <a:gd name="T44" fmla="*/ 48 w 87"/>
                  <a:gd name="T45" fmla="*/ 155 h 158"/>
                  <a:gd name="T46" fmla="*/ 48 w 87"/>
                  <a:gd name="T47" fmla="*/ 158 h 158"/>
                  <a:gd name="T48" fmla="*/ 45 w 87"/>
                  <a:gd name="T49" fmla="*/ 158 h 158"/>
                  <a:gd name="T50" fmla="*/ 45 w 87"/>
                  <a:gd name="T51" fmla="*/ 158 h 158"/>
                  <a:gd name="T52" fmla="*/ 45 w 87"/>
                  <a:gd name="T53" fmla="*/ 13 h 158"/>
                  <a:gd name="T54" fmla="*/ 45 w 87"/>
                  <a:gd name="T55" fmla="*/ 13 h 158"/>
                  <a:gd name="T56" fmla="*/ 32 w 87"/>
                  <a:gd name="T57" fmla="*/ 16 h 158"/>
                  <a:gd name="T58" fmla="*/ 23 w 87"/>
                  <a:gd name="T59" fmla="*/ 22 h 158"/>
                  <a:gd name="T60" fmla="*/ 16 w 87"/>
                  <a:gd name="T61" fmla="*/ 32 h 158"/>
                  <a:gd name="T62" fmla="*/ 13 w 87"/>
                  <a:gd name="T63" fmla="*/ 45 h 158"/>
                  <a:gd name="T64" fmla="*/ 13 w 87"/>
                  <a:gd name="T65" fmla="*/ 45 h 158"/>
                  <a:gd name="T66" fmla="*/ 16 w 87"/>
                  <a:gd name="T67" fmla="*/ 58 h 158"/>
                  <a:gd name="T68" fmla="*/ 23 w 87"/>
                  <a:gd name="T69" fmla="*/ 81 h 158"/>
                  <a:gd name="T70" fmla="*/ 45 w 87"/>
                  <a:gd name="T71" fmla="*/ 139 h 158"/>
                  <a:gd name="T72" fmla="*/ 45 w 87"/>
                  <a:gd name="T73" fmla="*/ 139 h 158"/>
                  <a:gd name="T74" fmla="*/ 65 w 87"/>
                  <a:gd name="T75" fmla="*/ 81 h 158"/>
                  <a:gd name="T76" fmla="*/ 71 w 87"/>
                  <a:gd name="T77" fmla="*/ 58 h 158"/>
                  <a:gd name="T78" fmla="*/ 74 w 87"/>
                  <a:gd name="T79" fmla="*/ 45 h 158"/>
                  <a:gd name="T80" fmla="*/ 74 w 87"/>
                  <a:gd name="T81" fmla="*/ 45 h 158"/>
                  <a:gd name="T82" fmla="*/ 71 w 87"/>
                  <a:gd name="T83" fmla="*/ 32 h 158"/>
                  <a:gd name="T84" fmla="*/ 65 w 87"/>
                  <a:gd name="T85" fmla="*/ 22 h 158"/>
                  <a:gd name="T86" fmla="*/ 55 w 87"/>
                  <a:gd name="T87" fmla="*/ 16 h 158"/>
                  <a:gd name="T88" fmla="*/ 45 w 87"/>
                  <a:gd name="T89" fmla="*/ 13 h 158"/>
                  <a:gd name="T90" fmla="*/ 45 w 87"/>
                  <a:gd name="T91" fmla="*/ 1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158">
                    <a:moveTo>
                      <a:pt x="45" y="158"/>
                    </a:moveTo>
                    <a:lnTo>
                      <a:pt x="45" y="158"/>
                    </a:lnTo>
                    <a:lnTo>
                      <a:pt x="39" y="158"/>
                    </a:lnTo>
                    <a:lnTo>
                      <a:pt x="39" y="155"/>
                    </a:lnTo>
                    <a:lnTo>
                      <a:pt x="39" y="155"/>
                    </a:lnTo>
                    <a:lnTo>
                      <a:pt x="19" y="103"/>
                    </a:lnTo>
                    <a:lnTo>
                      <a:pt x="6" y="68"/>
                    </a:lnTo>
                    <a:lnTo>
                      <a:pt x="0" y="45"/>
                    </a:lnTo>
                    <a:lnTo>
                      <a:pt x="0" y="45"/>
                    </a:lnTo>
                    <a:lnTo>
                      <a:pt x="3" y="29"/>
                    </a:lnTo>
                    <a:lnTo>
                      <a:pt x="13" y="13"/>
                    </a:lnTo>
                    <a:lnTo>
                      <a:pt x="26" y="3"/>
                    </a:lnTo>
                    <a:lnTo>
                      <a:pt x="45" y="0"/>
                    </a:lnTo>
                    <a:lnTo>
                      <a:pt x="45" y="0"/>
                    </a:lnTo>
                    <a:lnTo>
                      <a:pt x="61" y="3"/>
                    </a:lnTo>
                    <a:lnTo>
                      <a:pt x="74" y="13"/>
                    </a:lnTo>
                    <a:lnTo>
                      <a:pt x="84" y="29"/>
                    </a:lnTo>
                    <a:lnTo>
                      <a:pt x="87" y="45"/>
                    </a:lnTo>
                    <a:lnTo>
                      <a:pt x="87" y="45"/>
                    </a:lnTo>
                    <a:lnTo>
                      <a:pt x="81" y="68"/>
                    </a:lnTo>
                    <a:lnTo>
                      <a:pt x="68" y="103"/>
                    </a:lnTo>
                    <a:lnTo>
                      <a:pt x="48" y="155"/>
                    </a:lnTo>
                    <a:lnTo>
                      <a:pt x="48" y="155"/>
                    </a:lnTo>
                    <a:lnTo>
                      <a:pt x="48" y="158"/>
                    </a:lnTo>
                    <a:lnTo>
                      <a:pt x="45" y="158"/>
                    </a:lnTo>
                    <a:lnTo>
                      <a:pt x="45" y="158"/>
                    </a:lnTo>
                    <a:close/>
                    <a:moveTo>
                      <a:pt x="45" y="13"/>
                    </a:moveTo>
                    <a:lnTo>
                      <a:pt x="45" y="13"/>
                    </a:lnTo>
                    <a:lnTo>
                      <a:pt x="32" y="16"/>
                    </a:lnTo>
                    <a:lnTo>
                      <a:pt x="23" y="22"/>
                    </a:lnTo>
                    <a:lnTo>
                      <a:pt x="16" y="32"/>
                    </a:lnTo>
                    <a:lnTo>
                      <a:pt x="13" y="45"/>
                    </a:lnTo>
                    <a:lnTo>
                      <a:pt x="13" y="45"/>
                    </a:lnTo>
                    <a:lnTo>
                      <a:pt x="16" y="58"/>
                    </a:lnTo>
                    <a:lnTo>
                      <a:pt x="23" y="81"/>
                    </a:lnTo>
                    <a:lnTo>
                      <a:pt x="45" y="139"/>
                    </a:lnTo>
                    <a:lnTo>
                      <a:pt x="45" y="139"/>
                    </a:lnTo>
                    <a:lnTo>
                      <a:pt x="65" y="81"/>
                    </a:lnTo>
                    <a:lnTo>
                      <a:pt x="71" y="58"/>
                    </a:lnTo>
                    <a:lnTo>
                      <a:pt x="74" y="45"/>
                    </a:lnTo>
                    <a:lnTo>
                      <a:pt x="74" y="45"/>
                    </a:lnTo>
                    <a:lnTo>
                      <a:pt x="71" y="32"/>
                    </a:lnTo>
                    <a:lnTo>
                      <a:pt x="65" y="22"/>
                    </a:lnTo>
                    <a:lnTo>
                      <a:pt x="55" y="16"/>
                    </a:lnTo>
                    <a:lnTo>
                      <a:pt x="45" y="13"/>
                    </a:lnTo>
                    <a:lnTo>
                      <a:pt x="45"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15" name="Freeform 248">
                <a:extLst>
                  <a:ext uri="{FF2B5EF4-FFF2-40B4-BE49-F238E27FC236}">
                    <a16:creationId xmlns:a16="http://schemas.microsoft.com/office/drawing/2014/main" id="{5DA1E976-3818-4A69-A2A3-A160BAE3B2E2}"/>
                  </a:ext>
                </a:extLst>
              </p:cNvPr>
              <p:cNvSpPr>
                <a:spLocks/>
              </p:cNvSpPr>
              <p:nvPr userDrawn="1"/>
            </p:nvSpPr>
            <p:spPr bwMode="auto">
              <a:xfrm>
                <a:off x="6792140" y="280260"/>
                <a:ext cx="22116" cy="22116"/>
              </a:xfrm>
              <a:custGeom>
                <a:avLst/>
                <a:gdLst>
                  <a:gd name="T0" fmla="*/ 23 w 23"/>
                  <a:gd name="T1" fmla="*/ 13 h 23"/>
                  <a:gd name="T2" fmla="*/ 23 w 23"/>
                  <a:gd name="T3" fmla="*/ 13 h 23"/>
                  <a:gd name="T4" fmla="*/ 20 w 23"/>
                  <a:gd name="T5" fmla="*/ 20 h 23"/>
                  <a:gd name="T6" fmla="*/ 13 w 23"/>
                  <a:gd name="T7" fmla="*/ 23 h 23"/>
                  <a:gd name="T8" fmla="*/ 13 w 23"/>
                  <a:gd name="T9" fmla="*/ 23 h 23"/>
                  <a:gd name="T10" fmla="*/ 4 w 23"/>
                  <a:gd name="T11" fmla="*/ 20 h 23"/>
                  <a:gd name="T12" fmla="*/ 0 w 23"/>
                  <a:gd name="T13" fmla="*/ 13 h 23"/>
                  <a:gd name="T14" fmla="*/ 0 w 23"/>
                  <a:gd name="T15" fmla="*/ 13 h 23"/>
                  <a:gd name="T16" fmla="*/ 4 w 23"/>
                  <a:gd name="T17" fmla="*/ 3 h 23"/>
                  <a:gd name="T18" fmla="*/ 13 w 23"/>
                  <a:gd name="T19" fmla="*/ 0 h 23"/>
                  <a:gd name="T20" fmla="*/ 13 w 23"/>
                  <a:gd name="T21" fmla="*/ 0 h 23"/>
                  <a:gd name="T22" fmla="*/ 20 w 23"/>
                  <a:gd name="T23" fmla="*/ 3 h 23"/>
                  <a:gd name="T24" fmla="*/ 23 w 23"/>
                  <a:gd name="T25" fmla="*/ 13 h 23"/>
                  <a:gd name="T26" fmla="*/ 23 w 23"/>
                  <a:gd name="T2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3">
                    <a:moveTo>
                      <a:pt x="23" y="13"/>
                    </a:moveTo>
                    <a:lnTo>
                      <a:pt x="23" y="13"/>
                    </a:lnTo>
                    <a:lnTo>
                      <a:pt x="20" y="20"/>
                    </a:lnTo>
                    <a:lnTo>
                      <a:pt x="13" y="23"/>
                    </a:lnTo>
                    <a:lnTo>
                      <a:pt x="13" y="23"/>
                    </a:lnTo>
                    <a:lnTo>
                      <a:pt x="4" y="20"/>
                    </a:lnTo>
                    <a:lnTo>
                      <a:pt x="0" y="13"/>
                    </a:lnTo>
                    <a:lnTo>
                      <a:pt x="0" y="13"/>
                    </a:lnTo>
                    <a:lnTo>
                      <a:pt x="4" y="3"/>
                    </a:lnTo>
                    <a:lnTo>
                      <a:pt x="13" y="0"/>
                    </a:lnTo>
                    <a:lnTo>
                      <a:pt x="13" y="0"/>
                    </a:lnTo>
                    <a:lnTo>
                      <a:pt x="20" y="3"/>
                    </a:lnTo>
                    <a:lnTo>
                      <a:pt x="23" y="13"/>
                    </a:lnTo>
                    <a:lnTo>
                      <a:pt x="23"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16" name="Freeform 249">
                <a:extLst>
                  <a:ext uri="{FF2B5EF4-FFF2-40B4-BE49-F238E27FC236}">
                    <a16:creationId xmlns:a16="http://schemas.microsoft.com/office/drawing/2014/main" id="{ACD9A6B6-213C-437B-BFC0-C234E01C8B83}"/>
                  </a:ext>
                </a:extLst>
              </p:cNvPr>
              <p:cNvSpPr>
                <a:spLocks noEditPoints="1"/>
              </p:cNvSpPr>
              <p:nvPr userDrawn="1"/>
            </p:nvSpPr>
            <p:spPr bwMode="auto">
              <a:xfrm>
                <a:off x="6786371" y="274491"/>
                <a:ext cx="33655" cy="33655"/>
              </a:xfrm>
              <a:custGeom>
                <a:avLst/>
                <a:gdLst>
                  <a:gd name="T0" fmla="*/ 19 w 35"/>
                  <a:gd name="T1" fmla="*/ 35 h 35"/>
                  <a:gd name="T2" fmla="*/ 19 w 35"/>
                  <a:gd name="T3" fmla="*/ 35 h 35"/>
                  <a:gd name="T4" fmla="*/ 10 w 35"/>
                  <a:gd name="T5" fmla="*/ 35 h 35"/>
                  <a:gd name="T6" fmla="*/ 6 w 35"/>
                  <a:gd name="T7" fmla="*/ 32 h 35"/>
                  <a:gd name="T8" fmla="*/ 0 w 35"/>
                  <a:gd name="T9" fmla="*/ 26 h 35"/>
                  <a:gd name="T10" fmla="*/ 0 w 35"/>
                  <a:gd name="T11" fmla="*/ 19 h 35"/>
                  <a:gd name="T12" fmla="*/ 0 w 35"/>
                  <a:gd name="T13" fmla="*/ 19 h 35"/>
                  <a:gd name="T14" fmla="*/ 0 w 35"/>
                  <a:gd name="T15" fmla="*/ 9 h 35"/>
                  <a:gd name="T16" fmla="*/ 6 w 35"/>
                  <a:gd name="T17" fmla="*/ 6 h 35"/>
                  <a:gd name="T18" fmla="*/ 10 w 35"/>
                  <a:gd name="T19" fmla="*/ 0 h 35"/>
                  <a:gd name="T20" fmla="*/ 19 w 35"/>
                  <a:gd name="T21" fmla="*/ 0 h 35"/>
                  <a:gd name="T22" fmla="*/ 19 w 35"/>
                  <a:gd name="T23" fmla="*/ 0 h 35"/>
                  <a:gd name="T24" fmla="*/ 26 w 35"/>
                  <a:gd name="T25" fmla="*/ 0 h 35"/>
                  <a:gd name="T26" fmla="*/ 32 w 35"/>
                  <a:gd name="T27" fmla="*/ 6 h 35"/>
                  <a:gd name="T28" fmla="*/ 35 w 35"/>
                  <a:gd name="T29" fmla="*/ 9 h 35"/>
                  <a:gd name="T30" fmla="*/ 35 w 35"/>
                  <a:gd name="T31" fmla="*/ 19 h 35"/>
                  <a:gd name="T32" fmla="*/ 35 w 35"/>
                  <a:gd name="T33" fmla="*/ 19 h 35"/>
                  <a:gd name="T34" fmla="*/ 35 w 35"/>
                  <a:gd name="T35" fmla="*/ 26 h 35"/>
                  <a:gd name="T36" fmla="*/ 32 w 35"/>
                  <a:gd name="T37" fmla="*/ 32 h 35"/>
                  <a:gd name="T38" fmla="*/ 26 w 35"/>
                  <a:gd name="T39" fmla="*/ 35 h 35"/>
                  <a:gd name="T40" fmla="*/ 19 w 35"/>
                  <a:gd name="T41" fmla="*/ 35 h 35"/>
                  <a:gd name="T42" fmla="*/ 19 w 35"/>
                  <a:gd name="T43" fmla="*/ 35 h 35"/>
                  <a:gd name="T44" fmla="*/ 19 w 35"/>
                  <a:gd name="T45" fmla="*/ 13 h 35"/>
                  <a:gd name="T46" fmla="*/ 19 w 35"/>
                  <a:gd name="T47" fmla="*/ 13 h 35"/>
                  <a:gd name="T48" fmla="*/ 13 w 35"/>
                  <a:gd name="T49" fmla="*/ 13 h 35"/>
                  <a:gd name="T50" fmla="*/ 13 w 35"/>
                  <a:gd name="T51" fmla="*/ 19 h 35"/>
                  <a:gd name="T52" fmla="*/ 13 w 35"/>
                  <a:gd name="T53" fmla="*/ 19 h 35"/>
                  <a:gd name="T54" fmla="*/ 13 w 35"/>
                  <a:gd name="T55" fmla="*/ 22 h 35"/>
                  <a:gd name="T56" fmla="*/ 19 w 35"/>
                  <a:gd name="T57" fmla="*/ 26 h 35"/>
                  <a:gd name="T58" fmla="*/ 19 w 35"/>
                  <a:gd name="T59" fmla="*/ 26 h 35"/>
                  <a:gd name="T60" fmla="*/ 22 w 35"/>
                  <a:gd name="T61" fmla="*/ 22 h 35"/>
                  <a:gd name="T62" fmla="*/ 22 w 35"/>
                  <a:gd name="T63" fmla="*/ 19 h 35"/>
                  <a:gd name="T64" fmla="*/ 22 w 35"/>
                  <a:gd name="T65" fmla="*/ 19 h 35"/>
                  <a:gd name="T66" fmla="*/ 22 w 35"/>
                  <a:gd name="T67" fmla="*/ 13 h 35"/>
                  <a:gd name="T68" fmla="*/ 19 w 35"/>
                  <a:gd name="T69" fmla="*/ 13 h 35"/>
                  <a:gd name="T70" fmla="*/ 19 w 35"/>
                  <a:gd name="T71"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 h="35">
                    <a:moveTo>
                      <a:pt x="19" y="35"/>
                    </a:moveTo>
                    <a:lnTo>
                      <a:pt x="19" y="35"/>
                    </a:lnTo>
                    <a:lnTo>
                      <a:pt x="10" y="35"/>
                    </a:lnTo>
                    <a:lnTo>
                      <a:pt x="6" y="32"/>
                    </a:lnTo>
                    <a:lnTo>
                      <a:pt x="0" y="26"/>
                    </a:lnTo>
                    <a:lnTo>
                      <a:pt x="0" y="19"/>
                    </a:lnTo>
                    <a:lnTo>
                      <a:pt x="0" y="19"/>
                    </a:lnTo>
                    <a:lnTo>
                      <a:pt x="0" y="9"/>
                    </a:lnTo>
                    <a:lnTo>
                      <a:pt x="6" y="6"/>
                    </a:lnTo>
                    <a:lnTo>
                      <a:pt x="10" y="0"/>
                    </a:lnTo>
                    <a:lnTo>
                      <a:pt x="19" y="0"/>
                    </a:lnTo>
                    <a:lnTo>
                      <a:pt x="19" y="0"/>
                    </a:lnTo>
                    <a:lnTo>
                      <a:pt x="26" y="0"/>
                    </a:lnTo>
                    <a:lnTo>
                      <a:pt x="32" y="6"/>
                    </a:lnTo>
                    <a:lnTo>
                      <a:pt x="35" y="9"/>
                    </a:lnTo>
                    <a:lnTo>
                      <a:pt x="35" y="19"/>
                    </a:lnTo>
                    <a:lnTo>
                      <a:pt x="35" y="19"/>
                    </a:lnTo>
                    <a:lnTo>
                      <a:pt x="35" y="26"/>
                    </a:lnTo>
                    <a:lnTo>
                      <a:pt x="32" y="32"/>
                    </a:lnTo>
                    <a:lnTo>
                      <a:pt x="26" y="35"/>
                    </a:lnTo>
                    <a:lnTo>
                      <a:pt x="19" y="35"/>
                    </a:lnTo>
                    <a:lnTo>
                      <a:pt x="19" y="35"/>
                    </a:lnTo>
                    <a:close/>
                    <a:moveTo>
                      <a:pt x="19" y="13"/>
                    </a:moveTo>
                    <a:lnTo>
                      <a:pt x="19" y="13"/>
                    </a:lnTo>
                    <a:lnTo>
                      <a:pt x="13" y="13"/>
                    </a:lnTo>
                    <a:lnTo>
                      <a:pt x="13" y="19"/>
                    </a:lnTo>
                    <a:lnTo>
                      <a:pt x="13" y="19"/>
                    </a:lnTo>
                    <a:lnTo>
                      <a:pt x="13" y="22"/>
                    </a:lnTo>
                    <a:lnTo>
                      <a:pt x="19" y="26"/>
                    </a:lnTo>
                    <a:lnTo>
                      <a:pt x="19" y="26"/>
                    </a:lnTo>
                    <a:lnTo>
                      <a:pt x="22" y="22"/>
                    </a:lnTo>
                    <a:lnTo>
                      <a:pt x="22" y="19"/>
                    </a:lnTo>
                    <a:lnTo>
                      <a:pt x="22" y="19"/>
                    </a:lnTo>
                    <a:lnTo>
                      <a:pt x="22" y="13"/>
                    </a:lnTo>
                    <a:lnTo>
                      <a:pt x="19" y="13"/>
                    </a:lnTo>
                    <a:lnTo>
                      <a:pt x="19"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17" name="Freeform 250">
                <a:extLst>
                  <a:ext uri="{FF2B5EF4-FFF2-40B4-BE49-F238E27FC236}">
                    <a16:creationId xmlns:a16="http://schemas.microsoft.com/office/drawing/2014/main" id="{3365A4A8-A0AC-46EC-A935-400209CFB27D}"/>
                  </a:ext>
                </a:extLst>
              </p:cNvPr>
              <p:cNvSpPr>
                <a:spLocks noEditPoints="1"/>
              </p:cNvSpPr>
              <p:nvPr userDrawn="1"/>
            </p:nvSpPr>
            <p:spPr bwMode="auto">
              <a:xfrm>
                <a:off x="7137339" y="299491"/>
                <a:ext cx="105771" cy="101925"/>
              </a:xfrm>
              <a:custGeom>
                <a:avLst/>
                <a:gdLst>
                  <a:gd name="T0" fmla="*/ 55 w 110"/>
                  <a:gd name="T1" fmla="*/ 106 h 106"/>
                  <a:gd name="T2" fmla="*/ 55 w 110"/>
                  <a:gd name="T3" fmla="*/ 106 h 106"/>
                  <a:gd name="T4" fmla="*/ 46 w 110"/>
                  <a:gd name="T5" fmla="*/ 106 h 106"/>
                  <a:gd name="T6" fmla="*/ 33 w 110"/>
                  <a:gd name="T7" fmla="*/ 103 h 106"/>
                  <a:gd name="T8" fmla="*/ 23 w 110"/>
                  <a:gd name="T9" fmla="*/ 100 h 106"/>
                  <a:gd name="T10" fmla="*/ 17 w 110"/>
                  <a:gd name="T11" fmla="*/ 90 h 106"/>
                  <a:gd name="T12" fmla="*/ 10 w 110"/>
                  <a:gd name="T13" fmla="*/ 84 h 106"/>
                  <a:gd name="T14" fmla="*/ 4 w 110"/>
                  <a:gd name="T15" fmla="*/ 74 h 106"/>
                  <a:gd name="T16" fmla="*/ 0 w 110"/>
                  <a:gd name="T17" fmla="*/ 64 h 106"/>
                  <a:gd name="T18" fmla="*/ 0 w 110"/>
                  <a:gd name="T19" fmla="*/ 51 h 106"/>
                  <a:gd name="T20" fmla="*/ 0 w 110"/>
                  <a:gd name="T21" fmla="*/ 51 h 106"/>
                  <a:gd name="T22" fmla="*/ 0 w 110"/>
                  <a:gd name="T23" fmla="*/ 42 h 106"/>
                  <a:gd name="T24" fmla="*/ 4 w 110"/>
                  <a:gd name="T25" fmla="*/ 32 h 106"/>
                  <a:gd name="T26" fmla="*/ 10 w 110"/>
                  <a:gd name="T27" fmla="*/ 22 h 106"/>
                  <a:gd name="T28" fmla="*/ 17 w 110"/>
                  <a:gd name="T29" fmla="*/ 16 h 106"/>
                  <a:gd name="T30" fmla="*/ 23 w 110"/>
                  <a:gd name="T31" fmla="*/ 6 h 106"/>
                  <a:gd name="T32" fmla="*/ 33 w 110"/>
                  <a:gd name="T33" fmla="*/ 3 h 106"/>
                  <a:gd name="T34" fmla="*/ 46 w 110"/>
                  <a:gd name="T35" fmla="*/ 0 h 106"/>
                  <a:gd name="T36" fmla="*/ 55 w 110"/>
                  <a:gd name="T37" fmla="*/ 0 h 106"/>
                  <a:gd name="T38" fmla="*/ 55 w 110"/>
                  <a:gd name="T39" fmla="*/ 0 h 106"/>
                  <a:gd name="T40" fmla="*/ 65 w 110"/>
                  <a:gd name="T41" fmla="*/ 0 h 106"/>
                  <a:gd name="T42" fmla="*/ 78 w 110"/>
                  <a:gd name="T43" fmla="*/ 3 h 106"/>
                  <a:gd name="T44" fmla="*/ 85 w 110"/>
                  <a:gd name="T45" fmla="*/ 6 h 106"/>
                  <a:gd name="T46" fmla="*/ 94 w 110"/>
                  <a:gd name="T47" fmla="*/ 16 h 106"/>
                  <a:gd name="T48" fmla="*/ 101 w 110"/>
                  <a:gd name="T49" fmla="*/ 22 h 106"/>
                  <a:gd name="T50" fmla="*/ 107 w 110"/>
                  <a:gd name="T51" fmla="*/ 32 h 106"/>
                  <a:gd name="T52" fmla="*/ 110 w 110"/>
                  <a:gd name="T53" fmla="*/ 42 h 106"/>
                  <a:gd name="T54" fmla="*/ 110 w 110"/>
                  <a:gd name="T55" fmla="*/ 51 h 106"/>
                  <a:gd name="T56" fmla="*/ 110 w 110"/>
                  <a:gd name="T57" fmla="*/ 51 h 106"/>
                  <a:gd name="T58" fmla="*/ 110 w 110"/>
                  <a:gd name="T59" fmla="*/ 64 h 106"/>
                  <a:gd name="T60" fmla="*/ 107 w 110"/>
                  <a:gd name="T61" fmla="*/ 74 h 106"/>
                  <a:gd name="T62" fmla="*/ 101 w 110"/>
                  <a:gd name="T63" fmla="*/ 84 h 106"/>
                  <a:gd name="T64" fmla="*/ 94 w 110"/>
                  <a:gd name="T65" fmla="*/ 90 h 106"/>
                  <a:gd name="T66" fmla="*/ 85 w 110"/>
                  <a:gd name="T67" fmla="*/ 100 h 106"/>
                  <a:gd name="T68" fmla="*/ 78 w 110"/>
                  <a:gd name="T69" fmla="*/ 103 h 106"/>
                  <a:gd name="T70" fmla="*/ 65 w 110"/>
                  <a:gd name="T71" fmla="*/ 106 h 106"/>
                  <a:gd name="T72" fmla="*/ 55 w 110"/>
                  <a:gd name="T73" fmla="*/ 106 h 106"/>
                  <a:gd name="T74" fmla="*/ 55 w 110"/>
                  <a:gd name="T75" fmla="*/ 106 h 106"/>
                  <a:gd name="T76" fmla="*/ 55 w 110"/>
                  <a:gd name="T77" fmla="*/ 9 h 106"/>
                  <a:gd name="T78" fmla="*/ 55 w 110"/>
                  <a:gd name="T79" fmla="*/ 9 h 106"/>
                  <a:gd name="T80" fmla="*/ 39 w 110"/>
                  <a:gd name="T81" fmla="*/ 13 h 106"/>
                  <a:gd name="T82" fmla="*/ 26 w 110"/>
                  <a:gd name="T83" fmla="*/ 22 h 106"/>
                  <a:gd name="T84" fmla="*/ 17 w 110"/>
                  <a:gd name="T85" fmla="*/ 35 h 106"/>
                  <a:gd name="T86" fmla="*/ 13 w 110"/>
                  <a:gd name="T87" fmla="*/ 51 h 106"/>
                  <a:gd name="T88" fmla="*/ 13 w 110"/>
                  <a:gd name="T89" fmla="*/ 51 h 106"/>
                  <a:gd name="T90" fmla="*/ 17 w 110"/>
                  <a:gd name="T91" fmla="*/ 71 h 106"/>
                  <a:gd name="T92" fmla="*/ 26 w 110"/>
                  <a:gd name="T93" fmla="*/ 84 h 106"/>
                  <a:gd name="T94" fmla="*/ 39 w 110"/>
                  <a:gd name="T95" fmla="*/ 93 h 106"/>
                  <a:gd name="T96" fmla="*/ 55 w 110"/>
                  <a:gd name="T97" fmla="*/ 97 h 106"/>
                  <a:gd name="T98" fmla="*/ 55 w 110"/>
                  <a:gd name="T99" fmla="*/ 97 h 106"/>
                  <a:gd name="T100" fmla="*/ 72 w 110"/>
                  <a:gd name="T101" fmla="*/ 93 h 106"/>
                  <a:gd name="T102" fmla="*/ 85 w 110"/>
                  <a:gd name="T103" fmla="*/ 84 h 106"/>
                  <a:gd name="T104" fmla="*/ 94 w 110"/>
                  <a:gd name="T105" fmla="*/ 71 h 106"/>
                  <a:gd name="T106" fmla="*/ 97 w 110"/>
                  <a:gd name="T107" fmla="*/ 51 h 106"/>
                  <a:gd name="T108" fmla="*/ 97 w 110"/>
                  <a:gd name="T109" fmla="*/ 51 h 106"/>
                  <a:gd name="T110" fmla="*/ 94 w 110"/>
                  <a:gd name="T111" fmla="*/ 35 h 106"/>
                  <a:gd name="T112" fmla="*/ 85 w 110"/>
                  <a:gd name="T113" fmla="*/ 22 h 106"/>
                  <a:gd name="T114" fmla="*/ 72 w 110"/>
                  <a:gd name="T115" fmla="*/ 13 h 106"/>
                  <a:gd name="T116" fmla="*/ 55 w 110"/>
                  <a:gd name="T117" fmla="*/ 9 h 106"/>
                  <a:gd name="T118" fmla="*/ 55 w 110"/>
                  <a:gd name="T119" fmla="*/ 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0" h="106">
                    <a:moveTo>
                      <a:pt x="55" y="106"/>
                    </a:moveTo>
                    <a:lnTo>
                      <a:pt x="55" y="106"/>
                    </a:lnTo>
                    <a:lnTo>
                      <a:pt x="46" y="106"/>
                    </a:lnTo>
                    <a:lnTo>
                      <a:pt x="33" y="103"/>
                    </a:lnTo>
                    <a:lnTo>
                      <a:pt x="23" y="100"/>
                    </a:lnTo>
                    <a:lnTo>
                      <a:pt x="17" y="90"/>
                    </a:lnTo>
                    <a:lnTo>
                      <a:pt x="10" y="84"/>
                    </a:lnTo>
                    <a:lnTo>
                      <a:pt x="4" y="74"/>
                    </a:lnTo>
                    <a:lnTo>
                      <a:pt x="0" y="64"/>
                    </a:lnTo>
                    <a:lnTo>
                      <a:pt x="0" y="51"/>
                    </a:lnTo>
                    <a:lnTo>
                      <a:pt x="0" y="51"/>
                    </a:lnTo>
                    <a:lnTo>
                      <a:pt x="0" y="42"/>
                    </a:lnTo>
                    <a:lnTo>
                      <a:pt x="4" y="32"/>
                    </a:lnTo>
                    <a:lnTo>
                      <a:pt x="10" y="22"/>
                    </a:lnTo>
                    <a:lnTo>
                      <a:pt x="17" y="16"/>
                    </a:lnTo>
                    <a:lnTo>
                      <a:pt x="23" y="6"/>
                    </a:lnTo>
                    <a:lnTo>
                      <a:pt x="33" y="3"/>
                    </a:lnTo>
                    <a:lnTo>
                      <a:pt x="46" y="0"/>
                    </a:lnTo>
                    <a:lnTo>
                      <a:pt x="55" y="0"/>
                    </a:lnTo>
                    <a:lnTo>
                      <a:pt x="55" y="0"/>
                    </a:lnTo>
                    <a:lnTo>
                      <a:pt x="65" y="0"/>
                    </a:lnTo>
                    <a:lnTo>
                      <a:pt x="78" y="3"/>
                    </a:lnTo>
                    <a:lnTo>
                      <a:pt x="85" y="6"/>
                    </a:lnTo>
                    <a:lnTo>
                      <a:pt x="94" y="16"/>
                    </a:lnTo>
                    <a:lnTo>
                      <a:pt x="101" y="22"/>
                    </a:lnTo>
                    <a:lnTo>
                      <a:pt x="107" y="32"/>
                    </a:lnTo>
                    <a:lnTo>
                      <a:pt x="110" y="42"/>
                    </a:lnTo>
                    <a:lnTo>
                      <a:pt x="110" y="51"/>
                    </a:lnTo>
                    <a:lnTo>
                      <a:pt x="110" y="51"/>
                    </a:lnTo>
                    <a:lnTo>
                      <a:pt x="110" y="64"/>
                    </a:lnTo>
                    <a:lnTo>
                      <a:pt x="107" y="74"/>
                    </a:lnTo>
                    <a:lnTo>
                      <a:pt x="101" y="84"/>
                    </a:lnTo>
                    <a:lnTo>
                      <a:pt x="94" y="90"/>
                    </a:lnTo>
                    <a:lnTo>
                      <a:pt x="85" y="100"/>
                    </a:lnTo>
                    <a:lnTo>
                      <a:pt x="78" y="103"/>
                    </a:lnTo>
                    <a:lnTo>
                      <a:pt x="65" y="106"/>
                    </a:lnTo>
                    <a:lnTo>
                      <a:pt x="55" y="106"/>
                    </a:lnTo>
                    <a:lnTo>
                      <a:pt x="55" y="106"/>
                    </a:lnTo>
                    <a:close/>
                    <a:moveTo>
                      <a:pt x="55" y="9"/>
                    </a:moveTo>
                    <a:lnTo>
                      <a:pt x="55" y="9"/>
                    </a:lnTo>
                    <a:lnTo>
                      <a:pt x="39" y="13"/>
                    </a:lnTo>
                    <a:lnTo>
                      <a:pt x="26" y="22"/>
                    </a:lnTo>
                    <a:lnTo>
                      <a:pt x="17" y="35"/>
                    </a:lnTo>
                    <a:lnTo>
                      <a:pt x="13" y="51"/>
                    </a:lnTo>
                    <a:lnTo>
                      <a:pt x="13" y="51"/>
                    </a:lnTo>
                    <a:lnTo>
                      <a:pt x="17" y="71"/>
                    </a:lnTo>
                    <a:lnTo>
                      <a:pt x="26" y="84"/>
                    </a:lnTo>
                    <a:lnTo>
                      <a:pt x="39" y="93"/>
                    </a:lnTo>
                    <a:lnTo>
                      <a:pt x="55" y="97"/>
                    </a:lnTo>
                    <a:lnTo>
                      <a:pt x="55" y="97"/>
                    </a:lnTo>
                    <a:lnTo>
                      <a:pt x="72" y="93"/>
                    </a:lnTo>
                    <a:lnTo>
                      <a:pt x="85" y="84"/>
                    </a:lnTo>
                    <a:lnTo>
                      <a:pt x="94" y="71"/>
                    </a:lnTo>
                    <a:lnTo>
                      <a:pt x="97" y="51"/>
                    </a:lnTo>
                    <a:lnTo>
                      <a:pt x="97" y="51"/>
                    </a:lnTo>
                    <a:lnTo>
                      <a:pt x="94" y="35"/>
                    </a:lnTo>
                    <a:lnTo>
                      <a:pt x="85" y="22"/>
                    </a:lnTo>
                    <a:lnTo>
                      <a:pt x="72" y="13"/>
                    </a:lnTo>
                    <a:lnTo>
                      <a:pt x="55" y="9"/>
                    </a:lnTo>
                    <a:lnTo>
                      <a:pt x="55" y="9"/>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18" name="Freeform 251">
                <a:extLst>
                  <a:ext uri="{FF2B5EF4-FFF2-40B4-BE49-F238E27FC236}">
                    <a16:creationId xmlns:a16="http://schemas.microsoft.com/office/drawing/2014/main" id="{9BD855E9-0BD3-4336-AA48-F368C227A8D2}"/>
                  </a:ext>
                </a:extLst>
              </p:cNvPr>
              <p:cNvSpPr>
                <a:spLocks/>
              </p:cNvSpPr>
              <p:nvPr userDrawn="1"/>
            </p:nvSpPr>
            <p:spPr bwMode="auto">
              <a:xfrm>
                <a:off x="7166186" y="330261"/>
                <a:ext cx="49040" cy="37501"/>
              </a:xfrm>
              <a:custGeom>
                <a:avLst/>
                <a:gdLst>
                  <a:gd name="T0" fmla="*/ 19 w 51"/>
                  <a:gd name="T1" fmla="*/ 39 h 39"/>
                  <a:gd name="T2" fmla="*/ 19 w 51"/>
                  <a:gd name="T3" fmla="*/ 39 h 39"/>
                  <a:gd name="T4" fmla="*/ 16 w 51"/>
                  <a:gd name="T5" fmla="*/ 36 h 39"/>
                  <a:gd name="T6" fmla="*/ 3 w 51"/>
                  <a:gd name="T7" fmla="*/ 23 h 39"/>
                  <a:gd name="T8" fmla="*/ 3 w 51"/>
                  <a:gd name="T9" fmla="*/ 23 h 39"/>
                  <a:gd name="T10" fmla="*/ 0 w 51"/>
                  <a:gd name="T11" fmla="*/ 19 h 39"/>
                  <a:gd name="T12" fmla="*/ 3 w 51"/>
                  <a:gd name="T13" fmla="*/ 16 h 39"/>
                  <a:gd name="T14" fmla="*/ 3 w 51"/>
                  <a:gd name="T15" fmla="*/ 16 h 39"/>
                  <a:gd name="T16" fmla="*/ 6 w 51"/>
                  <a:gd name="T17" fmla="*/ 13 h 39"/>
                  <a:gd name="T18" fmla="*/ 12 w 51"/>
                  <a:gd name="T19" fmla="*/ 16 h 39"/>
                  <a:gd name="T20" fmla="*/ 19 w 51"/>
                  <a:gd name="T21" fmla="*/ 23 h 39"/>
                  <a:gd name="T22" fmla="*/ 38 w 51"/>
                  <a:gd name="T23" fmla="*/ 3 h 39"/>
                  <a:gd name="T24" fmla="*/ 38 w 51"/>
                  <a:gd name="T25" fmla="*/ 3 h 39"/>
                  <a:gd name="T26" fmla="*/ 45 w 51"/>
                  <a:gd name="T27" fmla="*/ 0 h 39"/>
                  <a:gd name="T28" fmla="*/ 48 w 51"/>
                  <a:gd name="T29" fmla="*/ 3 h 39"/>
                  <a:gd name="T30" fmla="*/ 48 w 51"/>
                  <a:gd name="T31" fmla="*/ 3 h 39"/>
                  <a:gd name="T32" fmla="*/ 51 w 51"/>
                  <a:gd name="T33" fmla="*/ 6 h 39"/>
                  <a:gd name="T34" fmla="*/ 48 w 51"/>
                  <a:gd name="T35" fmla="*/ 13 h 39"/>
                  <a:gd name="T36" fmla="*/ 22 w 51"/>
                  <a:gd name="T37" fmla="*/ 36 h 39"/>
                  <a:gd name="T38" fmla="*/ 22 w 51"/>
                  <a:gd name="T39" fmla="*/ 36 h 39"/>
                  <a:gd name="T40" fmla="*/ 19 w 51"/>
                  <a:gd name="T41" fmla="*/ 39 h 39"/>
                  <a:gd name="T42" fmla="*/ 19 w 51"/>
                  <a:gd name="T43"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39">
                    <a:moveTo>
                      <a:pt x="19" y="39"/>
                    </a:moveTo>
                    <a:lnTo>
                      <a:pt x="19" y="39"/>
                    </a:lnTo>
                    <a:lnTo>
                      <a:pt x="16" y="36"/>
                    </a:lnTo>
                    <a:lnTo>
                      <a:pt x="3" y="23"/>
                    </a:lnTo>
                    <a:lnTo>
                      <a:pt x="3" y="23"/>
                    </a:lnTo>
                    <a:lnTo>
                      <a:pt x="0" y="19"/>
                    </a:lnTo>
                    <a:lnTo>
                      <a:pt x="3" y="16"/>
                    </a:lnTo>
                    <a:lnTo>
                      <a:pt x="3" y="16"/>
                    </a:lnTo>
                    <a:lnTo>
                      <a:pt x="6" y="13"/>
                    </a:lnTo>
                    <a:lnTo>
                      <a:pt x="12" y="16"/>
                    </a:lnTo>
                    <a:lnTo>
                      <a:pt x="19" y="23"/>
                    </a:lnTo>
                    <a:lnTo>
                      <a:pt x="38" y="3"/>
                    </a:lnTo>
                    <a:lnTo>
                      <a:pt x="38" y="3"/>
                    </a:lnTo>
                    <a:lnTo>
                      <a:pt x="45" y="0"/>
                    </a:lnTo>
                    <a:lnTo>
                      <a:pt x="48" y="3"/>
                    </a:lnTo>
                    <a:lnTo>
                      <a:pt x="48" y="3"/>
                    </a:lnTo>
                    <a:lnTo>
                      <a:pt x="51" y="6"/>
                    </a:lnTo>
                    <a:lnTo>
                      <a:pt x="48" y="13"/>
                    </a:lnTo>
                    <a:lnTo>
                      <a:pt x="22" y="36"/>
                    </a:lnTo>
                    <a:lnTo>
                      <a:pt x="22" y="36"/>
                    </a:lnTo>
                    <a:lnTo>
                      <a:pt x="19" y="39"/>
                    </a:lnTo>
                    <a:lnTo>
                      <a:pt x="19" y="39"/>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19" name="Freeform 253">
                <a:extLst>
                  <a:ext uri="{FF2B5EF4-FFF2-40B4-BE49-F238E27FC236}">
                    <a16:creationId xmlns:a16="http://schemas.microsoft.com/office/drawing/2014/main" id="{81459A2C-0997-4262-9E3B-B6BE94FA2658}"/>
                  </a:ext>
                </a:extLst>
              </p:cNvPr>
              <p:cNvSpPr>
                <a:spLocks noEditPoints="1"/>
              </p:cNvSpPr>
              <p:nvPr userDrawn="1"/>
            </p:nvSpPr>
            <p:spPr bwMode="auto">
              <a:xfrm>
                <a:off x="5834429" y="426417"/>
                <a:ext cx="199043" cy="199043"/>
              </a:xfrm>
              <a:custGeom>
                <a:avLst/>
                <a:gdLst>
                  <a:gd name="T0" fmla="*/ 103 w 207"/>
                  <a:gd name="T1" fmla="*/ 207 h 207"/>
                  <a:gd name="T2" fmla="*/ 65 w 207"/>
                  <a:gd name="T3" fmla="*/ 201 h 207"/>
                  <a:gd name="T4" fmla="*/ 32 w 207"/>
                  <a:gd name="T5" fmla="*/ 178 h 207"/>
                  <a:gd name="T6" fmla="*/ 10 w 207"/>
                  <a:gd name="T7" fmla="*/ 146 h 207"/>
                  <a:gd name="T8" fmla="*/ 0 w 207"/>
                  <a:gd name="T9" fmla="*/ 104 h 207"/>
                  <a:gd name="T10" fmla="*/ 3 w 207"/>
                  <a:gd name="T11" fmla="*/ 84 h 207"/>
                  <a:gd name="T12" fmla="*/ 19 w 207"/>
                  <a:gd name="T13" fmla="*/ 46 h 207"/>
                  <a:gd name="T14" fmla="*/ 48 w 207"/>
                  <a:gd name="T15" fmla="*/ 16 h 207"/>
                  <a:gd name="T16" fmla="*/ 84 w 207"/>
                  <a:gd name="T17" fmla="*/ 3 h 207"/>
                  <a:gd name="T18" fmla="*/ 103 w 207"/>
                  <a:gd name="T19" fmla="*/ 0 h 207"/>
                  <a:gd name="T20" fmla="*/ 145 w 207"/>
                  <a:gd name="T21" fmla="*/ 10 h 207"/>
                  <a:gd name="T22" fmla="*/ 178 w 207"/>
                  <a:gd name="T23" fmla="*/ 29 h 207"/>
                  <a:gd name="T24" fmla="*/ 200 w 207"/>
                  <a:gd name="T25" fmla="*/ 65 h 207"/>
                  <a:gd name="T26" fmla="*/ 207 w 207"/>
                  <a:gd name="T27" fmla="*/ 104 h 207"/>
                  <a:gd name="T28" fmla="*/ 207 w 207"/>
                  <a:gd name="T29" fmla="*/ 126 h 207"/>
                  <a:gd name="T30" fmla="*/ 191 w 207"/>
                  <a:gd name="T31" fmla="*/ 162 h 207"/>
                  <a:gd name="T32" fmla="*/ 162 w 207"/>
                  <a:gd name="T33" fmla="*/ 191 h 207"/>
                  <a:gd name="T34" fmla="*/ 126 w 207"/>
                  <a:gd name="T35" fmla="*/ 204 h 207"/>
                  <a:gd name="T36" fmla="*/ 103 w 207"/>
                  <a:gd name="T37" fmla="*/ 207 h 207"/>
                  <a:gd name="T38" fmla="*/ 103 w 207"/>
                  <a:gd name="T39" fmla="*/ 13 h 207"/>
                  <a:gd name="T40" fmla="*/ 68 w 207"/>
                  <a:gd name="T41" fmla="*/ 20 h 207"/>
                  <a:gd name="T42" fmla="*/ 39 w 207"/>
                  <a:gd name="T43" fmla="*/ 39 h 207"/>
                  <a:gd name="T44" fmla="*/ 19 w 207"/>
                  <a:gd name="T45" fmla="*/ 68 h 207"/>
                  <a:gd name="T46" fmla="*/ 13 w 207"/>
                  <a:gd name="T47" fmla="*/ 104 h 207"/>
                  <a:gd name="T48" fmla="*/ 16 w 207"/>
                  <a:gd name="T49" fmla="*/ 123 h 207"/>
                  <a:gd name="T50" fmla="*/ 29 w 207"/>
                  <a:gd name="T51" fmla="*/ 156 h 207"/>
                  <a:gd name="T52" fmla="*/ 55 w 207"/>
                  <a:gd name="T53" fmla="*/ 182 h 207"/>
                  <a:gd name="T54" fmla="*/ 87 w 207"/>
                  <a:gd name="T55" fmla="*/ 194 h 207"/>
                  <a:gd name="T56" fmla="*/ 103 w 207"/>
                  <a:gd name="T57" fmla="*/ 194 h 207"/>
                  <a:gd name="T58" fmla="*/ 139 w 207"/>
                  <a:gd name="T59" fmla="*/ 188 h 207"/>
                  <a:gd name="T60" fmla="*/ 168 w 207"/>
                  <a:gd name="T61" fmla="*/ 169 h 207"/>
                  <a:gd name="T62" fmla="*/ 187 w 207"/>
                  <a:gd name="T63" fmla="*/ 139 h 207"/>
                  <a:gd name="T64" fmla="*/ 197 w 207"/>
                  <a:gd name="T65" fmla="*/ 104 h 207"/>
                  <a:gd name="T66" fmla="*/ 194 w 207"/>
                  <a:gd name="T67" fmla="*/ 84 h 207"/>
                  <a:gd name="T68" fmla="*/ 181 w 207"/>
                  <a:gd name="T69" fmla="*/ 52 h 207"/>
                  <a:gd name="T70" fmla="*/ 155 w 207"/>
                  <a:gd name="T71" fmla="*/ 29 h 207"/>
                  <a:gd name="T72" fmla="*/ 123 w 207"/>
                  <a:gd name="T73" fmla="*/ 13 h 207"/>
                  <a:gd name="T74" fmla="*/ 103 w 207"/>
                  <a:gd name="T75" fmla="*/ 1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 h="207">
                    <a:moveTo>
                      <a:pt x="103" y="207"/>
                    </a:moveTo>
                    <a:lnTo>
                      <a:pt x="103" y="207"/>
                    </a:lnTo>
                    <a:lnTo>
                      <a:pt x="84" y="204"/>
                    </a:lnTo>
                    <a:lnTo>
                      <a:pt x="65" y="201"/>
                    </a:lnTo>
                    <a:lnTo>
                      <a:pt x="48" y="191"/>
                    </a:lnTo>
                    <a:lnTo>
                      <a:pt x="32" y="178"/>
                    </a:lnTo>
                    <a:lnTo>
                      <a:pt x="19" y="162"/>
                    </a:lnTo>
                    <a:lnTo>
                      <a:pt x="10" y="146"/>
                    </a:lnTo>
                    <a:lnTo>
                      <a:pt x="3" y="126"/>
                    </a:lnTo>
                    <a:lnTo>
                      <a:pt x="0" y="104"/>
                    </a:lnTo>
                    <a:lnTo>
                      <a:pt x="0" y="104"/>
                    </a:lnTo>
                    <a:lnTo>
                      <a:pt x="3" y="84"/>
                    </a:lnTo>
                    <a:lnTo>
                      <a:pt x="10" y="65"/>
                    </a:lnTo>
                    <a:lnTo>
                      <a:pt x="19" y="46"/>
                    </a:lnTo>
                    <a:lnTo>
                      <a:pt x="32" y="29"/>
                    </a:lnTo>
                    <a:lnTo>
                      <a:pt x="48" y="16"/>
                    </a:lnTo>
                    <a:lnTo>
                      <a:pt x="65" y="10"/>
                    </a:lnTo>
                    <a:lnTo>
                      <a:pt x="84" y="3"/>
                    </a:lnTo>
                    <a:lnTo>
                      <a:pt x="103" y="0"/>
                    </a:lnTo>
                    <a:lnTo>
                      <a:pt x="103" y="0"/>
                    </a:lnTo>
                    <a:lnTo>
                      <a:pt x="126" y="3"/>
                    </a:lnTo>
                    <a:lnTo>
                      <a:pt x="145" y="10"/>
                    </a:lnTo>
                    <a:lnTo>
                      <a:pt x="162" y="16"/>
                    </a:lnTo>
                    <a:lnTo>
                      <a:pt x="178" y="29"/>
                    </a:lnTo>
                    <a:lnTo>
                      <a:pt x="191" y="46"/>
                    </a:lnTo>
                    <a:lnTo>
                      <a:pt x="200" y="65"/>
                    </a:lnTo>
                    <a:lnTo>
                      <a:pt x="207" y="84"/>
                    </a:lnTo>
                    <a:lnTo>
                      <a:pt x="207" y="104"/>
                    </a:lnTo>
                    <a:lnTo>
                      <a:pt x="207" y="104"/>
                    </a:lnTo>
                    <a:lnTo>
                      <a:pt x="207" y="126"/>
                    </a:lnTo>
                    <a:lnTo>
                      <a:pt x="200" y="146"/>
                    </a:lnTo>
                    <a:lnTo>
                      <a:pt x="191" y="162"/>
                    </a:lnTo>
                    <a:lnTo>
                      <a:pt x="178" y="178"/>
                    </a:lnTo>
                    <a:lnTo>
                      <a:pt x="162" y="191"/>
                    </a:lnTo>
                    <a:lnTo>
                      <a:pt x="145" y="201"/>
                    </a:lnTo>
                    <a:lnTo>
                      <a:pt x="126" y="204"/>
                    </a:lnTo>
                    <a:lnTo>
                      <a:pt x="103" y="207"/>
                    </a:lnTo>
                    <a:lnTo>
                      <a:pt x="103" y="207"/>
                    </a:lnTo>
                    <a:close/>
                    <a:moveTo>
                      <a:pt x="103" y="13"/>
                    </a:moveTo>
                    <a:lnTo>
                      <a:pt x="103" y="13"/>
                    </a:lnTo>
                    <a:lnTo>
                      <a:pt x="87" y="13"/>
                    </a:lnTo>
                    <a:lnTo>
                      <a:pt x="68" y="20"/>
                    </a:lnTo>
                    <a:lnTo>
                      <a:pt x="55" y="29"/>
                    </a:lnTo>
                    <a:lnTo>
                      <a:pt x="39" y="39"/>
                    </a:lnTo>
                    <a:lnTo>
                      <a:pt x="29" y="52"/>
                    </a:lnTo>
                    <a:lnTo>
                      <a:pt x="19" y="68"/>
                    </a:lnTo>
                    <a:lnTo>
                      <a:pt x="16" y="84"/>
                    </a:lnTo>
                    <a:lnTo>
                      <a:pt x="13" y="104"/>
                    </a:lnTo>
                    <a:lnTo>
                      <a:pt x="13" y="104"/>
                    </a:lnTo>
                    <a:lnTo>
                      <a:pt x="16" y="123"/>
                    </a:lnTo>
                    <a:lnTo>
                      <a:pt x="19" y="139"/>
                    </a:lnTo>
                    <a:lnTo>
                      <a:pt x="29" y="156"/>
                    </a:lnTo>
                    <a:lnTo>
                      <a:pt x="39" y="169"/>
                    </a:lnTo>
                    <a:lnTo>
                      <a:pt x="55" y="182"/>
                    </a:lnTo>
                    <a:lnTo>
                      <a:pt x="68" y="188"/>
                    </a:lnTo>
                    <a:lnTo>
                      <a:pt x="87" y="194"/>
                    </a:lnTo>
                    <a:lnTo>
                      <a:pt x="103" y="194"/>
                    </a:lnTo>
                    <a:lnTo>
                      <a:pt x="103" y="194"/>
                    </a:lnTo>
                    <a:lnTo>
                      <a:pt x="123" y="194"/>
                    </a:lnTo>
                    <a:lnTo>
                      <a:pt x="139" y="188"/>
                    </a:lnTo>
                    <a:lnTo>
                      <a:pt x="155" y="182"/>
                    </a:lnTo>
                    <a:lnTo>
                      <a:pt x="168" y="169"/>
                    </a:lnTo>
                    <a:lnTo>
                      <a:pt x="181" y="156"/>
                    </a:lnTo>
                    <a:lnTo>
                      <a:pt x="187" y="139"/>
                    </a:lnTo>
                    <a:lnTo>
                      <a:pt x="194" y="123"/>
                    </a:lnTo>
                    <a:lnTo>
                      <a:pt x="197" y="104"/>
                    </a:lnTo>
                    <a:lnTo>
                      <a:pt x="197" y="104"/>
                    </a:lnTo>
                    <a:lnTo>
                      <a:pt x="194" y="84"/>
                    </a:lnTo>
                    <a:lnTo>
                      <a:pt x="187" y="68"/>
                    </a:lnTo>
                    <a:lnTo>
                      <a:pt x="181" y="52"/>
                    </a:lnTo>
                    <a:lnTo>
                      <a:pt x="168" y="39"/>
                    </a:lnTo>
                    <a:lnTo>
                      <a:pt x="155" y="29"/>
                    </a:lnTo>
                    <a:lnTo>
                      <a:pt x="139" y="20"/>
                    </a:lnTo>
                    <a:lnTo>
                      <a:pt x="123" y="13"/>
                    </a:lnTo>
                    <a:lnTo>
                      <a:pt x="103" y="13"/>
                    </a:lnTo>
                    <a:lnTo>
                      <a:pt x="103"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20" name="Freeform 254">
                <a:extLst>
                  <a:ext uri="{FF2B5EF4-FFF2-40B4-BE49-F238E27FC236}">
                    <a16:creationId xmlns:a16="http://schemas.microsoft.com/office/drawing/2014/main" id="{9C17FCFC-C2C9-4C11-8B58-99EB922C70BD}"/>
                  </a:ext>
                </a:extLst>
              </p:cNvPr>
              <p:cNvSpPr>
                <a:spLocks/>
              </p:cNvSpPr>
              <p:nvPr userDrawn="1"/>
            </p:nvSpPr>
            <p:spPr bwMode="auto">
              <a:xfrm>
                <a:off x="5930584" y="426417"/>
                <a:ext cx="9616" cy="199043"/>
              </a:xfrm>
              <a:custGeom>
                <a:avLst/>
                <a:gdLst>
                  <a:gd name="T0" fmla="*/ 3 w 10"/>
                  <a:gd name="T1" fmla="*/ 207 h 207"/>
                  <a:gd name="T2" fmla="*/ 3 w 10"/>
                  <a:gd name="T3" fmla="*/ 207 h 207"/>
                  <a:gd name="T4" fmla="*/ 0 w 10"/>
                  <a:gd name="T5" fmla="*/ 207 h 207"/>
                  <a:gd name="T6" fmla="*/ 0 w 10"/>
                  <a:gd name="T7" fmla="*/ 201 h 207"/>
                  <a:gd name="T8" fmla="*/ 0 w 10"/>
                  <a:gd name="T9" fmla="*/ 7 h 207"/>
                  <a:gd name="T10" fmla="*/ 0 w 10"/>
                  <a:gd name="T11" fmla="*/ 7 h 207"/>
                  <a:gd name="T12" fmla="*/ 0 w 10"/>
                  <a:gd name="T13" fmla="*/ 3 h 207"/>
                  <a:gd name="T14" fmla="*/ 3 w 10"/>
                  <a:gd name="T15" fmla="*/ 0 h 207"/>
                  <a:gd name="T16" fmla="*/ 3 w 10"/>
                  <a:gd name="T17" fmla="*/ 0 h 207"/>
                  <a:gd name="T18" fmla="*/ 10 w 10"/>
                  <a:gd name="T19" fmla="*/ 3 h 207"/>
                  <a:gd name="T20" fmla="*/ 10 w 10"/>
                  <a:gd name="T21" fmla="*/ 7 h 207"/>
                  <a:gd name="T22" fmla="*/ 10 w 10"/>
                  <a:gd name="T23" fmla="*/ 201 h 207"/>
                  <a:gd name="T24" fmla="*/ 10 w 10"/>
                  <a:gd name="T25" fmla="*/ 201 h 207"/>
                  <a:gd name="T26" fmla="*/ 10 w 10"/>
                  <a:gd name="T27" fmla="*/ 207 h 207"/>
                  <a:gd name="T28" fmla="*/ 3 w 10"/>
                  <a:gd name="T29" fmla="*/ 207 h 207"/>
                  <a:gd name="T30" fmla="*/ 3 w 10"/>
                  <a:gd name="T31"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207">
                    <a:moveTo>
                      <a:pt x="3" y="207"/>
                    </a:moveTo>
                    <a:lnTo>
                      <a:pt x="3" y="207"/>
                    </a:lnTo>
                    <a:lnTo>
                      <a:pt x="0" y="207"/>
                    </a:lnTo>
                    <a:lnTo>
                      <a:pt x="0" y="201"/>
                    </a:lnTo>
                    <a:lnTo>
                      <a:pt x="0" y="7"/>
                    </a:lnTo>
                    <a:lnTo>
                      <a:pt x="0" y="7"/>
                    </a:lnTo>
                    <a:lnTo>
                      <a:pt x="0" y="3"/>
                    </a:lnTo>
                    <a:lnTo>
                      <a:pt x="3" y="0"/>
                    </a:lnTo>
                    <a:lnTo>
                      <a:pt x="3" y="0"/>
                    </a:lnTo>
                    <a:lnTo>
                      <a:pt x="10" y="3"/>
                    </a:lnTo>
                    <a:lnTo>
                      <a:pt x="10" y="7"/>
                    </a:lnTo>
                    <a:lnTo>
                      <a:pt x="10" y="201"/>
                    </a:lnTo>
                    <a:lnTo>
                      <a:pt x="10" y="201"/>
                    </a:lnTo>
                    <a:lnTo>
                      <a:pt x="10" y="207"/>
                    </a:lnTo>
                    <a:lnTo>
                      <a:pt x="3" y="207"/>
                    </a:lnTo>
                    <a:lnTo>
                      <a:pt x="3" y="207"/>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21" name="Freeform 255">
                <a:extLst>
                  <a:ext uri="{FF2B5EF4-FFF2-40B4-BE49-F238E27FC236}">
                    <a16:creationId xmlns:a16="http://schemas.microsoft.com/office/drawing/2014/main" id="{1CDB5BE0-73D0-4BD3-8A24-9342EFA1E6D1}"/>
                  </a:ext>
                </a:extLst>
              </p:cNvPr>
              <p:cNvSpPr>
                <a:spLocks noEditPoints="1"/>
              </p:cNvSpPr>
              <p:nvPr userDrawn="1"/>
            </p:nvSpPr>
            <p:spPr bwMode="auto">
              <a:xfrm>
                <a:off x="5880583" y="426417"/>
                <a:ext cx="105771" cy="199043"/>
              </a:xfrm>
              <a:custGeom>
                <a:avLst/>
                <a:gdLst>
                  <a:gd name="T0" fmla="*/ 55 w 110"/>
                  <a:gd name="T1" fmla="*/ 207 h 207"/>
                  <a:gd name="T2" fmla="*/ 36 w 110"/>
                  <a:gd name="T3" fmla="*/ 201 h 207"/>
                  <a:gd name="T4" fmla="*/ 17 w 110"/>
                  <a:gd name="T5" fmla="*/ 178 h 207"/>
                  <a:gd name="T6" fmla="*/ 7 w 110"/>
                  <a:gd name="T7" fmla="*/ 146 h 207"/>
                  <a:gd name="T8" fmla="*/ 0 w 110"/>
                  <a:gd name="T9" fmla="*/ 104 h 207"/>
                  <a:gd name="T10" fmla="*/ 4 w 110"/>
                  <a:gd name="T11" fmla="*/ 84 h 207"/>
                  <a:gd name="T12" fmla="*/ 10 w 110"/>
                  <a:gd name="T13" fmla="*/ 46 h 207"/>
                  <a:gd name="T14" fmla="*/ 26 w 110"/>
                  <a:gd name="T15" fmla="*/ 16 h 207"/>
                  <a:gd name="T16" fmla="*/ 46 w 110"/>
                  <a:gd name="T17" fmla="*/ 3 h 207"/>
                  <a:gd name="T18" fmla="*/ 55 w 110"/>
                  <a:gd name="T19" fmla="*/ 0 h 207"/>
                  <a:gd name="T20" fmla="*/ 78 w 110"/>
                  <a:gd name="T21" fmla="*/ 7 h 207"/>
                  <a:gd name="T22" fmla="*/ 94 w 110"/>
                  <a:gd name="T23" fmla="*/ 29 h 207"/>
                  <a:gd name="T24" fmla="*/ 107 w 110"/>
                  <a:gd name="T25" fmla="*/ 62 h 207"/>
                  <a:gd name="T26" fmla="*/ 110 w 110"/>
                  <a:gd name="T27" fmla="*/ 104 h 207"/>
                  <a:gd name="T28" fmla="*/ 110 w 110"/>
                  <a:gd name="T29" fmla="*/ 126 h 207"/>
                  <a:gd name="T30" fmla="*/ 104 w 110"/>
                  <a:gd name="T31" fmla="*/ 162 h 207"/>
                  <a:gd name="T32" fmla="*/ 88 w 110"/>
                  <a:gd name="T33" fmla="*/ 191 h 207"/>
                  <a:gd name="T34" fmla="*/ 68 w 110"/>
                  <a:gd name="T35" fmla="*/ 204 h 207"/>
                  <a:gd name="T36" fmla="*/ 55 w 110"/>
                  <a:gd name="T37" fmla="*/ 207 h 207"/>
                  <a:gd name="T38" fmla="*/ 55 w 110"/>
                  <a:gd name="T39" fmla="*/ 13 h 207"/>
                  <a:gd name="T40" fmla="*/ 39 w 110"/>
                  <a:gd name="T41" fmla="*/ 20 h 207"/>
                  <a:gd name="T42" fmla="*/ 26 w 110"/>
                  <a:gd name="T43" fmla="*/ 39 h 207"/>
                  <a:gd name="T44" fmla="*/ 13 w 110"/>
                  <a:gd name="T45" fmla="*/ 104 h 207"/>
                  <a:gd name="T46" fmla="*/ 17 w 110"/>
                  <a:gd name="T47" fmla="*/ 139 h 207"/>
                  <a:gd name="T48" fmla="*/ 33 w 110"/>
                  <a:gd name="T49" fmla="*/ 178 h 207"/>
                  <a:gd name="T50" fmla="*/ 49 w 110"/>
                  <a:gd name="T51" fmla="*/ 194 h 207"/>
                  <a:gd name="T52" fmla="*/ 55 w 110"/>
                  <a:gd name="T53" fmla="*/ 194 h 207"/>
                  <a:gd name="T54" fmla="*/ 75 w 110"/>
                  <a:gd name="T55" fmla="*/ 188 h 207"/>
                  <a:gd name="T56" fmla="*/ 88 w 110"/>
                  <a:gd name="T57" fmla="*/ 169 h 207"/>
                  <a:gd name="T58" fmla="*/ 101 w 110"/>
                  <a:gd name="T59" fmla="*/ 104 h 207"/>
                  <a:gd name="T60" fmla="*/ 97 w 110"/>
                  <a:gd name="T61" fmla="*/ 68 h 207"/>
                  <a:gd name="T62" fmla="*/ 81 w 110"/>
                  <a:gd name="T63" fmla="*/ 29 h 207"/>
                  <a:gd name="T64" fmla="*/ 65 w 110"/>
                  <a:gd name="T65" fmla="*/ 13 h 207"/>
                  <a:gd name="T66" fmla="*/ 55 w 110"/>
                  <a:gd name="T67" fmla="*/ 1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 h="207">
                    <a:moveTo>
                      <a:pt x="55" y="207"/>
                    </a:moveTo>
                    <a:lnTo>
                      <a:pt x="55" y="207"/>
                    </a:lnTo>
                    <a:lnTo>
                      <a:pt x="46" y="204"/>
                    </a:lnTo>
                    <a:lnTo>
                      <a:pt x="36" y="201"/>
                    </a:lnTo>
                    <a:lnTo>
                      <a:pt x="26" y="191"/>
                    </a:lnTo>
                    <a:lnTo>
                      <a:pt x="17" y="178"/>
                    </a:lnTo>
                    <a:lnTo>
                      <a:pt x="10" y="162"/>
                    </a:lnTo>
                    <a:lnTo>
                      <a:pt x="7" y="146"/>
                    </a:lnTo>
                    <a:lnTo>
                      <a:pt x="4" y="126"/>
                    </a:lnTo>
                    <a:lnTo>
                      <a:pt x="0" y="104"/>
                    </a:lnTo>
                    <a:lnTo>
                      <a:pt x="0" y="104"/>
                    </a:lnTo>
                    <a:lnTo>
                      <a:pt x="4" y="84"/>
                    </a:lnTo>
                    <a:lnTo>
                      <a:pt x="7" y="62"/>
                    </a:lnTo>
                    <a:lnTo>
                      <a:pt x="10" y="46"/>
                    </a:lnTo>
                    <a:lnTo>
                      <a:pt x="17" y="29"/>
                    </a:lnTo>
                    <a:lnTo>
                      <a:pt x="26" y="16"/>
                    </a:lnTo>
                    <a:lnTo>
                      <a:pt x="36" y="7"/>
                    </a:lnTo>
                    <a:lnTo>
                      <a:pt x="46" y="3"/>
                    </a:lnTo>
                    <a:lnTo>
                      <a:pt x="55" y="0"/>
                    </a:lnTo>
                    <a:lnTo>
                      <a:pt x="55" y="0"/>
                    </a:lnTo>
                    <a:lnTo>
                      <a:pt x="68" y="3"/>
                    </a:lnTo>
                    <a:lnTo>
                      <a:pt x="78" y="7"/>
                    </a:lnTo>
                    <a:lnTo>
                      <a:pt x="88" y="16"/>
                    </a:lnTo>
                    <a:lnTo>
                      <a:pt x="94" y="29"/>
                    </a:lnTo>
                    <a:lnTo>
                      <a:pt x="104" y="46"/>
                    </a:lnTo>
                    <a:lnTo>
                      <a:pt x="107" y="62"/>
                    </a:lnTo>
                    <a:lnTo>
                      <a:pt x="110" y="84"/>
                    </a:lnTo>
                    <a:lnTo>
                      <a:pt x="110" y="104"/>
                    </a:lnTo>
                    <a:lnTo>
                      <a:pt x="110" y="104"/>
                    </a:lnTo>
                    <a:lnTo>
                      <a:pt x="110" y="126"/>
                    </a:lnTo>
                    <a:lnTo>
                      <a:pt x="107" y="146"/>
                    </a:lnTo>
                    <a:lnTo>
                      <a:pt x="104" y="162"/>
                    </a:lnTo>
                    <a:lnTo>
                      <a:pt x="94" y="178"/>
                    </a:lnTo>
                    <a:lnTo>
                      <a:pt x="88" y="191"/>
                    </a:lnTo>
                    <a:lnTo>
                      <a:pt x="78" y="201"/>
                    </a:lnTo>
                    <a:lnTo>
                      <a:pt x="68" y="204"/>
                    </a:lnTo>
                    <a:lnTo>
                      <a:pt x="55" y="207"/>
                    </a:lnTo>
                    <a:lnTo>
                      <a:pt x="55" y="207"/>
                    </a:lnTo>
                    <a:close/>
                    <a:moveTo>
                      <a:pt x="55" y="13"/>
                    </a:moveTo>
                    <a:lnTo>
                      <a:pt x="55" y="13"/>
                    </a:lnTo>
                    <a:lnTo>
                      <a:pt x="49" y="13"/>
                    </a:lnTo>
                    <a:lnTo>
                      <a:pt x="39" y="20"/>
                    </a:lnTo>
                    <a:lnTo>
                      <a:pt x="33" y="29"/>
                    </a:lnTo>
                    <a:lnTo>
                      <a:pt x="26" y="39"/>
                    </a:lnTo>
                    <a:lnTo>
                      <a:pt x="17" y="68"/>
                    </a:lnTo>
                    <a:lnTo>
                      <a:pt x="13" y="104"/>
                    </a:lnTo>
                    <a:lnTo>
                      <a:pt x="13" y="104"/>
                    </a:lnTo>
                    <a:lnTo>
                      <a:pt x="17" y="139"/>
                    </a:lnTo>
                    <a:lnTo>
                      <a:pt x="26" y="169"/>
                    </a:lnTo>
                    <a:lnTo>
                      <a:pt x="33" y="178"/>
                    </a:lnTo>
                    <a:lnTo>
                      <a:pt x="39" y="188"/>
                    </a:lnTo>
                    <a:lnTo>
                      <a:pt x="49" y="194"/>
                    </a:lnTo>
                    <a:lnTo>
                      <a:pt x="55" y="194"/>
                    </a:lnTo>
                    <a:lnTo>
                      <a:pt x="55" y="194"/>
                    </a:lnTo>
                    <a:lnTo>
                      <a:pt x="65" y="194"/>
                    </a:lnTo>
                    <a:lnTo>
                      <a:pt x="75" y="188"/>
                    </a:lnTo>
                    <a:lnTo>
                      <a:pt x="81" y="178"/>
                    </a:lnTo>
                    <a:lnTo>
                      <a:pt x="88" y="169"/>
                    </a:lnTo>
                    <a:lnTo>
                      <a:pt x="97" y="139"/>
                    </a:lnTo>
                    <a:lnTo>
                      <a:pt x="101" y="104"/>
                    </a:lnTo>
                    <a:lnTo>
                      <a:pt x="101" y="104"/>
                    </a:lnTo>
                    <a:lnTo>
                      <a:pt x="97" y="68"/>
                    </a:lnTo>
                    <a:lnTo>
                      <a:pt x="88" y="39"/>
                    </a:lnTo>
                    <a:lnTo>
                      <a:pt x="81" y="29"/>
                    </a:lnTo>
                    <a:lnTo>
                      <a:pt x="75" y="20"/>
                    </a:lnTo>
                    <a:lnTo>
                      <a:pt x="65" y="13"/>
                    </a:lnTo>
                    <a:lnTo>
                      <a:pt x="55" y="13"/>
                    </a:lnTo>
                    <a:lnTo>
                      <a:pt x="55"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22" name="Freeform 256">
                <a:extLst>
                  <a:ext uri="{FF2B5EF4-FFF2-40B4-BE49-F238E27FC236}">
                    <a16:creationId xmlns:a16="http://schemas.microsoft.com/office/drawing/2014/main" id="{E3102AAE-442A-40E5-B28C-027649F6D496}"/>
                  </a:ext>
                </a:extLst>
              </p:cNvPr>
              <p:cNvSpPr>
                <a:spLocks/>
              </p:cNvSpPr>
              <p:nvPr userDrawn="1"/>
            </p:nvSpPr>
            <p:spPr bwMode="auto">
              <a:xfrm>
                <a:off x="5834429" y="519688"/>
                <a:ext cx="199043" cy="12501"/>
              </a:xfrm>
              <a:custGeom>
                <a:avLst/>
                <a:gdLst>
                  <a:gd name="T0" fmla="*/ 204 w 207"/>
                  <a:gd name="T1" fmla="*/ 13 h 13"/>
                  <a:gd name="T2" fmla="*/ 6 w 207"/>
                  <a:gd name="T3" fmla="*/ 13 h 13"/>
                  <a:gd name="T4" fmla="*/ 6 w 207"/>
                  <a:gd name="T5" fmla="*/ 13 h 13"/>
                  <a:gd name="T6" fmla="*/ 3 w 207"/>
                  <a:gd name="T7" fmla="*/ 10 h 13"/>
                  <a:gd name="T8" fmla="*/ 0 w 207"/>
                  <a:gd name="T9" fmla="*/ 7 h 13"/>
                  <a:gd name="T10" fmla="*/ 0 w 207"/>
                  <a:gd name="T11" fmla="*/ 7 h 13"/>
                  <a:gd name="T12" fmla="*/ 3 w 207"/>
                  <a:gd name="T13" fmla="*/ 4 h 13"/>
                  <a:gd name="T14" fmla="*/ 6 w 207"/>
                  <a:gd name="T15" fmla="*/ 0 h 13"/>
                  <a:gd name="T16" fmla="*/ 204 w 207"/>
                  <a:gd name="T17" fmla="*/ 0 h 13"/>
                  <a:gd name="T18" fmla="*/ 204 w 207"/>
                  <a:gd name="T19" fmla="*/ 0 h 13"/>
                  <a:gd name="T20" fmla="*/ 207 w 207"/>
                  <a:gd name="T21" fmla="*/ 4 h 13"/>
                  <a:gd name="T22" fmla="*/ 207 w 207"/>
                  <a:gd name="T23" fmla="*/ 7 h 13"/>
                  <a:gd name="T24" fmla="*/ 207 w 207"/>
                  <a:gd name="T25" fmla="*/ 7 h 13"/>
                  <a:gd name="T26" fmla="*/ 207 w 207"/>
                  <a:gd name="T27" fmla="*/ 10 h 13"/>
                  <a:gd name="T28" fmla="*/ 204 w 207"/>
                  <a:gd name="T29" fmla="*/ 13 h 13"/>
                  <a:gd name="T30" fmla="*/ 204 w 207"/>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7" h="13">
                    <a:moveTo>
                      <a:pt x="204" y="13"/>
                    </a:moveTo>
                    <a:lnTo>
                      <a:pt x="6" y="13"/>
                    </a:lnTo>
                    <a:lnTo>
                      <a:pt x="6" y="13"/>
                    </a:lnTo>
                    <a:lnTo>
                      <a:pt x="3" y="10"/>
                    </a:lnTo>
                    <a:lnTo>
                      <a:pt x="0" y="7"/>
                    </a:lnTo>
                    <a:lnTo>
                      <a:pt x="0" y="7"/>
                    </a:lnTo>
                    <a:lnTo>
                      <a:pt x="3" y="4"/>
                    </a:lnTo>
                    <a:lnTo>
                      <a:pt x="6" y="0"/>
                    </a:lnTo>
                    <a:lnTo>
                      <a:pt x="204" y="0"/>
                    </a:lnTo>
                    <a:lnTo>
                      <a:pt x="204" y="0"/>
                    </a:lnTo>
                    <a:lnTo>
                      <a:pt x="207" y="4"/>
                    </a:lnTo>
                    <a:lnTo>
                      <a:pt x="207" y="7"/>
                    </a:lnTo>
                    <a:lnTo>
                      <a:pt x="207" y="7"/>
                    </a:lnTo>
                    <a:lnTo>
                      <a:pt x="207" y="10"/>
                    </a:lnTo>
                    <a:lnTo>
                      <a:pt x="204" y="13"/>
                    </a:lnTo>
                    <a:lnTo>
                      <a:pt x="204"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23" name="Freeform 257">
                <a:extLst>
                  <a:ext uri="{FF2B5EF4-FFF2-40B4-BE49-F238E27FC236}">
                    <a16:creationId xmlns:a16="http://schemas.microsoft.com/office/drawing/2014/main" id="{D67AFF35-F608-4F7A-977B-2B0B986A91E2}"/>
                  </a:ext>
                </a:extLst>
              </p:cNvPr>
              <p:cNvSpPr>
                <a:spLocks/>
              </p:cNvSpPr>
              <p:nvPr userDrawn="1"/>
            </p:nvSpPr>
            <p:spPr bwMode="auto">
              <a:xfrm>
                <a:off x="5846929" y="473533"/>
                <a:ext cx="174042" cy="12501"/>
              </a:xfrm>
              <a:custGeom>
                <a:avLst/>
                <a:gdLst>
                  <a:gd name="T0" fmla="*/ 178 w 181"/>
                  <a:gd name="T1" fmla="*/ 13 h 13"/>
                  <a:gd name="T2" fmla="*/ 6 w 181"/>
                  <a:gd name="T3" fmla="*/ 13 h 13"/>
                  <a:gd name="T4" fmla="*/ 6 w 181"/>
                  <a:gd name="T5" fmla="*/ 13 h 13"/>
                  <a:gd name="T6" fmla="*/ 3 w 181"/>
                  <a:gd name="T7" fmla="*/ 10 h 13"/>
                  <a:gd name="T8" fmla="*/ 0 w 181"/>
                  <a:gd name="T9" fmla="*/ 6 h 13"/>
                  <a:gd name="T10" fmla="*/ 0 w 181"/>
                  <a:gd name="T11" fmla="*/ 6 h 13"/>
                  <a:gd name="T12" fmla="*/ 3 w 181"/>
                  <a:gd name="T13" fmla="*/ 3 h 13"/>
                  <a:gd name="T14" fmla="*/ 6 w 181"/>
                  <a:gd name="T15" fmla="*/ 0 h 13"/>
                  <a:gd name="T16" fmla="*/ 178 w 181"/>
                  <a:gd name="T17" fmla="*/ 0 h 13"/>
                  <a:gd name="T18" fmla="*/ 178 w 181"/>
                  <a:gd name="T19" fmla="*/ 0 h 13"/>
                  <a:gd name="T20" fmla="*/ 181 w 181"/>
                  <a:gd name="T21" fmla="*/ 3 h 13"/>
                  <a:gd name="T22" fmla="*/ 181 w 181"/>
                  <a:gd name="T23" fmla="*/ 6 h 13"/>
                  <a:gd name="T24" fmla="*/ 181 w 181"/>
                  <a:gd name="T25" fmla="*/ 6 h 13"/>
                  <a:gd name="T26" fmla="*/ 181 w 181"/>
                  <a:gd name="T27" fmla="*/ 10 h 13"/>
                  <a:gd name="T28" fmla="*/ 178 w 181"/>
                  <a:gd name="T29" fmla="*/ 13 h 13"/>
                  <a:gd name="T30" fmla="*/ 178 w 181"/>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3">
                    <a:moveTo>
                      <a:pt x="178" y="13"/>
                    </a:moveTo>
                    <a:lnTo>
                      <a:pt x="6" y="13"/>
                    </a:lnTo>
                    <a:lnTo>
                      <a:pt x="6" y="13"/>
                    </a:lnTo>
                    <a:lnTo>
                      <a:pt x="3" y="10"/>
                    </a:lnTo>
                    <a:lnTo>
                      <a:pt x="0" y="6"/>
                    </a:lnTo>
                    <a:lnTo>
                      <a:pt x="0" y="6"/>
                    </a:lnTo>
                    <a:lnTo>
                      <a:pt x="3" y="3"/>
                    </a:lnTo>
                    <a:lnTo>
                      <a:pt x="6" y="0"/>
                    </a:lnTo>
                    <a:lnTo>
                      <a:pt x="178" y="0"/>
                    </a:lnTo>
                    <a:lnTo>
                      <a:pt x="178" y="0"/>
                    </a:lnTo>
                    <a:lnTo>
                      <a:pt x="181" y="3"/>
                    </a:lnTo>
                    <a:lnTo>
                      <a:pt x="181" y="6"/>
                    </a:lnTo>
                    <a:lnTo>
                      <a:pt x="181" y="6"/>
                    </a:lnTo>
                    <a:lnTo>
                      <a:pt x="181" y="10"/>
                    </a:lnTo>
                    <a:lnTo>
                      <a:pt x="178" y="13"/>
                    </a:lnTo>
                    <a:lnTo>
                      <a:pt x="178"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24" name="Freeform 258">
                <a:extLst>
                  <a:ext uri="{FF2B5EF4-FFF2-40B4-BE49-F238E27FC236}">
                    <a16:creationId xmlns:a16="http://schemas.microsoft.com/office/drawing/2014/main" id="{A8974C70-1F45-4E68-8F56-5FEDD287696E}"/>
                  </a:ext>
                </a:extLst>
              </p:cNvPr>
              <p:cNvSpPr>
                <a:spLocks/>
              </p:cNvSpPr>
              <p:nvPr userDrawn="1"/>
            </p:nvSpPr>
            <p:spPr bwMode="auto">
              <a:xfrm>
                <a:off x="5846929" y="566804"/>
                <a:ext cx="174042" cy="12501"/>
              </a:xfrm>
              <a:custGeom>
                <a:avLst/>
                <a:gdLst>
                  <a:gd name="T0" fmla="*/ 178 w 181"/>
                  <a:gd name="T1" fmla="*/ 13 h 13"/>
                  <a:gd name="T2" fmla="*/ 6 w 181"/>
                  <a:gd name="T3" fmla="*/ 13 h 13"/>
                  <a:gd name="T4" fmla="*/ 6 w 181"/>
                  <a:gd name="T5" fmla="*/ 13 h 13"/>
                  <a:gd name="T6" fmla="*/ 3 w 181"/>
                  <a:gd name="T7" fmla="*/ 10 h 13"/>
                  <a:gd name="T8" fmla="*/ 0 w 181"/>
                  <a:gd name="T9" fmla="*/ 6 h 13"/>
                  <a:gd name="T10" fmla="*/ 0 w 181"/>
                  <a:gd name="T11" fmla="*/ 6 h 13"/>
                  <a:gd name="T12" fmla="*/ 3 w 181"/>
                  <a:gd name="T13" fmla="*/ 3 h 13"/>
                  <a:gd name="T14" fmla="*/ 6 w 181"/>
                  <a:gd name="T15" fmla="*/ 0 h 13"/>
                  <a:gd name="T16" fmla="*/ 178 w 181"/>
                  <a:gd name="T17" fmla="*/ 0 h 13"/>
                  <a:gd name="T18" fmla="*/ 178 w 181"/>
                  <a:gd name="T19" fmla="*/ 0 h 13"/>
                  <a:gd name="T20" fmla="*/ 181 w 181"/>
                  <a:gd name="T21" fmla="*/ 3 h 13"/>
                  <a:gd name="T22" fmla="*/ 181 w 181"/>
                  <a:gd name="T23" fmla="*/ 6 h 13"/>
                  <a:gd name="T24" fmla="*/ 181 w 181"/>
                  <a:gd name="T25" fmla="*/ 6 h 13"/>
                  <a:gd name="T26" fmla="*/ 181 w 181"/>
                  <a:gd name="T27" fmla="*/ 10 h 13"/>
                  <a:gd name="T28" fmla="*/ 178 w 181"/>
                  <a:gd name="T29" fmla="*/ 13 h 13"/>
                  <a:gd name="T30" fmla="*/ 178 w 181"/>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3">
                    <a:moveTo>
                      <a:pt x="178" y="13"/>
                    </a:moveTo>
                    <a:lnTo>
                      <a:pt x="6" y="13"/>
                    </a:lnTo>
                    <a:lnTo>
                      <a:pt x="6" y="13"/>
                    </a:lnTo>
                    <a:lnTo>
                      <a:pt x="3" y="10"/>
                    </a:lnTo>
                    <a:lnTo>
                      <a:pt x="0" y="6"/>
                    </a:lnTo>
                    <a:lnTo>
                      <a:pt x="0" y="6"/>
                    </a:lnTo>
                    <a:lnTo>
                      <a:pt x="3" y="3"/>
                    </a:lnTo>
                    <a:lnTo>
                      <a:pt x="6" y="0"/>
                    </a:lnTo>
                    <a:lnTo>
                      <a:pt x="178" y="0"/>
                    </a:lnTo>
                    <a:lnTo>
                      <a:pt x="178" y="0"/>
                    </a:lnTo>
                    <a:lnTo>
                      <a:pt x="181" y="3"/>
                    </a:lnTo>
                    <a:lnTo>
                      <a:pt x="181" y="6"/>
                    </a:lnTo>
                    <a:lnTo>
                      <a:pt x="181" y="6"/>
                    </a:lnTo>
                    <a:lnTo>
                      <a:pt x="181" y="10"/>
                    </a:lnTo>
                    <a:lnTo>
                      <a:pt x="178" y="13"/>
                    </a:lnTo>
                    <a:lnTo>
                      <a:pt x="178" y="13"/>
                    </a:lnTo>
                    <a:close/>
                  </a:path>
                </a:pathLst>
              </a:custGeom>
              <a:solidFill>
                <a:srgbClr val="0202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25" name="Freeform 259">
                <a:extLst>
                  <a:ext uri="{FF2B5EF4-FFF2-40B4-BE49-F238E27FC236}">
                    <a16:creationId xmlns:a16="http://schemas.microsoft.com/office/drawing/2014/main" id="{0F0A930F-4629-4ECD-8509-CBFD46D0EFC9}"/>
                  </a:ext>
                </a:extLst>
              </p:cNvPr>
              <p:cNvSpPr>
                <a:spLocks noEditPoints="1"/>
              </p:cNvSpPr>
              <p:nvPr userDrawn="1"/>
            </p:nvSpPr>
            <p:spPr bwMode="auto">
              <a:xfrm>
                <a:off x="5918084" y="719692"/>
                <a:ext cx="34616" cy="36539"/>
              </a:xfrm>
              <a:custGeom>
                <a:avLst/>
                <a:gdLst>
                  <a:gd name="T0" fmla="*/ 16 w 36"/>
                  <a:gd name="T1" fmla="*/ 38 h 38"/>
                  <a:gd name="T2" fmla="*/ 16 w 36"/>
                  <a:gd name="T3" fmla="*/ 38 h 38"/>
                  <a:gd name="T4" fmla="*/ 10 w 36"/>
                  <a:gd name="T5" fmla="*/ 35 h 38"/>
                  <a:gd name="T6" fmla="*/ 3 w 36"/>
                  <a:gd name="T7" fmla="*/ 32 h 38"/>
                  <a:gd name="T8" fmla="*/ 0 w 36"/>
                  <a:gd name="T9" fmla="*/ 25 h 38"/>
                  <a:gd name="T10" fmla="*/ 0 w 36"/>
                  <a:gd name="T11" fmla="*/ 19 h 38"/>
                  <a:gd name="T12" fmla="*/ 0 w 36"/>
                  <a:gd name="T13" fmla="*/ 19 h 38"/>
                  <a:gd name="T14" fmla="*/ 0 w 36"/>
                  <a:gd name="T15" fmla="*/ 12 h 38"/>
                  <a:gd name="T16" fmla="*/ 3 w 36"/>
                  <a:gd name="T17" fmla="*/ 6 h 38"/>
                  <a:gd name="T18" fmla="*/ 10 w 36"/>
                  <a:gd name="T19" fmla="*/ 3 h 38"/>
                  <a:gd name="T20" fmla="*/ 16 w 36"/>
                  <a:gd name="T21" fmla="*/ 0 h 38"/>
                  <a:gd name="T22" fmla="*/ 16 w 36"/>
                  <a:gd name="T23" fmla="*/ 0 h 38"/>
                  <a:gd name="T24" fmla="*/ 26 w 36"/>
                  <a:gd name="T25" fmla="*/ 3 h 38"/>
                  <a:gd name="T26" fmla="*/ 29 w 36"/>
                  <a:gd name="T27" fmla="*/ 6 h 38"/>
                  <a:gd name="T28" fmla="*/ 36 w 36"/>
                  <a:gd name="T29" fmla="*/ 12 h 38"/>
                  <a:gd name="T30" fmla="*/ 36 w 36"/>
                  <a:gd name="T31" fmla="*/ 19 h 38"/>
                  <a:gd name="T32" fmla="*/ 36 w 36"/>
                  <a:gd name="T33" fmla="*/ 19 h 38"/>
                  <a:gd name="T34" fmla="*/ 36 w 36"/>
                  <a:gd name="T35" fmla="*/ 25 h 38"/>
                  <a:gd name="T36" fmla="*/ 29 w 36"/>
                  <a:gd name="T37" fmla="*/ 32 h 38"/>
                  <a:gd name="T38" fmla="*/ 26 w 36"/>
                  <a:gd name="T39" fmla="*/ 35 h 38"/>
                  <a:gd name="T40" fmla="*/ 16 w 36"/>
                  <a:gd name="T41" fmla="*/ 38 h 38"/>
                  <a:gd name="T42" fmla="*/ 16 w 36"/>
                  <a:gd name="T43" fmla="*/ 38 h 38"/>
                  <a:gd name="T44" fmla="*/ 16 w 36"/>
                  <a:gd name="T45" fmla="*/ 12 h 38"/>
                  <a:gd name="T46" fmla="*/ 16 w 36"/>
                  <a:gd name="T47" fmla="*/ 12 h 38"/>
                  <a:gd name="T48" fmla="*/ 13 w 36"/>
                  <a:gd name="T49" fmla="*/ 16 h 38"/>
                  <a:gd name="T50" fmla="*/ 13 w 36"/>
                  <a:gd name="T51" fmla="*/ 19 h 38"/>
                  <a:gd name="T52" fmla="*/ 13 w 36"/>
                  <a:gd name="T53" fmla="*/ 19 h 38"/>
                  <a:gd name="T54" fmla="*/ 13 w 36"/>
                  <a:gd name="T55" fmla="*/ 22 h 38"/>
                  <a:gd name="T56" fmla="*/ 16 w 36"/>
                  <a:gd name="T57" fmla="*/ 25 h 38"/>
                  <a:gd name="T58" fmla="*/ 16 w 36"/>
                  <a:gd name="T59" fmla="*/ 25 h 38"/>
                  <a:gd name="T60" fmla="*/ 23 w 36"/>
                  <a:gd name="T61" fmla="*/ 22 h 38"/>
                  <a:gd name="T62" fmla="*/ 23 w 36"/>
                  <a:gd name="T63" fmla="*/ 19 h 38"/>
                  <a:gd name="T64" fmla="*/ 23 w 36"/>
                  <a:gd name="T65" fmla="*/ 19 h 38"/>
                  <a:gd name="T66" fmla="*/ 23 w 36"/>
                  <a:gd name="T67" fmla="*/ 16 h 38"/>
                  <a:gd name="T68" fmla="*/ 16 w 36"/>
                  <a:gd name="T69" fmla="*/ 12 h 38"/>
                  <a:gd name="T70" fmla="*/ 16 w 36"/>
                  <a:gd name="T71"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 h="38">
                    <a:moveTo>
                      <a:pt x="16" y="38"/>
                    </a:moveTo>
                    <a:lnTo>
                      <a:pt x="16" y="38"/>
                    </a:lnTo>
                    <a:lnTo>
                      <a:pt x="10" y="35"/>
                    </a:lnTo>
                    <a:lnTo>
                      <a:pt x="3" y="32"/>
                    </a:lnTo>
                    <a:lnTo>
                      <a:pt x="0" y="25"/>
                    </a:lnTo>
                    <a:lnTo>
                      <a:pt x="0" y="19"/>
                    </a:lnTo>
                    <a:lnTo>
                      <a:pt x="0" y="19"/>
                    </a:lnTo>
                    <a:lnTo>
                      <a:pt x="0" y="12"/>
                    </a:lnTo>
                    <a:lnTo>
                      <a:pt x="3" y="6"/>
                    </a:lnTo>
                    <a:lnTo>
                      <a:pt x="10" y="3"/>
                    </a:lnTo>
                    <a:lnTo>
                      <a:pt x="16" y="0"/>
                    </a:lnTo>
                    <a:lnTo>
                      <a:pt x="16" y="0"/>
                    </a:lnTo>
                    <a:lnTo>
                      <a:pt x="26" y="3"/>
                    </a:lnTo>
                    <a:lnTo>
                      <a:pt x="29" y="6"/>
                    </a:lnTo>
                    <a:lnTo>
                      <a:pt x="36" y="12"/>
                    </a:lnTo>
                    <a:lnTo>
                      <a:pt x="36" y="19"/>
                    </a:lnTo>
                    <a:lnTo>
                      <a:pt x="36" y="19"/>
                    </a:lnTo>
                    <a:lnTo>
                      <a:pt x="36" y="25"/>
                    </a:lnTo>
                    <a:lnTo>
                      <a:pt x="29" y="32"/>
                    </a:lnTo>
                    <a:lnTo>
                      <a:pt x="26" y="35"/>
                    </a:lnTo>
                    <a:lnTo>
                      <a:pt x="16" y="38"/>
                    </a:lnTo>
                    <a:lnTo>
                      <a:pt x="16" y="38"/>
                    </a:lnTo>
                    <a:close/>
                    <a:moveTo>
                      <a:pt x="16" y="12"/>
                    </a:moveTo>
                    <a:lnTo>
                      <a:pt x="16" y="12"/>
                    </a:lnTo>
                    <a:lnTo>
                      <a:pt x="13" y="16"/>
                    </a:lnTo>
                    <a:lnTo>
                      <a:pt x="13" y="19"/>
                    </a:lnTo>
                    <a:lnTo>
                      <a:pt x="13" y="19"/>
                    </a:lnTo>
                    <a:lnTo>
                      <a:pt x="13" y="22"/>
                    </a:lnTo>
                    <a:lnTo>
                      <a:pt x="16" y="25"/>
                    </a:lnTo>
                    <a:lnTo>
                      <a:pt x="16" y="25"/>
                    </a:lnTo>
                    <a:lnTo>
                      <a:pt x="23" y="22"/>
                    </a:lnTo>
                    <a:lnTo>
                      <a:pt x="23" y="19"/>
                    </a:lnTo>
                    <a:lnTo>
                      <a:pt x="23" y="19"/>
                    </a:lnTo>
                    <a:lnTo>
                      <a:pt x="23" y="16"/>
                    </a:lnTo>
                    <a:lnTo>
                      <a:pt x="16" y="12"/>
                    </a:lnTo>
                    <a:lnTo>
                      <a:pt x="1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26" name="Freeform 260">
                <a:extLst>
                  <a:ext uri="{FF2B5EF4-FFF2-40B4-BE49-F238E27FC236}">
                    <a16:creationId xmlns:a16="http://schemas.microsoft.com/office/drawing/2014/main" id="{AA70B96E-8CFB-4CA1-8D00-A5EFDFFCBA28}"/>
                  </a:ext>
                </a:extLst>
              </p:cNvPr>
              <p:cNvSpPr>
                <a:spLocks noEditPoints="1"/>
              </p:cNvSpPr>
              <p:nvPr userDrawn="1"/>
            </p:nvSpPr>
            <p:spPr bwMode="auto">
              <a:xfrm>
                <a:off x="5448844" y="320646"/>
                <a:ext cx="151926" cy="152888"/>
              </a:xfrm>
              <a:custGeom>
                <a:avLst/>
                <a:gdLst>
                  <a:gd name="T0" fmla="*/ 77 w 158"/>
                  <a:gd name="T1" fmla="*/ 159 h 159"/>
                  <a:gd name="T2" fmla="*/ 48 w 158"/>
                  <a:gd name="T3" fmla="*/ 152 h 159"/>
                  <a:gd name="T4" fmla="*/ 22 w 158"/>
                  <a:gd name="T5" fmla="*/ 136 h 159"/>
                  <a:gd name="T6" fmla="*/ 6 w 158"/>
                  <a:gd name="T7" fmla="*/ 110 h 159"/>
                  <a:gd name="T8" fmla="*/ 0 w 158"/>
                  <a:gd name="T9" fmla="*/ 81 h 159"/>
                  <a:gd name="T10" fmla="*/ 0 w 158"/>
                  <a:gd name="T11" fmla="*/ 65 h 159"/>
                  <a:gd name="T12" fmla="*/ 13 w 158"/>
                  <a:gd name="T13" fmla="*/ 36 h 159"/>
                  <a:gd name="T14" fmla="*/ 35 w 158"/>
                  <a:gd name="T15" fmla="*/ 13 h 159"/>
                  <a:gd name="T16" fmla="*/ 64 w 158"/>
                  <a:gd name="T17" fmla="*/ 3 h 159"/>
                  <a:gd name="T18" fmla="*/ 77 w 158"/>
                  <a:gd name="T19" fmla="*/ 0 h 159"/>
                  <a:gd name="T20" fmla="*/ 110 w 158"/>
                  <a:gd name="T21" fmla="*/ 7 h 159"/>
                  <a:gd name="T22" fmla="*/ 136 w 158"/>
                  <a:gd name="T23" fmla="*/ 23 h 159"/>
                  <a:gd name="T24" fmla="*/ 152 w 158"/>
                  <a:gd name="T25" fmla="*/ 49 h 159"/>
                  <a:gd name="T26" fmla="*/ 158 w 158"/>
                  <a:gd name="T27" fmla="*/ 81 h 159"/>
                  <a:gd name="T28" fmla="*/ 155 w 158"/>
                  <a:gd name="T29" fmla="*/ 97 h 159"/>
                  <a:gd name="T30" fmla="*/ 145 w 158"/>
                  <a:gd name="T31" fmla="*/ 123 h 159"/>
                  <a:gd name="T32" fmla="*/ 123 w 158"/>
                  <a:gd name="T33" fmla="*/ 146 h 159"/>
                  <a:gd name="T34" fmla="*/ 93 w 158"/>
                  <a:gd name="T35" fmla="*/ 159 h 159"/>
                  <a:gd name="T36" fmla="*/ 77 w 158"/>
                  <a:gd name="T37" fmla="*/ 159 h 159"/>
                  <a:gd name="T38" fmla="*/ 77 w 158"/>
                  <a:gd name="T39" fmla="*/ 13 h 159"/>
                  <a:gd name="T40" fmla="*/ 51 w 158"/>
                  <a:gd name="T41" fmla="*/ 16 h 159"/>
                  <a:gd name="T42" fmla="*/ 32 w 158"/>
                  <a:gd name="T43" fmla="*/ 33 h 159"/>
                  <a:gd name="T44" fmla="*/ 16 w 158"/>
                  <a:gd name="T45" fmla="*/ 55 h 159"/>
                  <a:gd name="T46" fmla="*/ 13 w 158"/>
                  <a:gd name="T47" fmla="*/ 81 h 159"/>
                  <a:gd name="T48" fmla="*/ 13 w 158"/>
                  <a:gd name="T49" fmla="*/ 94 h 159"/>
                  <a:gd name="T50" fmla="*/ 22 w 158"/>
                  <a:gd name="T51" fmla="*/ 117 h 159"/>
                  <a:gd name="T52" fmla="*/ 42 w 158"/>
                  <a:gd name="T53" fmla="*/ 136 h 159"/>
                  <a:gd name="T54" fmla="*/ 64 w 158"/>
                  <a:gd name="T55" fmla="*/ 146 h 159"/>
                  <a:gd name="T56" fmla="*/ 77 w 158"/>
                  <a:gd name="T57" fmla="*/ 146 h 159"/>
                  <a:gd name="T58" fmla="*/ 106 w 158"/>
                  <a:gd name="T59" fmla="*/ 143 h 159"/>
                  <a:gd name="T60" fmla="*/ 126 w 158"/>
                  <a:gd name="T61" fmla="*/ 126 h 159"/>
                  <a:gd name="T62" fmla="*/ 142 w 158"/>
                  <a:gd name="T63" fmla="*/ 107 h 159"/>
                  <a:gd name="T64" fmla="*/ 145 w 158"/>
                  <a:gd name="T65" fmla="*/ 81 h 159"/>
                  <a:gd name="T66" fmla="*/ 145 w 158"/>
                  <a:gd name="T67" fmla="*/ 65 h 159"/>
                  <a:gd name="T68" fmla="*/ 136 w 158"/>
                  <a:gd name="T69" fmla="*/ 42 h 159"/>
                  <a:gd name="T70" fmla="*/ 116 w 158"/>
                  <a:gd name="T71" fmla="*/ 23 h 159"/>
                  <a:gd name="T72" fmla="*/ 93 w 158"/>
                  <a:gd name="T73" fmla="*/ 13 h 159"/>
                  <a:gd name="T74" fmla="*/ 77 w 158"/>
                  <a:gd name="T75" fmla="*/ 1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9">
                    <a:moveTo>
                      <a:pt x="77" y="159"/>
                    </a:moveTo>
                    <a:lnTo>
                      <a:pt x="77" y="159"/>
                    </a:lnTo>
                    <a:lnTo>
                      <a:pt x="64" y="159"/>
                    </a:lnTo>
                    <a:lnTo>
                      <a:pt x="48" y="152"/>
                    </a:lnTo>
                    <a:lnTo>
                      <a:pt x="35" y="146"/>
                    </a:lnTo>
                    <a:lnTo>
                      <a:pt x="22" y="136"/>
                    </a:lnTo>
                    <a:lnTo>
                      <a:pt x="13" y="123"/>
                    </a:lnTo>
                    <a:lnTo>
                      <a:pt x="6" y="110"/>
                    </a:lnTo>
                    <a:lnTo>
                      <a:pt x="0" y="97"/>
                    </a:lnTo>
                    <a:lnTo>
                      <a:pt x="0" y="81"/>
                    </a:lnTo>
                    <a:lnTo>
                      <a:pt x="0" y="81"/>
                    </a:lnTo>
                    <a:lnTo>
                      <a:pt x="0" y="65"/>
                    </a:lnTo>
                    <a:lnTo>
                      <a:pt x="6" y="49"/>
                    </a:lnTo>
                    <a:lnTo>
                      <a:pt x="13" y="36"/>
                    </a:lnTo>
                    <a:lnTo>
                      <a:pt x="22" y="23"/>
                    </a:lnTo>
                    <a:lnTo>
                      <a:pt x="35" y="13"/>
                    </a:lnTo>
                    <a:lnTo>
                      <a:pt x="48" y="7"/>
                    </a:lnTo>
                    <a:lnTo>
                      <a:pt x="64" y="3"/>
                    </a:lnTo>
                    <a:lnTo>
                      <a:pt x="77" y="0"/>
                    </a:lnTo>
                    <a:lnTo>
                      <a:pt x="77" y="0"/>
                    </a:lnTo>
                    <a:lnTo>
                      <a:pt x="93" y="3"/>
                    </a:lnTo>
                    <a:lnTo>
                      <a:pt x="110" y="7"/>
                    </a:lnTo>
                    <a:lnTo>
                      <a:pt x="123" y="13"/>
                    </a:lnTo>
                    <a:lnTo>
                      <a:pt x="136" y="23"/>
                    </a:lnTo>
                    <a:lnTo>
                      <a:pt x="145" y="36"/>
                    </a:lnTo>
                    <a:lnTo>
                      <a:pt x="152" y="49"/>
                    </a:lnTo>
                    <a:lnTo>
                      <a:pt x="155" y="65"/>
                    </a:lnTo>
                    <a:lnTo>
                      <a:pt x="158" y="81"/>
                    </a:lnTo>
                    <a:lnTo>
                      <a:pt x="158" y="81"/>
                    </a:lnTo>
                    <a:lnTo>
                      <a:pt x="155" y="97"/>
                    </a:lnTo>
                    <a:lnTo>
                      <a:pt x="152" y="110"/>
                    </a:lnTo>
                    <a:lnTo>
                      <a:pt x="145" y="123"/>
                    </a:lnTo>
                    <a:lnTo>
                      <a:pt x="136" y="136"/>
                    </a:lnTo>
                    <a:lnTo>
                      <a:pt x="123" y="146"/>
                    </a:lnTo>
                    <a:lnTo>
                      <a:pt x="110" y="152"/>
                    </a:lnTo>
                    <a:lnTo>
                      <a:pt x="93" y="159"/>
                    </a:lnTo>
                    <a:lnTo>
                      <a:pt x="77" y="159"/>
                    </a:lnTo>
                    <a:lnTo>
                      <a:pt x="77" y="159"/>
                    </a:lnTo>
                    <a:close/>
                    <a:moveTo>
                      <a:pt x="77" y="13"/>
                    </a:moveTo>
                    <a:lnTo>
                      <a:pt x="77" y="13"/>
                    </a:lnTo>
                    <a:lnTo>
                      <a:pt x="64" y="13"/>
                    </a:lnTo>
                    <a:lnTo>
                      <a:pt x="51" y="16"/>
                    </a:lnTo>
                    <a:lnTo>
                      <a:pt x="42" y="23"/>
                    </a:lnTo>
                    <a:lnTo>
                      <a:pt x="32" y="33"/>
                    </a:lnTo>
                    <a:lnTo>
                      <a:pt x="22" y="42"/>
                    </a:lnTo>
                    <a:lnTo>
                      <a:pt x="16" y="55"/>
                    </a:lnTo>
                    <a:lnTo>
                      <a:pt x="13" y="65"/>
                    </a:lnTo>
                    <a:lnTo>
                      <a:pt x="13" y="81"/>
                    </a:lnTo>
                    <a:lnTo>
                      <a:pt x="13" y="81"/>
                    </a:lnTo>
                    <a:lnTo>
                      <a:pt x="13" y="94"/>
                    </a:lnTo>
                    <a:lnTo>
                      <a:pt x="16" y="107"/>
                    </a:lnTo>
                    <a:lnTo>
                      <a:pt x="22" y="117"/>
                    </a:lnTo>
                    <a:lnTo>
                      <a:pt x="32" y="126"/>
                    </a:lnTo>
                    <a:lnTo>
                      <a:pt x="42" y="136"/>
                    </a:lnTo>
                    <a:lnTo>
                      <a:pt x="51" y="143"/>
                    </a:lnTo>
                    <a:lnTo>
                      <a:pt x="64" y="146"/>
                    </a:lnTo>
                    <a:lnTo>
                      <a:pt x="77" y="146"/>
                    </a:lnTo>
                    <a:lnTo>
                      <a:pt x="77" y="146"/>
                    </a:lnTo>
                    <a:lnTo>
                      <a:pt x="93" y="146"/>
                    </a:lnTo>
                    <a:lnTo>
                      <a:pt x="106" y="143"/>
                    </a:lnTo>
                    <a:lnTo>
                      <a:pt x="116" y="136"/>
                    </a:lnTo>
                    <a:lnTo>
                      <a:pt x="126" y="126"/>
                    </a:lnTo>
                    <a:lnTo>
                      <a:pt x="136" y="117"/>
                    </a:lnTo>
                    <a:lnTo>
                      <a:pt x="142" y="107"/>
                    </a:lnTo>
                    <a:lnTo>
                      <a:pt x="145" y="94"/>
                    </a:lnTo>
                    <a:lnTo>
                      <a:pt x="145" y="81"/>
                    </a:lnTo>
                    <a:lnTo>
                      <a:pt x="145" y="81"/>
                    </a:lnTo>
                    <a:lnTo>
                      <a:pt x="145" y="65"/>
                    </a:lnTo>
                    <a:lnTo>
                      <a:pt x="142" y="55"/>
                    </a:lnTo>
                    <a:lnTo>
                      <a:pt x="136" y="42"/>
                    </a:lnTo>
                    <a:lnTo>
                      <a:pt x="126" y="33"/>
                    </a:lnTo>
                    <a:lnTo>
                      <a:pt x="116" y="23"/>
                    </a:lnTo>
                    <a:lnTo>
                      <a:pt x="106" y="16"/>
                    </a:lnTo>
                    <a:lnTo>
                      <a:pt x="93" y="13"/>
                    </a:lnTo>
                    <a:lnTo>
                      <a:pt x="77" y="13"/>
                    </a:lnTo>
                    <a:lnTo>
                      <a:pt x="77"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27" name="Freeform 261">
                <a:extLst>
                  <a:ext uri="{FF2B5EF4-FFF2-40B4-BE49-F238E27FC236}">
                    <a16:creationId xmlns:a16="http://schemas.microsoft.com/office/drawing/2014/main" id="{CBC92D9B-42E3-4E79-870C-9D2FCFFAC86C}"/>
                  </a:ext>
                </a:extLst>
              </p:cNvPr>
              <p:cNvSpPr>
                <a:spLocks/>
              </p:cNvSpPr>
              <p:nvPr userDrawn="1"/>
            </p:nvSpPr>
            <p:spPr bwMode="auto">
              <a:xfrm>
                <a:off x="5519999" y="320646"/>
                <a:ext cx="9616" cy="59617"/>
              </a:xfrm>
              <a:custGeom>
                <a:avLst/>
                <a:gdLst>
                  <a:gd name="T0" fmla="*/ 3 w 10"/>
                  <a:gd name="T1" fmla="*/ 62 h 62"/>
                  <a:gd name="T2" fmla="*/ 3 w 10"/>
                  <a:gd name="T3" fmla="*/ 62 h 62"/>
                  <a:gd name="T4" fmla="*/ 0 w 10"/>
                  <a:gd name="T5" fmla="*/ 58 h 62"/>
                  <a:gd name="T6" fmla="*/ 0 w 10"/>
                  <a:gd name="T7" fmla="*/ 55 h 62"/>
                  <a:gd name="T8" fmla="*/ 0 w 10"/>
                  <a:gd name="T9" fmla="*/ 7 h 62"/>
                  <a:gd name="T10" fmla="*/ 0 w 10"/>
                  <a:gd name="T11" fmla="*/ 7 h 62"/>
                  <a:gd name="T12" fmla="*/ 0 w 10"/>
                  <a:gd name="T13" fmla="*/ 3 h 62"/>
                  <a:gd name="T14" fmla="*/ 3 w 10"/>
                  <a:gd name="T15" fmla="*/ 0 h 62"/>
                  <a:gd name="T16" fmla="*/ 3 w 10"/>
                  <a:gd name="T17" fmla="*/ 0 h 62"/>
                  <a:gd name="T18" fmla="*/ 10 w 10"/>
                  <a:gd name="T19" fmla="*/ 3 h 62"/>
                  <a:gd name="T20" fmla="*/ 10 w 10"/>
                  <a:gd name="T21" fmla="*/ 7 h 62"/>
                  <a:gd name="T22" fmla="*/ 10 w 10"/>
                  <a:gd name="T23" fmla="*/ 55 h 62"/>
                  <a:gd name="T24" fmla="*/ 10 w 10"/>
                  <a:gd name="T25" fmla="*/ 55 h 62"/>
                  <a:gd name="T26" fmla="*/ 10 w 10"/>
                  <a:gd name="T27" fmla="*/ 58 h 62"/>
                  <a:gd name="T28" fmla="*/ 3 w 10"/>
                  <a:gd name="T29" fmla="*/ 62 h 62"/>
                  <a:gd name="T30" fmla="*/ 3 w 10"/>
                  <a:gd name="T3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62">
                    <a:moveTo>
                      <a:pt x="3" y="62"/>
                    </a:moveTo>
                    <a:lnTo>
                      <a:pt x="3" y="62"/>
                    </a:lnTo>
                    <a:lnTo>
                      <a:pt x="0" y="58"/>
                    </a:lnTo>
                    <a:lnTo>
                      <a:pt x="0" y="55"/>
                    </a:lnTo>
                    <a:lnTo>
                      <a:pt x="0" y="7"/>
                    </a:lnTo>
                    <a:lnTo>
                      <a:pt x="0" y="7"/>
                    </a:lnTo>
                    <a:lnTo>
                      <a:pt x="0" y="3"/>
                    </a:lnTo>
                    <a:lnTo>
                      <a:pt x="3" y="0"/>
                    </a:lnTo>
                    <a:lnTo>
                      <a:pt x="3" y="0"/>
                    </a:lnTo>
                    <a:lnTo>
                      <a:pt x="10" y="3"/>
                    </a:lnTo>
                    <a:lnTo>
                      <a:pt x="10" y="7"/>
                    </a:lnTo>
                    <a:lnTo>
                      <a:pt x="10" y="55"/>
                    </a:lnTo>
                    <a:lnTo>
                      <a:pt x="10" y="55"/>
                    </a:lnTo>
                    <a:lnTo>
                      <a:pt x="10" y="58"/>
                    </a:lnTo>
                    <a:lnTo>
                      <a:pt x="3" y="62"/>
                    </a:lnTo>
                    <a:lnTo>
                      <a:pt x="3"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28" name="Freeform 262">
                <a:extLst>
                  <a:ext uri="{FF2B5EF4-FFF2-40B4-BE49-F238E27FC236}">
                    <a16:creationId xmlns:a16="http://schemas.microsoft.com/office/drawing/2014/main" id="{0D85C74E-F8B5-41CC-899E-B35F6214C283}"/>
                  </a:ext>
                </a:extLst>
              </p:cNvPr>
              <p:cNvSpPr>
                <a:spLocks/>
              </p:cNvSpPr>
              <p:nvPr userDrawn="1"/>
            </p:nvSpPr>
            <p:spPr bwMode="auto">
              <a:xfrm>
                <a:off x="5535384" y="342761"/>
                <a:ext cx="44232" cy="43270"/>
              </a:xfrm>
              <a:custGeom>
                <a:avLst/>
                <a:gdLst>
                  <a:gd name="T0" fmla="*/ 7 w 46"/>
                  <a:gd name="T1" fmla="*/ 45 h 45"/>
                  <a:gd name="T2" fmla="*/ 7 w 46"/>
                  <a:gd name="T3" fmla="*/ 45 h 45"/>
                  <a:gd name="T4" fmla="*/ 3 w 46"/>
                  <a:gd name="T5" fmla="*/ 42 h 45"/>
                  <a:gd name="T6" fmla="*/ 3 w 46"/>
                  <a:gd name="T7" fmla="*/ 42 h 45"/>
                  <a:gd name="T8" fmla="*/ 0 w 46"/>
                  <a:gd name="T9" fmla="*/ 39 h 45"/>
                  <a:gd name="T10" fmla="*/ 3 w 46"/>
                  <a:gd name="T11" fmla="*/ 32 h 45"/>
                  <a:gd name="T12" fmla="*/ 36 w 46"/>
                  <a:gd name="T13" fmla="*/ 0 h 45"/>
                  <a:gd name="T14" fmla="*/ 36 w 46"/>
                  <a:gd name="T15" fmla="*/ 0 h 45"/>
                  <a:gd name="T16" fmla="*/ 39 w 46"/>
                  <a:gd name="T17" fmla="*/ 0 h 45"/>
                  <a:gd name="T18" fmla="*/ 46 w 46"/>
                  <a:gd name="T19" fmla="*/ 0 h 45"/>
                  <a:gd name="T20" fmla="*/ 46 w 46"/>
                  <a:gd name="T21" fmla="*/ 0 h 45"/>
                  <a:gd name="T22" fmla="*/ 46 w 46"/>
                  <a:gd name="T23" fmla="*/ 6 h 45"/>
                  <a:gd name="T24" fmla="*/ 46 w 46"/>
                  <a:gd name="T25" fmla="*/ 10 h 45"/>
                  <a:gd name="T26" fmla="*/ 13 w 46"/>
                  <a:gd name="T27" fmla="*/ 42 h 45"/>
                  <a:gd name="T28" fmla="*/ 13 w 46"/>
                  <a:gd name="T29" fmla="*/ 42 h 45"/>
                  <a:gd name="T30" fmla="*/ 7 w 46"/>
                  <a:gd name="T31" fmla="*/ 45 h 45"/>
                  <a:gd name="T32" fmla="*/ 7 w 46"/>
                  <a:gd name="T3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45">
                    <a:moveTo>
                      <a:pt x="7" y="45"/>
                    </a:moveTo>
                    <a:lnTo>
                      <a:pt x="7" y="45"/>
                    </a:lnTo>
                    <a:lnTo>
                      <a:pt x="3" y="42"/>
                    </a:lnTo>
                    <a:lnTo>
                      <a:pt x="3" y="42"/>
                    </a:lnTo>
                    <a:lnTo>
                      <a:pt x="0" y="39"/>
                    </a:lnTo>
                    <a:lnTo>
                      <a:pt x="3" y="32"/>
                    </a:lnTo>
                    <a:lnTo>
                      <a:pt x="36" y="0"/>
                    </a:lnTo>
                    <a:lnTo>
                      <a:pt x="36" y="0"/>
                    </a:lnTo>
                    <a:lnTo>
                      <a:pt x="39" y="0"/>
                    </a:lnTo>
                    <a:lnTo>
                      <a:pt x="46" y="0"/>
                    </a:lnTo>
                    <a:lnTo>
                      <a:pt x="46" y="0"/>
                    </a:lnTo>
                    <a:lnTo>
                      <a:pt x="46" y="6"/>
                    </a:lnTo>
                    <a:lnTo>
                      <a:pt x="46" y="10"/>
                    </a:lnTo>
                    <a:lnTo>
                      <a:pt x="13" y="42"/>
                    </a:lnTo>
                    <a:lnTo>
                      <a:pt x="13" y="42"/>
                    </a:lnTo>
                    <a:lnTo>
                      <a:pt x="7" y="45"/>
                    </a:lnTo>
                    <a:lnTo>
                      <a:pt x="7"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29" name="Freeform 263">
                <a:extLst>
                  <a:ext uri="{FF2B5EF4-FFF2-40B4-BE49-F238E27FC236}">
                    <a16:creationId xmlns:a16="http://schemas.microsoft.com/office/drawing/2014/main" id="{8D3A20C3-B1D9-4B7A-95D2-750EF8CEB5CB}"/>
                  </a:ext>
                </a:extLst>
              </p:cNvPr>
              <p:cNvSpPr>
                <a:spLocks/>
              </p:cNvSpPr>
              <p:nvPr userDrawn="1"/>
            </p:nvSpPr>
            <p:spPr bwMode="auto">
              <a:xfrm>
                <a:off x="5535384" y="408147"/>
                <a:ext cx="44232" cy="43270"/>
              </a:xfrm>
              <a:custGeom>
                <a:avLst/>
                <a:gdLst>
                  <a:gd name="T0" fmla="*/ 39 w 46"/>
                  <a:gd name="T1" fmla="*/ 45 h 45"/>
                  <a:gd name="T2" fmla="*/ 39 w 46"/>
                  <a:gd name="T3" fmla="*/ 45 h 45"/>
                  <a:gd name="T4" fmla="*/ 36 w 46"/>
                  <a:gd name="T5" fmla="*/ 45 h 45"/>
                  <a:gd name="T6" fmla="*/ 0 w 46"/>
                  <a:gd name="T7" fmla="*/ 10 h 45"/>
                  <a:gd name="T8" fmla="*/ 0 w 46"/>
                  <a:gd name="T9" fmla="*/ 10 h 45"/>
                  <a:gd name="T10" fmla="*/ 0 w 46"/>
                  <a:gd name="T11" fmla="*/ 6 h 45"/>
                  <a:gd name="T12" fmla="*/ 0 w 46"/>
                  <a:gd name="T13" fmla="*/ 0 h 45"/>
                  <a:gd name="T14" fmla="*/ 0 w 46"/>
                  <a:gd name="T15" fmla="*/ 0 h 45"/>
                  <a:gd name="T16" fmla="*/ 7 w 46"/>
                  <a:gd name="T17" fmla="*/ 0 h 45"/>
                  <a:gd name="T18" fmla="*/ 10 w 46"/>
                  <a:gd name="T19" fmla="*/ 0 h 45"/>
                  <a:gd name="T20" fmla="*/ 46 w 46"/>
                  <a:gd name="T21" fmla="*/ 35 h 45"/>
                  <a:gd name="T22" fmla="*/ 46 w 46"/>
                  <a:gd name="T23" fmla="*/ 35 h 45"/>
                  <a:gd name="T24" fmla="*/ 46 w 46"/>
                  <a:gd name="T25" fmla="*/ 42 h 45"/>
                  <a:gd name="T26" fmla="*/ 46 w 46"/>
                  <a:gd name="T27" fmla="*/ 45 h 45"/>
                  <a:gd name="T28" fmla="*/ 46 w 46"/>
                  <a:gd name="T29" fmla="*/ 45 h 45"/>
                  <a:gd name="T30" fmla="*/ 39 w 46"/>
                  <a:gd name="T31" fmla="*/ 45 h 45"/>
                  <a:gd name="T32" fmla="*/ 39 w 46"/>
                  <a:gd name="T3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45">
                    <a:moveTo>
                      <a:pt x="39" y="45"/>
                    </a:moveTo>
                    <a:lnTo>
                      <a:pt x="39" y="45"/>
                    </a:lnTo>
                    <a:lnTo>
                      <a:pt x="36" y="45"/>
                    </a:lnTo>
                    <a:lnTo>
                      <a:pt x="0" y="10"/>
                    </a:lnTo>
                    <a:lnTo>
                      <a:pt x="0" y="10"/>
                    </a:lnTo>
                    <a:lnTo>
                      <a:pt x="0" y="6"/>
                    </a:lnTo>
                    <a:lnTo>
                      <a:pt x="0" y="0"/>
                    </a:lnTo>
                    <a:lnTo>
                      <a:pt x="0" y="0"/>
                    </a:lnTo>
                    <a:lnTo>
                      <a:pt x="7" y="0"/>
                    </a:lnTo>
                    <a:lnTo>
                      <a:pt x="10" y="0"/>
                    </a:lnTo>
                    <a:lnTo>
                      <a:pt x="46" y="35"/>
                    </a:lnTo>
                    <a:lnTo>
                      <a:pt x="46" y="35"/>
                    </a:lnTo>
                    <a:lnTo>
                      <a:pt x="46" y="42"/>
                    </a:lnTo>
                    <a:lnTo>
                      <a:pt x="46" y="45"/>
                    </a:lnTo>
                    <a:lnTo>
                      <a:pt x="46" y="45"/>
                    </a:lnTo>
                    <a:lnTo>
                      <a:pt x="39" y="45"/>
                    </a:lnTo>
                    <a:lnTo>
                      <a:pt x="39"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30" name="Freeform 264">
                <a:extLst>
                  <a:ext uri="{FF2B5EF4-FFF2-40B4-BE49-F238E27FC236}">
                    <a16:creationId xmlns:a16="http://schemas.microsoft.com/office/drawing/2014/main" id="{81A59054-7BA4-44C6-93DB-B371540EF9A7}"/>
                  </a:ext>
                </a:extLst>
              </p:cNvPr>
              <p:cNvSpPr>
                <a:spLocks noEditPoints="1"/>
              </p:cNvSpPr>
              <p:nvPr userDrawn="1"/>
            </p:nvSpPr>
            <p:spPr bwMode="auto">
              <a:xfrm>
                <a:off x="5494998" y="367762"/>
                <a:ext cx="59617" cy="58655"/>
              </a:xfrm>
              <a:custGeom>
                <a:avLst/>
                <a:gdLst>
                  <a:gd name="T0" fmla="*/ 29 w 62"/>
                  <a:gd name="T1" fmla="*/ 61 h 61"/>
                  <a:gd name="T2" fmla="*/ 29 w 62"/>
                  <a:gd name="T3" fmla="*/ 61 h 61"/>
                  <a:gd name="T4" fmla="*/ 20 w 62"/>
                  <a:gd name="T5" fmla="*/ 58 h 61"/>
                  <a:gd name="T6" fmla="*/ 10 w 62"/>
                  <a:gd name="T7" fmla="*/ 52 h 61"/>
                  <a:gd name="T8" fmla="*/ 3 w 62"/>
                  <a:gd name="T9" fmla="*/ 42 h 61"/>
                  <a:gd name="T10" fmla="*/ 0 w 62"/>
                  <a:gd name="T11" fmla="*/ 29 h 61"/>
                  <a:gd name="T12" fmla="*/ 0 w 62"/>
                  <a:gd name="T13" fmla="*/ 29 h 61"/>
                  <a:gd name="T14" fmla="*/ 3 w 62"/>
                  <a:gd name="T15" fmla="*/ 19 h 61"/>
                  <a:gd name="T16" fmla="*/ 10 w 62"/>
                  <a:gd name="T17" fmla="*/ 9 h 61"/>
                  <a:gd name="T18" fmla="*/ 20 w 62"/>
                  <a:gd name="T19" fmla="*/ 3 h 61"/>
                  <a:gd name="T20" fmla="*/ 29 w 62"/>
                  <a:gd name="T21" fmla="*/ 0 h 61"/>
                  <a:gd name="T22" fmla="*/ 29 w 62"/>
                  <a:gd name="T23" fmla="*/ 0 h 61"/>
                  <a:gd name="T24" fmla="*/ 42 w 62"/>
                  <a:gd name="T25" fmla="*/ 3 h 61"/>
                  <a:gd name="T26" fmla="*/ 52 w 62"/>
                  <a:gd name="T27" fmla="*/ 9 h 61"/>
                  <a:gd name="T28" fmla="*/ 58 w 62"/>
                  <a:gd name="T29" fmla="*/ 19 h 61"/>
                  <a:gd name="T30" fmla="*/ 62 w 62"/>
                  <a:gd name="T31" fmla="*/ 29 h 61"/>
                  <a:gd name="T32" fmla="*/ 62 w 62"/>
                  <a:gd name="T33" fmla="*/ 29 h 61"/>
                  <a:gd name="T34" fmla="*/ 58 w 62"/>
                  <a:gd name="T35" fmla="*/ 42 h 61"/>
                  <a:gd name="T36" fmla="*/ 52 w 62"/>
                  <a:gd name="T37" fmla="*/ 52 h 61"/>
                  <a:gd name="T38" fmla="*/ 42 w 62"/>
                  <a:gd name="T39" fmla="*/ 58 h 61"/>
                  <a:gd name="T40" fmla="*/ 29 w 62"/>
                  <a:gd name="T41" fmla="*/ 61 h 61"/>
                  <a:gd name="T42" fmla="*/ 29 w 62"/>
                  <a:gd name="T43" fmla="*/ 61 h 61"/>
                  <a:gd name="T44" fmla="*/ 29 w 62"/>
                  <a:gd name="T45" fmla="*/ 13 h 61"/>
                  <a:gd name="T46" fmla="*/ 29 w 62"/>
                  <a:gd name="T47" fmla="*/ 13 h 61"/>
                  <a:gd name="T48" fmla="*/ 23 w 62"/>
                  <a:gd name="T49" fmla="*/ 13 h 61"/>
                  <a:gd name="T50" fmla="*/ 16 w 62"/>
                  <a:gd name="T51" fmla="*/ 16 h 61"/>
                  <a:gd name="T52" fmla="*/ 13 w 62"/>
                  <a:gd name="T53" fmla="*/ 22 h 61"/>
                  <a:gd name="T54" fmla="*/ 13 w 62"/>
                  <a:gd name="T55" fmla="*/ 29 h 61"/>
                  <a:gd name="T56" fmla="*/ 13 w 62"/>
                  <a:gd name="T57" fmla="*/ 29 h 61"/>
                  <a:gd name="T58" fmla="*/ 13 w 62"/>
                  <a:gd name="T59" fmla="*/ 35 h 61"/>
                  <a:gd name="T60" fmla="*/ 16 w 62"/>
                  <a:gd name="T61" fmla="*/ 42 h 61"/>
                  <a:gd name="T62" fmla="*/ 23 w 62"/>
                  <a:gd name="T63" fmla="*/ 45 h 61"/>
                  <a:gd name="T64" fmla="*/ 29 w 62"/>
                  <a:gd name="T65" fmla="*/ 48 h 61"/>
                  <a:gd name="T66" fmla="*/ 29 w 62"/>
                  <a:gd name="T67" fmla="*/ 48 h 61"/>
                  <a:gd name="T68" fmla="*/ 39 w 62"/>
                  <a:gd name="T69" fmla="*/ 45 h 61"/>
                  <a:gd name="T70" fmla="*/ 42 w 62"/>
                  <a:gd name="T71" fmla="*/ 42 h 61"/>
                  <a:gd name="T72" fmla="*/ 49 w 62"/>
                  <a:gd name="T73" fmla="*/ 35 h 61"/>
                  <a:gd name="T74" fmla="*/ 49 w 62"/>
                  <a:gd name="T75" fmla="*/ 29 h 61"/>
                  <a:gd name="T76" fmla="*/ 49 w 62"/>
                  <a:gd name="T77" fmla="*/ 29 h 61"/>
                  <a:gd name="T78" fmla="*/ 49 w 62"/>
                  <a:gd name="T79" fmla="*/ 22 h 61"/>
                  <a:gd name="T80" fmla="*/ 42 w 62"/>
                  <a:gd name="T81" fmla="*/ 16 h 61"/>
                  <a:gd name="T82" fmla="*/ 39 w 62"/>
                  <a:gd name="T83" fmla="*/ 13 h 61"/>
                  <a:gd name="T84" fmla="*/ 29 w 62"/>
                  <a:gd name="T85" fmla="*/ 13 h 61"/>
                  <a:gd name="T86" fmla="*/ 29 w 62"/>
                  <a:gd name="T87" fmla="*/ 1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2" h="61">
                    <a:moveTo>
                      <a:pt x="29" y="61"/>
                    </a:moveTo>
                    <a:lnTo>
                      <a:pt x="29" y="61"/>
                    </a:lnTo>
                    <a:lnTo>
                      <a:pt x="20" y="58"/>
                    </a:lnTo>
                    <a:lnTo>
                      <a:pt x="10" y="52"/>
                    </a:lnTo>
                    <a:lnTo>
                      <a:pt x="3" y="42"/>
                    </a:lnTo>
                    <a:lnTo>
                      <a:pt x="0" y="29"/>
                    </a:lnTo>
                    <a:lnTo>
                      <a:pt x="0" y="29"/>
                    </a:lnTo>
                    <a:lnTo>
                      <a:pt x="3" y="19"/>
                    </a:lnTo>
                    <a:lnTo>
                      <a:pt x="10" y="9"/>
                    </a:lnTo>
                    <a:lnTo>
                      <a:pt x="20" y="3"/>
                    </a:lnTo>
                    <a:lnTo>
                      <a:pt x="29" y="0"/>
                    </a:lnTo>
                    <a:lnTo>
                      <a:pt x="29" y="0"/>
                    </a:lnTo>
                    <a:lnTo>
                      <a:pt x="42" y="3"/>
                    </a:lnTo>
                    <a:lnTo>
                      <a:pt x="52" y="9"/>
                    </a:lnTo>
                    <a:lnTo>
                      <a:pt x="58" y="19"/>
                    </a:lnTo>
                    <a:lnTo>
                      <a:pt x="62" y="29"/>
                    </a:lnTo>
                    <a:lnTo>
                      <a:pt x="62" y="29"/>
                    </a:lnTo>
                    <a:lnTo>
                      <a:pt x="58" y="42"/>
                    </a:lnTo>
                    <a:lnTo>
                      <a:pt x="52" y="52"/>
                    </a:lnTo>
                    <a:lnTo>
                      <a:pt x="42" y="58"/>
                    </a:lnTo>
                    <a:lnTo>
                      <a:pt x="29" y="61"/>
                    </a:lnTo>
                    <a:lnTo>
                      <a:pt x="29" y="61"/>
                    </a:lnTo>
                    <a:close/>
                    <a:moveTo>
                      <a:pt x="29" y="13"/>
                    </a:moveTo>
                    <a:lnTo>
                      <a:pt x="29" y="13"/>
                    </a:lnTo>
                    <a:lnTo>
                      <a:pt x="23" y="13"/>
                    </a:lnTo>
                    <a:lnTo>
                      <a:pt x="16" y="16"/>
                    </a:lnTo>
                    <a:lnTo>
                      <a:pt x="13" y="22"/>
                    </a:lnTo>
                    <a:lnTo>
                      <a:pt x="13" y="29"/>
                    </a:lnTo>
                    <a:lnTo>
                      <a:pt x="13" y="29"/>
                    </a:lnTo>
                    <a:lnTo>
                      <a:pt x="13" y="35"/>
                    </a:lnTo>
                    <a:lnTo>
                      <a:pt x="16" y="42"/>
                    </a:lnTo>
                    <a:lnTo>
                      <a:pt x="23" y="45"/>
                    </a:lnTo>
                    <a:lnTo>
                      <a:pt x="29" y="48"/>
                    </a:lnTo>
                    <a:lnTo>
                      <a:pt x="29" y="48"/>
                    </a:lnTo>
                    <a:lnTo>
                      <a:pt x="39" y="45"/>
                    </a:lnTo>
                    <a:lnTo>
                      <a:pt x="42" y="42"/>
                    </a:lnTo>
                    <a:lnTo>
                      <a:pt x="49" y="35"/>
                    </a:lnTo>
                    <a:lnTo>
                      <a:pt x="49" y="29"/>
                    </a:lnTo>
                    <a:lnTo>
                      <a:pt x="49" y="29"/>
                    </a:lnTo>
                    <a:lnTo>
                      <a:pt x="49" y="22"/>
                    </a:lnTo>
                    <a:lnTo>
                      <a:pt x="42" y="16"/>
                    </a:lnTo>
                    <a:lnTo>
                      <a:pt x="39" y="13"/>
                    </a:lnTo>
                    <a:lnTo>
                      <a:pt x="29" y="13"/>
                    </a:lnTo>
                    <a:lnTo>
                      <a:pt x="2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31" name="Line 265">
                <a:extLst>
                  <a:ext uri="{FF2B5EF4-FFF2-40B4-BE49-F238E27FC236}">
                    <a16:creationId xmlns:a16="http://schemas.microsoft.com/office/drawing/2014/main" id="{84E9FE2E-0164-42E3-A071-7BAC7AB980FC}"/>
                  </a:ext>
                </a:extLst>
              </p:cNvPr>
              <p:cNvSpPr>
                <a:spLocks noChangeShapeType="1"/>
              </p:cNvSpPr>
              <p:nvPr userDrawn="1"/>
            </p:nvSpPr>
            <p:spPr bwMode="auto">
              <a:xfrm>
                <a:off x="6571943" y="27449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sp>
            <p:nvSpPr>
              <p:cNvPr id="532" name="Line 266">
                <a:extLst>
                  <a:ext uri="{FF2B5EF4-FFF2-40B4-BE49-F238E27FC236}">
                    <a16:creationId xmlns:a16="http://schemas.microsoft.com/office/drawing/2014/main" id="{B53645AB-3D29-41F5-B521-2CAF42DF0BE0}"/>
                  </a:ext>
                </a:extLst>
              </p:cNvPr>
              <p:cNvSpPr>
                <a:spLocks noChangeShapeType="1"/>
              </p:cNvSpPr>
              <p:nvPr userDrawn="1"/>
            </p:nvSpPr>
            <p:spPr bwMode="auto">
              <a:xfrm>
                <a:off x="6571943" y="27449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9943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2050"/>
                  </a:solidFill>
                  <a:effectLst/>
                  <a:uLnTx/>
                  <a:uFillTx/>
                  <a:latin typeface="Segoe UI"/>
                </a:endParaRPr>
              </a:p>
            </p:txBody>
          </p:sp>
        </p:grpSp>
        <p:cxnSp>
          <p:nvCxnSpPr>
            <p:cNvPr id="484" name="Straight Connector 483">
              <a:extLst>
                <a:ext uri="{FF2B5EF4-FFF2-40B4-BE49-F238E27FC236}">
                  <a16:creationId xmlns:a16="http://schemas.microsoft.com/office/drawing/2014/main" id="{B17F7B3C-4705-44F0-8C6B-386FBA5919DD}"/>
                </a:ext>
              </a:extLst>
            </p:cNvPr>
            <p:cNvCxnSpPr>
              <a:cxnSpLocks/>
            </p:cNvCxnSpPr>
            <p:nvPr userDrawn="1"/>
          </p:nvCxnSpPr>
          <p:spPr>
            <a:xfrm flipH="1">
              <a:off x="10319880" y="573647"/>
              <a:ext cx="1872120" cy="0"/>
            </a:xfrm>
            <a:prstGeom prst="line">
              <a:avLst/>
            </a:prstGeom>
            <a:noFill/>
            <a:ln w="12700" cap="flat" cmpd="sng" algn="ctr">
              <a:solidFill>
                <a:srgbClr val="FFFFFF">
                  <a:lumMod val="10000"/>
                </a:srgbClr>
              </a:solidFill>
              <a:prstDash val="solid"/>
              <a:headEnd type="none"/>
              <a:tailEnd type="none"/>
            </a:ln>
            <a:effectLst/>
          </p:spPr>
        </p:cxnSp>
      </p:grpSp>
      <p:sp>
        <p:nvSpPr>
          <p:cNvPr id="717" name="Title 6">
            <a:extLst>
              <a:ext uri="{FF2B5EF4-FFF2-40B4-BE49-F238E27FC236}">
                <a16:creationId xmlns:a16="http://schemas.microsoft.com/office/drawing/2014/main" id="{955995AD-20CD-4BAF-A41B-6105DD907986}"/>
              </a:ext>
            </a:extLst>
          </p:cNvPr>
          <p:cNvSpPr txBox="1">
            <a:spLocks/>
          </p:cNvSpPr>
          <p:nvPr userDrawn="1"/>
        </p:nvSpPr>
        <p:spPr>
          <a:xfrm>
            <a:off x="37028" y="19773"/>
            <a:ext cx="5284583" cy="688182"/>
          </a:xfrm>
          <a:prstGeom prst="rect">
            <a:avLst/>
          </a:prstGeom>
        </p:spPr>
        <p:txBody>
          <a:bodyPr vert="horz" wrap="square" lIns="149217" tIns="93260" rIns="149217" bIns="93260" rtlCol="0" anchor="ctr">
            <a:noAutofit/>
          </a:bodyPr>
          <a:lstStyle>
            <a:lvl1pPr algn="l" defTabSz="685775" rtl="0" eaLnBrk="1" latinLnBrk="0" hangingPunct="1">
              <a:lnSpc>
                <a:spcPct val="90000"/>
              </a:lnSpc>
              <a:spcBef>
                <a:spcPct val="0"/>
              </a:spcBef>
              <a:buNone/>
              <a:defRPr lang="en-US" sz="2400" b="0" kern="1200" cap="none" spc="-75" baseline="0">
                <a:ln w="3175">
                  <a:noFill/>
                </a:ln>
                <a:solidFill>
                  <a:schemeClr val="bg1"/>
                </a:solidFill>
                <a:effectLst/>
                <a:latin typeface="+mj-lt"/>
                <a:ea typeface="+mn-ea"/>
                <a:cs typeface="Segoe UI" pitchFamily="34" charset="0"/>
              </a:defRPr>
            </a:lvl1pPr>
          </a:lstStyle>
          <a:p>
            <a:pPr marL="0" marR="0" lvl="0" indent="0" algn="l" defTabSz="699405" rtl="0" eaLnBrk="1" fontAlgn="auto" latinLnBrk="0" hangingPunct="1">
              <a:lnSpc>
                <a:spcPct val="90000"/>
              </a:lnSpc>
              <a:spcBef>
                <a:spcPct val="0"/>
              </a:spcBef>
              <a:spcAft>
                <a:spcPts val="0"/>
              </a:spcAft>
              <a:buClrTx/>
              <a:buSzTx/>
              <a:buFontTx/>
              <a:buNone/>
              <a:tabLst/>
              <a:defRPr/>
            </a:pPr>
            <a:endParaRPr kumimoji="0" lang="en-GB" sz="2400" b="0" i="0" u="none" strike="noStrike" kern="1200" cap="none" spc="-76" normalizeH="0" baseline="0" noProof="0">
              <a:ln w="3175">
                <a:noFill/>
              </a:ln>
              <a:solidFill>
                <a:srgbClr val="FFFFFF"/>
              </a:solidFill>
              <a:effectLst/>
              <a:uLnTx/>
              <a:uFillTx/>
              <a:latin typeface="Segoe UI Semilight"/>
              <a:ea typeface="+mn-ea"/>
              <a:cs typeface="Segoe UI" pitchFamily="34" charset="0"/>
            </a:endParaRPr>
          </a:p>
        </p:txBody>
      </p:sp>
      <p:pic>
        <p:nvPicPr>
          <p:cNvPr id="718" name="Picture 717">
            <a:extLst>
              <a:ext uri="{FF2B5EF4-FFF2-40B4-BE49-F238E27FC236}">
                <a16:creationId xmlns:a16="http://schemas.microsoft.com/office/drawing/2014/main" id="{6DEC1553-2A49-4478-B095-DDB012812E0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79621" y="147590"/>
            <a:ext cx="789602" cy="263164"/>
          </a:xfrm>
          <a:prstGeom prst="rect">
            <a:avLst/>
          </a:prstGeom>
        </p:spPr>
      </p:pic>
      <p:sp>
        <p:nvSpPr>
          <p:cNvPr id="719" name="Title Placeholder 1">
            <a:extLst>
              <a:ext uri="{FF2B5EF4-FFF2-40B4-BE49-F238E27FC236}">
                <a16:creationId xmlns:a16="http://schemas.microsoft.com/office/drawing/2014/main" id="{83572FC7-0198-43D0-A6F3-706C16D2A852}"/>
              </a:ext>
            </a:extLst>
          </p:cNvPr>
          <p:cNvSpPr>
            <a:spLocks noGrp="1"/>
          </p:cNvSpPr>
          <p:nvPr>
            <p:ph type="title"/>
          </p:nvPr>
        </p:nvSpPr>
        <p:spPr>
          <a:xfrm>
            <a:off x="65905" y="30448"/>
            <a:ext cx="7624125" cy="704941"/>
          </a:xfrm>
          <a:prstGeom prst="rect">
            <a:avLst/>
          </a:prstGeom>
        </p:spPr>
        <p:txBody>
          <a:bodyPr vert="horz" lIns="91440" tIns="45720" rIns="91440" bIns="45720" rtlCol="0" anchor="ctr">
            <a:normAutofit/>
          </a:bodyPr>
          <a:lstStyle/>
          <a:p>
            <a:endParaRPr lang="en-AU"/>
          </a:p>
        </p:txBody>
      </p:sp>
      <p:sp>
        <p:nvSpPr>
          <p:cNvPr id="241" name="Footer Placeholder 4">
            <a:extLst>
              <a:ext uri="{FF2B5EF4-FFF2-40B4-BE49-F238E27FC236}">
                <a16:creationId xmlns:a16="http://schemas.microsoft.com/office/drawing/2014/main" id="{6F222B7C-16B9-4153-9C18-C0FEEF8867A1}"/>
              </a:ext>
            </a:extLst>
          </p:cNvPr>
          <p:cNvSpPr>
            <a:spLocks noGrp="1"/>
          </p:cNvSpPr>
          <p:nvPr>
            <p:ph type="ftr" sz="quarter" idx="11"/>
          </p:nvPr>
        </p:nvSpPr>
        <p:spPr>
          <a:xfrm>
            <a:off x="4119583" y="6482893"/>
            <a:ext cx="4197310" cy="372394"/>
          </a:xfrm>
          <a:prstGeom prst="rect">
            <a:avLst/>
          </a:prstGeom>
        </p:spPr>
        <p:txBody>
          <a:bodyPr/>
          <a:lstStyle/>
          <a:p>
            <a:endParaRPr lang="en-AU"/>
          </a:p>
        </p:txBody>
      </p:sp>
    </p:spTree>
    <p:extLst>
      <p:ext uri="{BB962C8B-B14F-4D97-AF65-F5344CB8AC3E}">
        <p14:creationId xmlns:p14="http://schemas.microsoft.com/office/powerpoint/2010/main" val="276508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94" userDrawn="1">
          <p15:clr>
            <a:srgbClr val="5ACBF0"/>
          </p15:clr>
        </p15:guide>
        <p15:guide id="2" orient="horz" pos="923" userDrawn="1">
          <p15:clr>
            <a:srgbClr val="5ACBF0"/>
          </p15:clr>
        </p15:guide>
        <p15:guide id="4" orient="horz" pos="1297" userDrawn="1">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ck Content Layout">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1224286F-B4EF-064D-9727-F2C7A5CC56FA}"/>
              </a:ext>
            </a:extLst>
          </p:cNvPr>
          <p:cNvSpPr>
            <a:spLocks noGrp="1"/>
          </p:cNvSpPr>
          <p:nvPr>
            <p:ph type="sldNum" sz="quarter" idx="4"/>
          </p:nvPr>
        </p:nvSpPr>
        <p:spPr>
          <a:xfrm>
            <a:off x="11033161" y="6568779"/>
            <a:ext cx="388640" cy="269160"/>
          </a:xfrm>
          <a:prstGeom prst="rect">
            <a:avLst/>
          </a:prstGeom>
        </p:spPr>
        <p:txBody>
          <a:bodyPr/>
          <a:lstStyle>
            <a:lvl1pPr>
              <a:defRPr sz="1000" b="1" i="0">
                <a:solidFill>
                  <a:schemeClr val="bg1">
                    <a:lumMod val="65000"/>
                  </a:schemeClr>
                </a:solidFill>
                <a:latin typeface="Segoe UI" panose="020B0502040204020203" pitchFamily="34" charset="0"/>
                <a:cs typeface="Segoe UI" panose="020B0502040204020203" pitchFamily="34" charset="0"/>
              </a:defRPr>
            </a:lvl1pPr>
          </a:lstStyle>
          <a:p>
            <a:fld id="{210D5FE9-2A79-444A-9290-1FA81DFB6083}" type="slidenum">
              <a:rPr lang="en-US" smtClean="0"/>
              <a:pPr/>
              <a:t>‹#›</a:t>
            </a:fld>
            <a:endParaRPr lang="en-US"/>
          </a:p>
        </p:txBody>
      </p:sp>
      <p:sp>
        <p:nvSpPr>
          <p:cNvPr id="4" name="Text Placeholder 10">
            <a:extLst>
              <a:ext uri="{FF2B5EF4-FFF2-40B4-BE49-F238E27FC236}">
                <a16:creationId xmlns:a16="http://schemas.microsoft.com/office/drawing/2014/main" id="{33CDE3B5-8AD6-4F01-AC9D-306FE6B9A63C}"/>
              </a:ext>
            </a:extLst>
          </p:cNvPr>
          <p:cNvSpPr>
            <a:spLocks noGrp="1"/>
          </p:cNvSpPr>
          <p:nvPr>
            <p:ph type="body" sz="quarter" idx="10" hasCustomPrompt="1"/>
          </p:nvPr>
        </p:nvSpPr>
        <p:spPr>
          <a:xfrm>
            <a:off x="469836" y="798220"/>
            <a:ext cx="11443205" cy="512139"/>
          </a:xfrm>
          <a:prstGeom prst="rect">
            <a:avLst/>
          </a:prstGeom>
        </p:spPr>
        <p:txBody>
          <a:bodyPr>
            <a:noAutofit/>
          </a:bodyPr>
          <a:lstStyle>
            <a:lvl1pPr marL="0" indent="0" algn="l">
              <a:buNone/>
              <a:defRPr sz="3100" b="1" i="0">
                <a:solidFill>
                  <a:srgbClr val="000000"/>
                </a:solidFill>
                <a:latin typeface="Segoe UI" panose="020B0502040204020203" pitchFamily="34" charset="0"/>
                <a:cs typeface="Segoe UI"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GB"/>
              <a:t>CLICK TO ADD</a:t>
            </a:r>
          </a:p>
        </p:txBody>
      </p:sp>
      <p:sp>
        <p:nvSpPr>
          <p:cNvPr id="5" name="Text Placeholder 10">
            <a:extLst>
              <a:ext uri="{FF2B5EF4-FFF2-40B4-BE49-F238E27FC236}">
                <a16:creationId xmlns:a16="http://schemas.microsoft.com/office/drawing/2014/main" id="{DC96E9B5-65A0-4EB7-8626-B2A028C51409}"/>
              </a:ext>
            </a:extLst>
          </p:cNvPr>
          <p:cNvSpPr>
            <a:spLocks noGrp="1"/>
          </p:cNvSpPr>
          <p:nvPr>
            <p:ph type="body" sz="quarter" idx="12" hasCustomPrompt="1"/>
          </p:nvPr>
        </p:nvSpPr>
        <p:spPr>
          <a:xfrm>
            <a:off x="517064" y="1310359"/>
            <a:ext cx="11395977" cy="358681"/>
          </a:xfrm>
          <a:prstGeom prst="rect">
            <a:avLst/>
          </a:prstGeom>
        </p:spPr>
        <p:txBody>
          <a:bodyPr>
            <a:normAutofit/>
          </a:bodyPr>
          <a:lstStyle>
            <a:lvl1pPr marL="0" indent="0" algn="l">
              <a:buNone/>
              <a:defRPr sz="1600" b="0" i="0">
                <a:solidFill>
                  <a:srgbClr val="E61313"/>
                </a:solidFill>
                <a:latin typeface="Segoe UI" panose="020B0502040204020203" pitchFamily="34" charset="0"/>
                <a:cs typeface="Segoe UI"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GB"/>
              <a:t>Click To Add</a:t>
            </a:r>
          </a:p>
        </p:txBody>
      </p:sp>
      <p:sp>
        <p:nvSpPr>
          <p:cNvPr id="6" name="Text Placeholder 10">
            <a:extLst>
              <a:ext uri="{FF2B5EF4-FFF2-40B4-BE49-F238E27FC236}">
                <a16:creationId xmlns:a16="http://schemas.microsoft.com/office/drawing/2014/main" id="{BCDBDC15-FA77-402A-BACF-21BCA8BCB668}"/>
              </a:ext>
            </a:extLst>
          </p:cNvPr>
          <p:cNvSpPr>
            <a:spLocks noGrp="1"/>
          </p:cNvSpPr>
          <p:nvPr>
            <p:ph type="body" sz="quarter" idx="23" hasCustomPrompt="1"/>
          </p:nvPr>
        </p:nvSpPr>
        <p:spPr>
          <a:xfrm>
            <a:off x="517063" y="2126854"/>
            <a:ext cx="11395976" cy="4069452"/>
          </a:xfrm>
          <a:prstGeom prst="rect">
            <a:avLst/>
          </a:prstGeom>
        </p:spPr>
        <p:txBody>
          <a:bodyPr>
            <a:normAutofit/>
          </a:bodyPr>
          <a:lstStyle>
            <a:lvl1pPr marL="0" indent="0" algn="l">
              <a:buNone/>
              <a:defRPr sz="1200" b="0" i="0">
                <a:solidFill>
                  <a:schemeClr val="tx1">
                    <a:lumMod val="65000"/>
                    <a:lumOff val="35000"/>
                  </a:schemeClr>
                </a:solidFill>
                <a:latin typeface="Segoe UI" panose="020B0502040204020203" pitchFamily="34" charset="0"/>
                <a:cs typeface="Segoe UI"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GB"/>
              <a:t>Click To Add</a:t>
            </a:r>
          </a:p>
        </p:txBody>
      </p:sp>
    </p:spTree>
    <p:extLst>
      <p:ext uri="{BB962C8B-B14F-4D97-AF65-F5344CB8AC3E}">
        <p14:creationId xmlns:p14="http://schemas.microsoft.com/office/powerpoint/2010/main" val="1742365207"/>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only Blank">
    <p:bg>
      <p:bgPr>
        <a:solidFill>
          <a:schemeClr val="bg1">
            <a:lumMod val="95000"/>
          </a:schemeClr>
        </a:solidFill>
        <a:effectLst/>
      </p:bgPr>
    </p:bg>
    <p:spTree>
      <p:nvGrpSpPr>
        <p:cNvPr id="1" name=""/>
        <p:cNvGrpSpPr/>
        <p:nvPr/>
      </p:nvGrpSpPr>
      <p:grpSpPr>
        <a:xfrm>
          <a:off x="0" y="0"/>
          <a:ext cx="0" cy="0"/>
          <a:chOff x="0" y="0"/>
          <a:chExt cx="0" cy="0"/>
        </a:xfrm>
      </p:grpSpPr>
      <p:sp>
        <p:nvSpPr>
          <p:cNvPr id="7" name="Text Placeholder 10">
            <a:extLst>
              <a:ext uri="{FF2B5EF4-FFF2-40B4-BE49-F238E27FC236}">
                <a16:creationId xmlns:a16="http://schemas.microsoft.com/office/drawing/2014/main" id="{D50ACA1A-1BDB-0940-AF0A-E9295F4C6D4C}"/>
              </a:ext>
            </a:extLst>
          </p:cNvPr>
          <p:cNvSpPr>
            <a:spLocks noGrp="1"/>
          </p:cNvSpPr>
          <p:nvPr>
            <p:ph type="body" sz="quarter" idx="10" hasCustomPrompt="1"/>
          </p:nvPr>
        </p:nvSpPr>
        <p:spPr>
          <a:xfrm>
            <a:off x="469836" y="798220"/>
            <a:ext cx="11443205" cy="512139"/>
          </a:xfrm>
          <a:prstGeom prst="rect">
            <a:avLst/>
          </a:prstGeom>
        </p:spPr>
        <p:txBody>
          <a:bodyPr>
            <a:noAutofit/>
          </a:bodyPr>
          <a:lstStyle>
            <a:lvl1pPr marL="0" indent="0" algn="l">
              <a:buNone/>
              <a:defRPr sz="3100" b="1" i="0">
                <a:solidFill>
                  <a:srgbClr val="000000"/>
                </a:solidFill>
                <a:latin typeface="Segoe UI" panose="020B0502040204020203" pitchFamily="34" charset="0"/>
                <a:cs typeface="Segoe UI"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GB"/>
              <a:t>CLICK TO ADD</a:t>
            </a:r>
          </a:p>
        </p:txBody>
      </p:sp>
      <p:sp>
        <p:nvSpPr>
          <p:cNvPr id="12" name="Slide Number Placeholder 5">
            <a:extLst>
              <a:ext uri="{FF2B5EF4-FFF2-40B4-BE49-F238E27FC236}">
                <a16:creationId xmlns:a16="http://schemas.microsoft.com/office/drawing/2014/main" id="{B95B05B8-2118-3547-895D-2CF03AF68820}"/>
              </a:ext>
            </a:extLst>
          </p:cNvPr>
          <p:cNvSpPr>
            <a:spLocks noGrp="1"/>
          </p:cNvSpPr>
          <p:nvPr>
            <p:ph type="sldNum" sz="quarter" idx="4"/>
          </p:nvPr>
        </p:nvSpPr>
        <p:spPr>
          <a:xfrm>
            <a:off x="11033161" y="6568779"/>
            <a:ext cx="388640" cy="269160"/>
          </a:xfrm>
          <a:prstGeom prst="rect">
            <a:avLst/>
          </a:prstGeom>
        </p:spPr>
        <p:txBody>
          <a:bodyPr/>
          <a:lstStyle>
            <a:lvl1pPr>
              <a:defRPr sz="1000" b="1" i="0">
                <a:solidFill>
                  <a:schemeClr val="bg1">
                    <a:lumMod val="65000"/>
                  </a:schemeClr>
                </a:solidFill>
                <a:latin typeface="Segoe UI" panose="020B0502040204020203" pitchFamily="34" charset="0"/>
                <a:cs typeface="Segoe UI" panose="020B0502040204020203" pitchFamily="34" charset="0"/>
              </a:defRPr>
            </a:lvl1pPr>
          </a:lstStyle>
          <a:p>
            <a:fld id="{210D5FE9-2A79-444A-9290-1FA81DFB6083}" type="slidenum">
              <a:rPr lang="en-US" smtClean="0"/>
              <a:pPr/>
              <a:t>‹#›</a:t>
            </a:fld>
            <a:endParaRPr lang="en-US"/>
          </a:p>
        </p:txBody>
      </p:sp>
    </p:spTree>
    <p:extLst>
      <p:ext uri="{BB962C8B-B14F-4D97-AF65-F5344CB8AC3E}">
        <p14:creationId xmlns:p14="http://schemas.microsoft.com/office/powerpoint/2010/main" val="396468729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3908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11"/>
            <a:ext cx="6801197" cy="439465"/>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9843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91676"/>
            <a:ext cx="9327356" cy="512448"/>
          </a:xfrm>
          <a:noFill/>
        </p:spPr>
        <p:txBody>
          <a:bodyPr lIns="0" tIns="0" rIns="0" bIns="0" anchor="b" anchorCtr="0">
            <a:spAutoFit/>
          </a:bodyPr>
          <a:lstStyle>
            <a:lvl1pPr>
              <a:defRPr sz="37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83455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userDrawn="1">
          <p15:clr>
            <a:srgbClr val="5ACBF0"/>
          </p15:clr>
        </p15:guide>
        <p15:guide id="2" orient="horz" pos="2546" userDrawn="1">
          <p15:clr>
            <a:srgbClr val="5ACBF0"/>
          </p15:clr>
        </p15:guide>
        <p15:guide id="3" pos="6255" userDrawn="1">
          <p15:clr>
            <a:srgbClr val="5ACBF0"/>
          </p15:clr>
        </p15:guide>
        <p15:guide id="4" orient="horz" pos="2203" userDrawn="1">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84165" y="6698877"/>
            <a:ext cx="3468146" cy="15695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2394424"/>
      </p:ext>
    </p:extLst>
  </p:cSld>
  <p:clrMapOvr>
    <a:masterClrMapping/>
  </p:clrMapOvr>
  <p:transition>
    <p:fade/>
  </p:transition>
  <p:extLst>
    <p:ext uri="{DCECCB84-F9BA-43D5-87BE-67443E8EF086}">
      <p15:sldGuideLst xmlns:p15="http://schemas.microsoft.com/office/powerpoint/2012/main">
        <p15:guide id="3" orient="horz" pos="918" userDrawn="1">
          <p15:clr>
            <a:srgbClr val="5ACBF0"/>
          </p15:clr>
        </p15:guide>
        <p15:guide id="4" orient="horz" pos="1301" userDrawn="1">
          <p15:clr>
            <a:srgbClr val="5ACBF0"/>
          </p15:clr>
        </p15:guide>
        <p15:guide id="5" orient="horz" pos="294" userDrawn="1">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3" y="1623"/>
          <a:ext cx="1619" cy="1619"/>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3" y="1623"/>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658906"/>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169" indent="0">
              <a:buNone/>
              <a:defRPr/>
            </a:lvl2pPr>
            <a:lvl3pPr marL="599956" indent="0">
              <a:buNone/>
              <a:defRPr/>
            </a:lvl3pPr>
            <a:lvl4pPr marL="887125" indent="0">
              <a:buNone/>
              <a:defRPr/>
            </a:lvl4pPr>
            <a:lvl5pPr marL="1127107" indent="0">
              <a:buNone/>
              <a:defRPr/>
            </a:lvl5pPr>
          </a:lstStyle>
          <a:p>
            <a:pPr lvl="0"/>
            <a:r>
              <a:rPr lang="en-US" dirty="0"/>
              <a:t>Click to add subtitle</a:t>
            </a:r>
          </a:p>
        </p:txBody>
      </p:sp>
    </p:spTree>
    <p:extLst>
      <p:ext uri="{BB962C8B-B14F-4D97-AF65-F5344CB8AC3E}">
        <p14:creationId xmlns:p14="http://schemas.microsoft.com/office/powerpoint/2010/main" val="1469716102"/>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916" y="597451"/>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3"/>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440959" y="0"/>
            <a:ext cx="6995517" cy="6994525"/>
          </a:xfrm>
          <a:prstGeom prst="rect">
            <a:avLst/>
          </a:prstGeom>
        </p:spPr>
      </p:pic>
    </p:spTree>
    <p:extLst>
      <p:ext uri="{BB962C8B-B14F-4D97-AF65-F5344CB8AC3E}">
        <p14:creationId xmlns:p14="http://schemas.microsoft.com/office/powerpoint/2010/main" val="2285269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quare Photo Whit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3"/>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440959" y="0"/>
            <a:ext cx="6995517" cy="6994525"/>
          </a:xfrm>
          <a:prstGeom prst="rect">
            <a:avLst/>
          </a:prstGeom>
        </p:spPr>
      </p:pic>
    </p:spTree>
    <p:extLst>
      <p:ext uri="{BB962C8B-B14F-4D97-AF65-F5344CB8AC3E}">
        <p14:creationId xmlns:p14="http://schemas.microsoft.com/office/powerpoint/2010/main" val="272545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916" y="597451"/>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3"/>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41613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45454"/>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3"/>
            <a:ext cx="9327356" cy="313904"/>
          </a:xfrm>
          <a:noFill/>
        </p:spPr>
        <p:txBody>
          <a:bodyPr wrap="square" lIns="0" tIns="0" rIns="0" bIns="0">
            <a:spAutoFit/>
          </a:bodyPr>
          <a:lstStyle>
            <a:lvl1pPr marL="0" indent="0">
              <a:spcBef>
                <a:spcPts val="0"/>
              </a:spcBef>
              <a:buNone/>
              <a:defRPr sz="2040" spc="0" baseline="0">
                <a:solidFill>
                  <a:srgbClr val="545454"/>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65252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rgbClr val="545454"/>
                </a:solidFill>
              </a:defRPr>
            </a:lvl1pPr>
          </a:lstStyle>
          <a:p>
            <a:r>
              <a:rPr lang="en-US"/>
              <a:t>Click to edit Master title style</a:t>
            </a:r>
          </a:p>
        </p:txBody>
      </p:sp>
    </p:spTree>
    <p:extLst>
      <p:ext uri="{BB962C8B-B14F-4D97-AF65-F5344CB8AC3E}">
        <p14:creationId xmlns:p14="http://schemas.microsoft.com/office/powerpoint/2010/main" val="38443586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rgbClr val="545454"/>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solidFill>
                  <a:srgbClr val="545454"/>
                </a:solidFill>
              </a:defRPr>
            </a:lvl1pPr>
            <a:lvl2pPr marL="233104" indent="0">
              <a:buNone/>
              <a:defRPr>
                <a:solidFill>
                  <a:srgbClr val="545454"/>
                </a:solidFill>
              </a:defRPr>
            </a:lvl2pPr>
            <a:lvl3pPr marL="466209" indent="0">
              <a:buNone/>
              <a:defRPr>
                <a:solidFill>
                  <a:srgbClr val="545454"/>
                </a:solidFill>
              </a:defRPr>
            </a:lvl3pPr>
            <a:lvl4pPr marL="699313" indent="0">
              <a:buNone/>
              <a:defRPr>
                <a:solidFill>
                  <a:srgbClr val="545454"/>
                </a:solidFill>
              </a:defRPr>
            </a:lvl4pPr>
            <a:lvl5pPr marL="932418" indent="0">
              <a:buNone/>
              <a:defRPr>
                <a:solidFill>
                  <a:srgbClr val="545454"/>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49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Title &amp;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rgbClr val="545454"/>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1D80F22-ECAD-45ED-904B-2EEC0EA786F7}"/>
              </a:ext>
            </a:extLst>
          </p:cNvPr>
          <p:cNvSpPr>
            <a:spLocks noGrp="1"/>
          </p:cNvSpPr>
          <p:nvPr>
            <p:ph sz="quarter" idx="10"/>
          </p:nvPr>
        </p:nvSpPr>
        <p:spPr>
          <a:xfrm>
            <a:off x="597533" y="1432907"/>
            <a:ext cx="11241409" cy="16448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8071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84567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2981965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rgbClr val="545454"/>
                </a:solidFill>
              </a:defRPr>
            </a:lvl1p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solidFill>
                  <a:srgbClr val="545454"/>
                </a:solidFill>
                <a:latin typeface="Segoe UI Semilight" panose="020B0402040204020203" pitchFamily="34" charset="0"/>
                <a:cs typeface="Segoe UI Semilight" panose="020B0402040204020203" pitchFamily="34" charset="0"/>
              </a:defRPr>
            </a:lvl1pPr>
            <a:lvl2pPr marL="260624" indent="0">
              <a:buFont typeface="Wingdings" panose="05000000000000000000" pitchFamily="2" charset="2"/>
              <a:buNone/>
              <a:defRPr sz="2040" b="0">
                <a:solidFill>
                  <a:srgbClr val="545454"/>
                </a:solidFill>
              </a:defRPr>
            </a:lvl2pPr>
            <a:lvl3pPr marL="459734" indent="0">
              <a:buFont typeface="Wingdings" panose="05000000000000000000" pitchFamily="2" charset="2"/>
              <a:buNone/>
              <a:tabLst/>
              <a:defRPr sz="1632" b="0">
                <a:solidFill>
                  <a:srgbClr val="545454"/>
                </a:solidFill>
              </a:defRPr>
            </a:lvl3pPr>
            <a:lvl4pPr marL="665319" indent="0">
              <a:buFont typeface="Wingdings" panose="05000000000000000000" pitchFamily="2" charset="2"/>
              <a:buNone/>
              <a:defRPr sz="1428" b="0">
                <a:solidFill>
                  <a:srgbClr val="545454"/>
                </a:solidFill>
              </a:defRPr>
            </a:lvl4pPr>
            <a:lvl5pPr marL="870904" indent="0">
              <a:buFont typeface="Wingdings" panose="05000000000000000000" pitchFamily="2" charset="2"/>
              <a:buNone/>
              <a:tabLst/>
              <a:defRPr sz="1428" b="0">
                <a:solidFill>
                  <a:srgbClr val="545454"/>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solidFill>
                  <a:srgbClr val="545454"/>
                </a:solidFill>
                <a:latin typeface="Segoe UI Semilight" panose="020B0402040204020203" pitchFamily="34" charset="0"/>
                <a:cs typeface="Segoe UI Semilight" panose="020B0402040204020203" pitchFamily="34" charset="0"/>
              </a:defRPr>
            </a:lvl1pPr>
            <a:lvl2pPr marL="260624" indent="0">
              <a:buFont typeface="Wingdings" panose="05000000000000000000" pitchFamily="2" charset="2"/>
              <a:buNone/>
              <a:defRPr sz="2040" b="0">
                <a:solidFill>
                  <a:srgbClr val="545454"/>
                </a:solidFill>
              </a:defRPr>
            </a:lvl2pPr>
            <a:lvl3pPr marL="459734" indent="0">
              <a:buFont typeface="Wingdings" panose="05000000000000000000" pitchFamily="2" charset="2"/>
              <a:buNone/>
              <a:tabLst/>
              <a:defRPr sz="1632" b="0">
                <a:solidFill>
                  <a:srgbClr val="545454"/>
                </a:solidFill>
              </a:defRPr>
            </a:lvl3pPr>
            <a:lvl4pPr marL="665319" indent="0">
              <a:buFont typeface="Wingdings" panose="05000000000000000000" pitchFamily="2" charset="2"/>
              <a:buNone/>
              <a:defRPr sz="1428" b="0">
                <a:solidFill>
                  <a:srgbClr val="545454"/>
                </a:solidFill>
              </a:defRPr>
            </a:lvl4pPr>
            <a:lvl5pPr marL="870904" indent="0">
              <a:buFont typeface="Wingdings" panose="05000000000000000000" pitchFamily="2" charset="2"/>
              <a:buNone/>
              <a:tabLst/>
              <a:defRPr sz="1428" b="0">
                <a:solidFill>
                  <a:srgbClr val="545454"/>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73919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6" y="2065977"/>
            <a:ext cx="4245437" cy="1130053"/>
          </a:xfrm>
        </p:spPr>
        <p:txBody>
          <a:bodyPr wrap="square" rIns="0" anchor="b">
            <a:spAutoFit/>
          </a:bodyPr>
          <a:lstStyle>
            <a:lvl1pPr>
              <a:lnSpc>
                <a:spcPct val="100000"/>
              </a:lnSpc>
              <a:defRPr sz="3672" b="1" spc="-50" baseline="0">
                <a:solidFill>
                  <a:srgbClr val="545454"/>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6"/>
            <a:ext cx="4245890" cy="313904"/>
          </a:xfrm>
        </p:spPr>
        <p:txBody>
          <a:bodyPr/>
          <a:lstStyle>
            <a:lvl1pPr marL="0" indent="0">
              <a:buNone/>
              <a:defRPr sz="2040">
                <a:solidFill>
                  <a:srgbClr val="545454"/>
                </a:solidFill>
                <a:latin typeface="+mn-lt"/>
              </a:defRPr>
            </a:lvl1pPr>
            <a:lvl2pPr marL="233104" indent="0">
              <a:buNone/>
              <a:defRPr/>
            </a:lvl2pPr>
            <a:lvl3pPr marL="466209" indent="0">
              <a:buNone/>
              <a:defRPr/>
            </a:lvl3pPr>
            <a:lvl4pPr marL="675032" indent="0">
              <a:buNone/>
              <a:defRPr/>
            </a:lvl4pPr>
            <a:lvl5pPr marL="87252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9" y="0"/>
            <a:ext cx="6995517"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580319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1130053"/>
          </a:xfrm>
        </p:spPr>
        <p:txBody>
          <a:bodyPr wrap="square" anchor="t">
            <a:spAutoFit/>
          </a:bodyPr>
          <a:lstStyle>
            <a:lvl1pPr algn="l" defTabSz="951121" rtl="0" eaLnBrk="1" latinLnBrk="0" hangingPunct="1">
              <a:lnSpc>
                <a:spcPct val="100000"/>
              </a:lnSpc>
              <a:spcBef>
                <a:spcPct val="0"/>
              </a:spcBef>
              <a:buNone/>
              <a:defRPr lang="en-US" sz="3672" b="1" kern="1200" cap="none" spc="-50" baseline="0" dirty="0">
                <a:ln w="3175">
                  <a:noFill/>
                </a:ln>
                <a:solidFill>
                  <a:srgbClr val="545454"/>
                </a:solidFill>
                <a:effectLst/>
                <a:latin typeface="+mj-lt"/>
                <a:ea typeface="+mn-ea"/>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9" y="0"/>
            <a:ext cx="6995517"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00037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9"/>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88480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mo Slide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solidFill>
                  <a:srgbClr val="545454"/>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9"/>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solidFill>
                  <a:srgbClr val="545454"/>
                </a:solidFill>
                <a:latin typeface="+mn-lt"/>
              </a:defRPr>
            </a:lvl1pPr>
          </a:lstStyle>
          <a:p>
            <a:pPr lvl="0"/>
            <a:r>
              <a:rPr lang="en-US"/>
              <a:t>Speaker name</a:t>
            </a:r>
          </a:p>
        </p:txBody>
      </p:sp>
    </p:spTree>
    <p:extLst>
      <p:ext uri="{BB962C8B-B14F-4D97-AF65-F5344CB8AC3E}">
        <p14:creationId xmlns:p14="http://schemas.microsoft.com/office/powerpoint/2010/main" val="3719484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2772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610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Internal Only">
    <p:bg>
      <p:bgRef idx="1001">
        <a:schemeClr val="bg2"/>
      </p:bgRef>
    </p:bg>
    <p:spTree>
      <p:nvGrpSpPr>
        <p:cNvPr id="1" name=""/>
        <p:cNvGrpSpPr/>
        <p:nvPr/>
      </p:nvGrpSpPr>
      <p:grpSpPr>
        <a:xfrm>
          <a:off x="0" y="0"/>
          <a:ext cx="0" cy="0"/>
          <a:chOff x="0" y="0"/>
          <a:chExt cx="0" cy="0"/>
        </a:xfrm>
      </p:grpSpPr>
      <p:sp>
        <p:nvSpPr>
          <p:cNvPr id="2" name="Text Placeholder 2" descr="Guidance – hidden slide">
            <a:extLst>
              <a:ext uri="{FF2B5EF4-FFF2-40B4-BE49-F238E27FC236}">
                <a16:creationId xmlns:a16="http://schemas.microsoft.com/office/drawing/2014/main" id="{2F6C6191-933C-42CE-92EA-9F3CC6D9EB7B}"/>
              </a:ext>
            </a:extLst>
          </p:cNvPr>
          <p:cNvSpPr txBox="1">
            <a:spLocks/>
          </p:cNvSpPr>
          <p:nvPr userDrawn="1"/>
        </p:nvSpPr>
        <p:spPr>
          <a:xfrm>
            <a:off x="1" y="6697446"/>
            <a:ext cx="12436474" cy="302732"/>
          </a:xfrm>
          <a:prstGeom prst="rect">
            <a:avLst/>
          </a:prstGeom>
          <a:solidFill>
            <a:srgbClr val="FF0000"/>
          </a:solidFill>
          <a:ln w="10795" cap="flat" cmpd="sng" algn="ctr">
            <a:noFill/>
            <a:prstDash val="solid"/>
          </a:ln>
          <a:effectLst/>
        </p:spPr>
        <p:txBody>
          <a:bodyPr rtlCol="0" anchor="ctr"/>
          <a:lstStyle>
            <a:defPPr>
              <a:defRPr lang="en-US"/>
            </a:defPPr>
            <a:lvl1pPr marR="0" lvl="0" indent="0" algn="ctr" defTabSz="932742"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mj-lt"/>
                <a:ea typeface="Roboto" panose="02000000000000000000" pitchFamily="2" charset="0"/>
              </a:defRPr>
            </a:lvl1pPr>
            <a:lvl2pPr marL="2286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4572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61988"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855663"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122" b="1">
                <a:solidFill>
                  <a:schemeClr val="tx1"/>
                </a:solidFill>
                <a:latin typeface="+mn-lt"/>
                <a:cs typeface="Segoe UI Semilight" panose="020B0402040204020203" pitchFamily="34" charset="0"/>
              </a:rPr>
              <a:t>DON’T SHOW THIS TO CUSTOMER</a:t>
            </a:r>
            <a:endParaRPr lang="LID4096" sz="1122" b="1">
              <a:solidFill>
                <a:schemeClr val="tx1"/>
              </a:solidFill>
              <a:latin typeface="+mn-lt"/>
              <a:cs typeface="Segoe UI Semilight" panose="020B0402040204020203" pitchFamily="34" charset="0"/>
            </a:endParaRPr>
          </a:p>
        </p:txBody>
      </p:sp>
      <p:sp>
        <p:nvSpPr>
          <p:cNvPr id="3" name="Octagon 2">
            <a:extLst>
              <a:ext uri="{FF2B5EF4-FFF2-40B4-BE49-F238E27FC236}">
                <a16:creationId xmlns:a16="http://schemas.microsoft.com/office/drawing/2014/main" id="{E896C1AC-FB62-4342-A361-F0FCE1E7B5B6}"/>
              </a:ext>
            </a:extLst>
          </p:cNvPr>
          <p:cNvSpPr>
            <a:spLocks noChangeAspect="1"/>
          </p:cNvSpPr>
          <p:nvPr userDrawn="1"/>
        </p:nvSpPr>
        <p:spPr bwMode="auto">
          <a:xfrm>
            <a:off x="11152273" y="43581"/>
            <a:ext cx="1240615" cy="1240439"/>
          </a:xfrm>
          <a:prstGeom prst="oc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32" b="1">
                <a:gradFill>
                  <a:gsLst>
                    <a:gs pos="0">
                      <a:srgbClr val="FFFFFF"/>
                    </a:gs>
                    <a:gs pos="100000">
                      <a:srgbClr val="FFFFFF"/>
                    </a:gs>
                  </a:gsLst>
                  <a:lin ang="5400000" scaled="0"/>
                </a:gradFill>
                <a:ea typeface="Segoe UI" pitchFamily="34" charset="0"/>
                <a:cs typeface="Segoe UI" pitchFamily="34" charset="0"/>
              </a:rPr>
              <a:t>INTERNAL</a:t>
            </a:r>
          </a:p>
          <a:p>
            <a:pPr algn="ctr" defTabSz="951028" fontAlgn="base">
              <a:spcBef>
                <a:spcPct val="0"/>
              </a:spcBef>
              <a:spcAft>
                <a:spcPct val="0"/>
              </a:spcAft>
            </a:pPr>
            <a:r>
              <a:rPr lang="en-US" sz="1632" b="1">
                <a:gradFill>
                  <a:gsLst>
                    <a:gs pos="0">
                      <a:srgbClr val="FFFFFF"/>
                    </a:gs>
                    <a:gs pos="100000">
                      <a:srgbClr val="FFFFFF"/>
                    </a:gs>
                  </a:gsLst>
                  <a:lin ang="5400000" scaled="0"/>
                </a:gradFill>
                <a:ea typeface="Segoe UI" pitchFamily="34" charset="0"/>
                <a:cs typeface="Segoe UI" pitchFamily="34" charset="0"/>
              </a:rPr>
              <a:t>ONLY</a:t>
            </a:r>
            <a:endParaRPr lang="en-US" sz="1428" b="1">
              <a:gradFill>
                <a:gsLst>
                  <a:gs pos="0">
                    <a:srgbClr val="FFFFFF"/>
                  </a:gs>
                  <a:gs pos="100000">
                    <a:srgbClr val="FFFFFF"/>
                  </a:gs>
                </a:gsLst>
                <a:lin ang="5400000" scaled="0"/>
              </a:gradFill>
              <a:ea typeface="Segoe UI" pitchFamily="34" charset="0"/>
              <a:cs typeface="Segoe UI" pitchFamily="34" charset="0"/>
            </a:endParaRPr>
          </a:p>
        </p:txBody>
      </p:sp>
      <p:sp>
        <p:nvSpPr>
          <p:cNvPr id="4" name="Title 6">
            <a:extLst>
              <a:ext uri="{FF2B5EF4-FFF2-40B4-BE49-F238E27FC236}">
                <a16:creationId xmlns:a16="http://schemas.microsoft.com/office/drawing/2014/main" id="{A264BACC-FE37-4EFB-B1F5-FAFD3A050FF6}"/>
              </a:ext>
            </a:extLst>
          </p:cNvPr>
          <p:cNvSpPr>
            <a:spLocks noGrp="1"/>
          </p:cNvSpPr>
          <p:nvPr>
            <p:ph type="title"/>
          </p:nvPr>
        </p:nvSpPr>
        <p:spPr>
          <a:xfrm>
            <a:off x="600059" y="466301"/>
            <a:ext cx="11239464" cy="565027"/>
          </a:xfrm>
        </p:spPr>
        <p:txBody>
          <a:bodyPr/>
          <a:lstStyle>
            <a:lvl1pPr>
              <a:defRPr>
                <a:solidFill>
                  <a:schemeClr val="tx1"/>
                </a:solidFill>
              </a:defRPr>
            </a:lvl1pPr>
          </a:lstStyle>
          <a:p>
            <a:r>
              <a:rPr lang="en-US"/>
              <a:t>Click to edit Master title style</a:t>
            </a:r>
          </a:p>
        </p:txBody>
      </p:sp>
      <p:sp>
        <p:nvSpPr>
          <p:cNvPr id="5" name="Text Placeholder 3">
            <a:extLst>
              <a:ext uri="{FF2B5EF4-FFF2-40B4-BE49-F238E27FC236}">
                <a16:creationId xmlns:a16="http://schemas.microsoft.com/office/drawing/2014/main" id="{065A06F9-08CE-46DD-A960-BD6896849717}"/>
              </a:ext>
            </a:extLst>
          </p:cNvPr>
          <p:cNvSpPr>
            <a:spLocks noGrp="1"/>
          </p:cNvSpPr>
          <p:nvPr>
            <p:ph type="body" sz="quarter" idx="10"/>
          </p:nvPr>
        </p:nvSpPr>
        <p:spPr>
          <a:xfrm>
            <a:off x="598148" y="1462924"/>
            <a:ext cx="11239464" cy="1644874"/>
          </a:xfrm>
        </p:spPr>
        <p:txBody>
          <a:bodyPr wrap="square">
            <a:spAutoFit/>
          </a:bodyPr>
          <a:lstStyle>
            <a:lvl1pPr marL="0" indent="0">
              <a:buNone/>
              <a:defRPr>
                <a:solidFill>
                  <a:schemeClr val="tx1"/>
                </a:solidFill>
              </a:defRPr>
            </a:lvl1pPr>
            <a:lvl2pPr marL="233104" indent="0">
              <a:buNone/>
              <a:defRPr>
                <a:solidFill>
                  <a:schemeClr val="tx1"/>
                </a:solidFill>
              </a:defRPr>
            </a:lvl2pPr>
            <a:lvl3pPr marL="466209" indent="0">
              <a:buNone/>
              <a:defRPr>
                <a:solidFill>
                  <a:schemeClr val="tx1"/>
                </a:solidFill>
              </a:defRPr>
            </a:lvl3pPr>
            <a:lvl4pPr marL="699313" indent="0">
              <a:buNone/>
              <a:defRPr>
                <a:solidFill>
                  <a:schemeClr val="tx1"/>
                </a:solidFill>
              </a:defRPr>
            </a:lvl4pPr>
            <a:lvl5pPr marL="932418"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82712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rgbClr val="545454"/>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solidFill>
                  <a:srgbClr val="545454"/>
                </a:solidFill>
                <a:latin typeface="Consolas" panose="020B0609020204030204" pitchFamily="49" charset="0"/>
                <a:cs typeface="Consolas" panose="020B0609020204030204" pitchFamily="49" charset="0"/>
              </a:defRPr>
            </a:lvl1pPr>
            <a:lvl2pPr marL="353381" indent="0">
              <a:buNone/>
              <a:defRPr sz="2448">
                <a:solidFill>
                  <a:srgbClr val="545454"/>
                </a:solidFill>
                <a:latin typeface="Consolas" panose="020B0609020204030204" pitchFamily="49" charset="0"/>
                <a:cs typeface="Consolas" panose="020B0609020204030204" pitchFamily="49" charset="0"/>
              </a:defRPr>
            </a:lvl2pPr>
            <a:lvl3pPr marL="596126" indent="0">
              <a:buNone/>
              <a:defRPr sz="2040">
                <a:solidFill>
                  <a:srgbClr val="545454"/>
                </a:solidFill>
                <a:latin typeface="Consolas" panose="020B0609020204030204" pitchFamily="49" charset="0"/>
                <a:cs typeface="Consolas" panose="020B0609020204030204" pitchFamily="49" charset="0"/>
              </a:defRPr>
            </a:lvl3pPr>
            <a:lvl4pPr marL="830614" indent="0">
              <a:buNone/>
              <a:defRPr sz="1836">
                <a:solidFill>
                  <a:srgbClr val="545454"/>
                </a:solidFill>
                <a:latin typeface="Consolas" panose="020B0609020204030204" pitchFamily="49" charset="0"/>
                <a:cs typeface="Consolas" panose="020B0609020204030204" pitchFamily="49" charset="0"/>
              </a:defRPr>
            </a:lvl4pPr>
            <a:lvl5pPr marL="1071706" indent="0">
              <a:buNone/>
              <a:defRPr sz="1836">
                <a:solidFill>
                  <a:srgbClr val="545454"/>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67950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iscovery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EBD93-1991-4318-A82C-E2966E1FF244}"/>
              </a:ext>
            </a:extLst>
          </p:cNvPr>
          <p:cNvSpPr>
            <a:spLocks noGrp="1"/>
          </p:cNvSpPr>
          <p:nvPr>
            <p:ph type="title"/>
          </p:nvPr>
        </p:nvSpPr>
        <p:spPr>
          <a:xfrm>
            <a:off x="600059" y="466301"/>
            <a:ext cx="11239464" cy="565027"/>
          </a:xfrm>
        </p:spPr>
        <p:txBody>
          <a:bodyPr/>
          <a:lstStyle>
            <a:lvl1pPr>
              <a:defRPr/>
            </a:lvl1pPr>
          </a:lstStyle>
          <a:p>
            <a:r>
              <a:rPr lang="en-US"/>
              <a:t>Click to edit Master title style</a:t>
            </a:r>
            <a:endParaRPr lang="LID4096"/>
          </a:p>
        </p:txBody>
      </p:sp>
      <p:sp>
        <p:nvSpPr>
          <p:cNvPr id="3" name="Rectangle 4">
            <a:extLst>
              <a:ext uri="{FF2B5EF4-FFF2-40B4-BE49-F238E27FC236}">
                <a16:creationId xmlns:a16="http://schemas.microsoft.com/office/drawing/2014/main" id="{AB801490-3FEE-4BF3-B1B7-BCBF03159A5F}"/>
              </a:ext>
            </a:extLst>
          </p:cNvPr>
          <p:cNvSpPr/>
          <p:nvPr userDrawn="1"/>
        </p:nvSpPr>
        <p:spPr bwMode="auto">
          <a:xfrm>
            <a:off x="600059" y="3978953"/>
            <a:ext cx="1915501" cy="99477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LID4096"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9">
            <a:extLst>
              <a:ext uri="{FF2B5EF4-FFF2-40B4-BE49-F238E27FC236}">
                <a16:creationId xmlns:a16="http://schemas.microsoft.com/office/drawing/2014/main" id="{2F3615FD-252F-4D32-A7D5-B79BD4B1FCA3}"/>
              </a:ext>
            </a:extLst>
          </p:cNvPr>
          <p:cNvSpPr/>
          <p:nvPr userDrawn="1"/>
        </p:nvSpPr>
        <p:spPr bwMode="auto">
          <a:xfrm>
            <a:off x="600059" y="1464660"/>
            <a:ext cx="1915501" cy="99477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LID4096" sz="204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10">
            <a:extLst>
              <a:ext uri="{FF2B5EF4-FFF2-40B4-BE49-F238E27FC236}">
                <a16:creationId xmlns:a16="http://schemas.microsoft.com/office/drawing/2014/main" id="{41ED3303-1B4F-42FB-86F2-855D227C24A8}"/>
              </a:ext>
            </a:extLst>
          </p:cNvPr>
          <p:cNvSpPr/>
          <p:nvPr userDrawn="1"/>
        </p:nvSpPr>
        <p:spPr bwMode="auto">
          <a:xfrm>
            <a:off x="2583422" y="3978953"/>
            <a:ext cx="9225812" cy="99477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1632">
              <a:solidFill>
                <a:srgbClr val="7F7F7F"/>
              </a:solidFill>
              <a:latin typeface="Segoe UI Semilight" panose="020B0402040204020203" pitchFamily="34" charset="0"/>
              <a:ea typeface="Segoe UI" pitchFamily="34" charset="0"/>
              <a:cs typeface="Segoe UI Semilight" panose="020B0402040204020203" pitchFamily="34" charset="0"/>
            </a:endParaRPr>
          </a:p>
        </p:txBody>
      </p:sp>
      <p:pic>
        <p:nvPicPr>
          <p:cNvPr id="6" name="Graphic 12" descr="Hamster">
            <a:extLst>
              <a:ext uri="{FF2B5EF4-FFF2-40B4-BE49-F238E27FC236}">
                <a16:creationId xmlns:a16="http://schemas.microsoft.com/office/drawing/2014/main" id="{6E43D5E8-9B2E-426D-86DE-100D7A32EF9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90590" y="4109175"/>
            <a:ext cx="734438" cy="734333"/>
          </a:xfrm>
          <a:prstGeom prst="rect">
            <a:avLst/>
          </a:prstGeom>
        </p:spPr>
      </p:pic>
      <p:pic>
        <p:nvPicPr>
          <p:cNvPr id="7" name="Graphic 20" descr="Lantern">
            <a:extLst>
              <a:ext uri="{FF2B5EF4-FFF2-40B4-BE49-F238E27FC236}">
                <a16:creationId xmlns:a16="http://schemas.microsoft.com/office/drawing/2014/main" id="{B317FF2B-1BDD-4CB4-8587-517929AAEEB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0661" y="5372527"/>
            <a:ext cx="550828" cy="550750"/>
          </a:xfrm>
          <a:prstGeom prst="rect">
            <a:avLst/>
          </a:prstGeom>
        </p:spPr>
      </p:pic>
      <p:sp>
        <p:nvSpPr>
          <p:cNvPr id="8" name="Rectangle 21">
            <a:extLst>
              <a:ext uri="{FF2B5EF4-FFF2-40B4-BE49-F238E27FC236}">
                <a16:creationId xmlns:a16="http://schemas.microsoft.com/office/drawing/2014/main" id="{BF32F221-716D-40AD-93C1-8130FCF3601F}"/>
              </a:ext>
            </a:extLst>
          </p:cNvPr>
          <p:cNvSpPr/>
          <p:nvPr userDrawn="1"/>
        </p:nvSpPr>
        <p:spPr bwMode="auto">
          <a:xfrm>
            <a:off x="2583422" y="1464660"/>
            <a:ext cx="9267154" cy="99477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1632">
              <a:solidFill>
                <a:srgbClr val="7F7F7F"/>
              </a:solidFill>
              <a:latin typeface="Segoe UI Semilight" panose="020B0402040204020203" pitchFamily="34" charset="0"/>
              <a:ea typeface="Segoe UI" pitchFamily="34" charset="0"/>
              <a:cs typeface="Segoe UI Semilight" panose="020B0402040204020203" pitchFamily="34" charset="0"/>
            </a:endParaRPr>
          </a:p>
        </p:txBody>
      </p:sp>
      <p:sp>
        <p:nvSpPr>
          <p:cNvPr id="9" name="Rectangle 22">
            <a:extLst>
              <a:ext uri="{FF2B5EF4-FFF2-40B4-BE49-F238E27FC236}">
                <a16:creationId xmlns:a16="http://schemas.microsoft.com/office/drawing/2014/main" id="{76A282A1-4276-43AB-9F70-9C4D3AA8C8A8}"/>
              </a:ext>
            </a:extLst>
          </p:cNvPr>
          <p:cNvSpPr/>
          <p:nvPr userDrawn="1"/>
        </p:nvSpPr>
        <p:spPr bwMode="auto">
          <a:xfrm>
            <a:off x="600059" y="2722843"/>
            <a:ext cx="1915501" cy="99477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LID4096" sz="204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24">
            <a:extLst>
              <a:ext uri="{FF2B5EF4-FFF2-40B4-BE49-F238E27FC236}">
                <a16:creationId xmlns:a16="http://schemas.microsoft.com/office/drawing/2014/main" id="{8D8E42D8-1DDC-4B95-A9D4-280FD232FF2F}"/>
              </a:ext>
            </a:extLst>
          </p:cNvPr>
          <p:cNvSpPr/>
          <p:nvPr userDrawn="1"/>
        </p:nvSpPr>
        <p:spPr bwMode="auto">
          <a:xfrm>
            <a:off x="2583422" y="2722843"/>
            <a:ext cx="9225812" cy="99477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1632">
              <a:solidFill>
                <a:srgbClr val="7F7F7F"/>
              </a:solidFill>
              <a:latin typeface="Segoe UI Semilight" panose="020B0402040204020203" pitchFamily="34" charset="0"/>
              <a:ea typeface="Segoe UI" pitchFamily="34" charset="0"/>
              <a:cs typeface="Segoe UI Semilight" panose="020B0402040204020203" pitchFamily="34" charset="0"/>
            </a:endParaRPr>
          </a:p>
        </p:txBody>
      </p:sp>
      <p:pic>
        <p:nvPicPr>
          <p:cNvPr id="11" name="Graphic 26" descr="Stopwatch">
            <a:extLst>
              <a:ext uri="{FF2B5EF4-FFF2-40B4-BE49-F238E27FC236}">
                <a16:creationId xmlns:a16="http://schemas.microsoft.com/office/drawing/2014/main" id="{D8212C53-8694-4360-8943-9DFA693208F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90590" y="2853065"/>
            <a:ext cx="734438" cy="734333"/>
          </a:xfrm>
          <a:prstGeom prst="rect">
            <a:avLst/>
          </a:prstGeom>
        </p:spPr>
      </p:pic>
      <p:sp>
        <p:nvSpPr>
          <p:cNvPr id="12" name="Rectangle 9">
            <a:extLst>
              <a:ext uri="{FF2B5EF4-FFF2-40B4-BE49-F238E27FC236}">
                <a16:creationId xmlns:a16="http://schemas.microsoft.com/office/drawing/2014/main" id="{C03786C1-834C-4026-B793-C35B0F3CB454}"/>
              </a:ext>
            </a:extLst>
          </p:cNvPr>
          <p:cNvSpPr/>
          <p:nvPr userDrawn="1"/>
        </p:nvSpPr>
        <p:spPr bwMode="auto">
          <a:xfrm>
            <a:off x="600059" y="5235064"/>
            <a:ext cx="1915501" cy="99477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LID4096" sz="204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20" descr="Lantern">
            <a:extLst>
              <a:ext uri="{FF2B5EF4-FFF2-40B4-BE49-F238E27FC236}">
                <a16:creationId xmlns:a16="http://schemas.microsoft.com/office/drawing/2014/main" id="{9641ADAF-6DCB-428D-9348-DDFB81BF374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2395" y="5457078"/>
            <a:ext cx="550828" cy="550750"/>
          </a:xfrm>
          <a:prstGeom prst="rect">
            <a:avLst/>
          </a:prstGeom>
        </p:spPr>
      </p:pic>
      <p:sp>
        <p:nvSpPr>
          <p:cNvPr id="14" name="Rectangle 21">
            <a:extLst>
              <a:ext uri="{FF2B5EF4-FFF2-40B4-BE49-F238E27FC236}">
                <a16:creationId xmlns:a16="http://schemas.microsoft.com/office/drawing/2014/main" id="{CE4739F3-98DA-48C9-8D99-B45CAB500BEB}"/>
              </a:ext>
            </a:extLst>
          </p:cNvPr>
          <p:cNvSpPr/>
          <p:nvPr userDrawn="1"/>
        </p:nvSpPr>
        <p:spPr bwMode="auto">
          <a:xfrm>
            <a:off x="2583423" y="5235064"/>
            <a:ext cx="9252994" cy="99477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1632">
              <a:solidFill>
                <a:srgbClr val="7F7F7F"/>
              </a:solidFill>
              <a:latin typeface="Segoe UI Semilight" panose="020B0402040204020203" pitchFamily="34" charset="0"/>
              <a:ea typeface="Segoe UI" pitchFamily="34" charset="0"/>
              <a:cs typeface="Segoe UI Semilight" panose="020B0402040204020203" pitchFamily="34" charset="0"/>
            </a:endParaRPr>
          </a:p>
        </p:txBody>
      </p:sp>
      <p:pic>
        <p:nvPicPr>
          <p:cNvPr id="15" name="Graphic 18" descr="Compass">
            <a:extLst>
              <a:ext uri="{FF2B5EF4-FFF2-40B4-BE49-F238E27FC236}">
                <a16:creationId xmlns:a16="http://schemas.microsoft.com/office/drawing/2014/main" id="{A0E9E7A9-604B-4FFF-B286-21C72742FD3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0590" y="1594882"/>
            <a:ext cx="734438" cy="734333"/>
          </a:xfrm>
          <a:prstGeom prst="rect">
            <a:avLst/>
          </a:prstGeom>
        </p:spPr>
      </p:pic>
      <p:sp>
        <p:nvSpPr>
          <p:cNvPr id="19" name="Content Placeholder 17">
            <a:extLst>
              <a:ext uri="{FF2B5EF4-FFF2-40B4-BE49-F238E27FC236}">
                <a16:creationId xmlns:a16="http://schemas.microsoft.com/office/drawing/2014/main" id="{A264E2C3-4E15-4EFB-BDC1-335F7A602986}"/>
              </a:ext>
            </a:extLst>
          </p:cNvPr>
          <p:cNvSpPr>
            <a:spLocks noGrp="1"/>
          </p:cNvSpPr>
          <p:nvPr>
            <p:ph sz="quarter" idx="10" hasCustomPrompt="1"/>
          </p:nvPr>
        </p:nvSpPr>
        <p:spPr>
          <a:xfrm>
            <a:off x="2769942" y="1611840"/>
            <a:ext cx="9039292" cy="256159"/>
          </a:xfrm>
        </p:spPr>
        <p:txBody>
          <a:bodyPr/>
          <a:lstStyle>
            <a:lvl1pPr marL="0" marR="0" indent="0" algn="l"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a:solidFill>
                  <a:srgbClr val="7F7F7F"/>
                </a:solidFill>
              </a:defRPr>
            </a:lvl1pPr>
          </a:lstStyle>
          <a:p>
            <a:pPr marL="0" marR="0" lvl="0" indent="0" algn="l"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add text</a:t>
            </a:r>
          </a:p>
        </p:txBody>
      </p:sp>
      <p:sp>
        <p:nvSpPr>
          <p:cNvPr id="20" name="Content Placeholder 17">
            <a:extLst>
              <a:ext uri="{FF2B5EF4-FFF2-40B4-BE49-F238E27FC236}">
                <a16:creationId xmlns:a16="http://schemas.microsoft.com/office/drawing/2014/main" id="{1B5DD4B9-C36C-4284-8CD7-EAEBB1E1E05F}"/>
              </a:ext>
            </a:extLst>
          </p:cNvPr>
          <p:cNvSpPr>
            <a:spLocks noGrp="1"/>
          </p:cNvSpPr>
          <p:nvPr>
            <p:ph sz="quarter" idx="14" hasCustomPrompt="1"/>
          </p:nvPr>
        </p:nvSpPr>
        <p:spPr>
          <a:xfrm>
            <a:off x="2769942" y="2892770"/>
            <a:ext cx="9039292" cy="256159"/>
          </a:xfrm>
        </p:spPr>
        <p:txBody>
          <a:bodyPr/>
          <a:lstStyle>
            <a:lvl1pPr marL="0" marR="0" indent="0" algn="l"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a:solidFill>
                  <a:srgbClr val="7F7F7F"/>
                </a:solidFill>
              </a:defRPr>
            </a:lvl1pPr>
          </a:lstStyle>
          <a:p>
            <a:pPr marL="0" marR="0" lvl="0" indent="0" algn="l"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add text</a:t>
            </a:r>
          </a:p>
        </p:txBody>
      </p:sp>
      <p:sp>
        <p:nvSpPr>
          <p:cNvPr id="24" name="Content Placeholder 17">
            <a:extLst>
              <a:ext uri="{FF2B5EF4-FFF2-40B4-BE49-F238E27FC236}">
                <a16:creationId xmlns:a16="http://schemas.microsoft.com/office/drawing/2014/main" id="{D44F896E-6DA0-4C1D-9B77-3E81E15D30C4}"/>
              </a:ext>
            </a:extLst>
          </p:cNvPr>
          <p:cNvSpPr>
            <a:spLocks noGrp="1"/>
          </p:cNvSpPr>
          <p:nvPr>
            <p:ph sz="quarter" idx="15" hasCustomPrompt="1"/>
          </p:nvPr>
        </p:nvSpPr>
        <p:spPr>
          <a:xfrm>
            <a:off x="2781350" y="4168880"/>
            <a:ext cx="9039292" cy="256159"/>
          </a:xfrm>
        </p:spPr>
        <p:txBody>
          <a:bodyPr/>
          <a:lstStyle>
            <a:lvl1pPr marL="0" marR="0" indent="0" algn="l"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a:solidFill>
                  <a:srgbClr val="7F7F7F"/>
                </a:solidFill>
              </a:defRPr>
            </a:lvl1pPr>
          </a:lstStyle>
          <a:p>
            <a:pPr marL="0" marR="0" lvl="0" indent="0" algn="l"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add text</a:t>
            </a:r>
          </a:p>
        </p:txBody>
      </p:sp>
      <p:sp>
        <p:nvSpPr>
          <p:cNvPr id="25" name="Content Placeholder 17">
            <a:extLst>
              <a:ext uri="{FF2B5EF4-FFF2-40B4-BE49-F238E27FC236}">
                <a16:creationId xmlns:a16="http://schemas.microsoft.com/office/drawing/2014/main" id="{A2542B4A-09FE-4FCA-8C0F-752A21A2F71F}"/>
              </a:ext>
            </a:extLst>
          </p:cNvPr>
          <p:cNvSpPr>
            <a:spLocks noGrp="1"/>
          </p:cNvSpPr>
          <p:nvPr>
            <p:ph sz="quarter" idx="16" hasCustomPrompt="1"/>
          </p:nvPr>
        </p:nvSpPr>
        <p:spPr>
          <a:xfrm>
            <a:off x="2769942" y="5399616"/>
            <a:ext cx="9039292" cy="256159"/>
          </a:xfrm>
        </p:spPr>
        <p:txBody>
          <a:bodyPr/>
          <a:lstStyle>
            <a:lvl1pPr marL="0" marR="0" indent="0" algn="l"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a:solidFill>
                  <a:srgbClr val="7F7F7F"/>
                </a:solidFill>
              </a:defRPr>
            </a:lvl1pPr>
          </a:lstStyle>
          <a:p>
            <a:pPr marL="0" marR="0" lvl="0" indent="0" algn="l"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add text</a:t>
            </a:r>
          </a:p>
        </p:txBody>
      </p:sp>
    </p:spTree>
    <p:extLst>
      <p:ext uri="{BB962C8B-B14F-4D97-AF65-F5344CB8AC3E}">
        <p14:creationId xmlns:p14="http://schemas.microsoft.com/office/powerpoint/2010/main" val="195765091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219667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860271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Hidden-Deck Metadata">
    <p:bg>
      <p:bgPr>
        <a:solidFill>
          <a:schemeClr val="tx1"/>
        </a:solidFill>
        <a:effectLst/>
      </p:bgPr>
    </p:bg>
    <p:spTree>
      <p:nvGrpSpPr>
        <p:cNvPr id="1" name=""/>
        <p:cNvGrpSpPr/>
        <p:nvPr/>
      </p:nvGrpSpPr>
      <p:grpSpPr>
        <a:xfrm>
          <a:off x="0" y="0"/>
          <a:ext cx="0" cy="0"/>
          <a:chOff x="0" y="0"/>
          <a:chExt cx="0" cy="0"/>
        </a:xfrm>
      </p:grpSpPr>
      <p:sp>
        <p:nvSpPr>
          <p:cNvPr id="35" name="Rectangle 34"/>
          <p:cNvSpPr>
            <a:spLocks noChangeArrowheads="1"/>
          </p:cNvSpPr>
          <p:nvPr userDrawn="1"/>
        </p:nvSpPr>
        <p:spPr bwMode="white">
          <a:xfrm>
            <a:off x="600059" y="1423386"/>
            <a:ext cx="2420861" cy="4651487"/>
          </a:xfrm>
          <a:prstGeom prst="rect">
            <a:avLst/>
          </a:prstGeom>
          <a:solidFill>
            <a:schemeClr val="tx2">
              <a:alpha val="50195"/>
            </a:schemeClr>
          </a:solidFill>
        </p:spPr>
        <p:txBody>
          <a:bodyPr wrap="none" lIns="131856" tIns="65920" rIns="131856" bIns="65920" anchor="ctr"/>
          <a:lstStyle/>
          <a:p>
            <a:pPr marL="0" marR="0" lvl="0" indent="0" algn="ctr" defTabSz="1318506"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mn-lt"/>
              <a:ea typeface="+mn-ea"/>
              <a:cs typeface="Arial" pitchFamily="34" charset="0"/>
            </a:endParaRPr>
          </a:p>
        </p:txBody>
      </p:sp>
      <p:sp>
        <p:nvSpPr>
          <p:cNvPr id="38" name="Rectangle 19"/>
          <p:cNvSpPr>
            <a:spLocks noChangeArrowheads="1"/>
          </p:cNvSpPr>
          <p:nvPr userDrawn="1"/>
        </p:nvSpPr>
        <p:spPr bwMode="white">
          <a:xfrm>
            <a:off x="668148" y="1983168"/>
            <a:ext cx="2363430"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4" marR="0" lvl="0" indent="-487584" algn="r" defTabSz="1318506" rtl="0" eaLnBrk="0" fontAlgn="base" latinLnBrk="0" hangingPunct="0">
              <a:lnSpc>
                <a:spcPct val="90000"/>
              </a:lnSpc>
              <a:spcBef>
                <a:spcPct val="30000"/>
              </a:spcBef>
              <a:spcAft>
                <a:spcPct val="0"/>
              </a:spcAft>
              <a:buClr>
                <a:srgbClr val="FFFF99"/>
              </a:buClr>
              <a:buSzPct val="75000"/>
              <a:buFontTx/>
              <a:buNone/>
              <a:tabLst/>
              <a:defRPr/>
            </a:pPr>
            <a:r>
              <a:rPr kumimoji="0" lang="en-US" sz="1836" b="0" i="0" u="none" strike="noStrike" kern="1200" cap="none" spc="0" normalizeH="0" baseline="0" noProof="0">
                <a:ln>
                  <a:noFill/>
                </a:ln>
                <a:solidFill>
                  <a:srgbClr val="FFFFFF"/>
                </a:solidFill>
                <a:effectLst/>
                <a:uLnTx/>
                <a:uFillTx/>
                <a:latin typeface="+mn-lt"/>
                <a:ea typeface="+mn-ea"/>
                <a:cs typeface="Arial" pitchFamily="34" charset="0"/>
              </a:rPr>
              <a:t>Speaker:</a:t>
            </a:r>
          </a:p>
        </p:txBody>
      </p:sp>
      <p:sp>
        <p:nvSpPr>
          <p:cNvPr id="40" name="Rectangle 19"/>
          <p:cNvSpPr>
            <a:spLocks noChangeArrowheads="1"/>
          </p:cNvSpPr>
          <p:nvPr userDrawn="1"/>
        </p:nvSpPr>
        <p:spPr bwMode="white">
          <a:xfrm>
            <a:off x="668149" y="2501750"/>
            <a:ext cx="2352772"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4" marR="0" lvl="0" indent="-487584" algn="r" defTabSz="1318506" rtl="0" eaLnBrk="0" fontAlgn="base" latinLnBrk="0" hangingPunct="0">
              <a:lnSpc>
                <a:spcPct val="90000"/>
              </a:lnSpc>
              <a:spcBef>
                <a:spcPct val="30000"/>
              </a:spcBef>
              <a:spcAft>
                <a:spcPct val="0"/>
              </a:spcAft>
              <a:buClr>
                <a:srgbClr val="FFFF99"/>
              </a:buClr>
              <a:buSzPct val="75000"/>
              <a:buFontTx/>
              <a:buNone/>
              <a:tabLst/>
              <a:defRPr/>
            </a:pPr>
            <a:r>
              <a:rPr kumimoji="0" lang="en-US" sz="1836" b="0" i="0" u="none" strike="noStrike" kern="1200" cap="none" spc="0" normalizeH="0" baseline="0" noProof="0">
                <a:ln>
                  <a:noFill/>
                </a:ln>
                <a:solidFill>
                  <a:srgbClr val="FFFFFF"/>
                </a:solidFill>
                <a:effectLst/>
                <a:uLnTx/>
                <a:uFillTx/>
                <a:latin typeface="+mn-lt"/>
                <a:ea typeface="+mn-ea"/>
                <a:cs typeface="Arial" pitchFamily="34" charset="0"/>
              </a:rPr>
              <a:t>Audience:</a:t>
            </a:r>
          </a:p>
        </p:txBody>
      </p:sp>
      <p:sp>
        <p:nvSpPr>
          <p:cNvPr id="42" name="Rectangle 24"/>
          <p:cNvSpPr>
            <a:spLocks noChangeArrowheads="1"/>
          </p:cNvSpPr>
          <p:nvPr userDrawn="1"/>
        </p:nvSpPr>
        <p:spPr bwMode="white">
          <a:xfrm>
            <a:off x="676933" y="3528406"/>
            <a:ext cx="2343988"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4" marR="0" lvl="0" indent="-487584" algn="r" defTabSz="1318506" rtl="0" eaLnBrk="0" fontAlgn="base" latinLnBrk="0" hangingPunct="0">
              <a:lnSpc>
                <a:spcPct val="90000"/>
              </a:lnSpc>
              <a:spcBef>
                <a:spcPct val="30000"/>
              </a:spcBef>
              <a:spcAft>
                <a:spcPct val="0"/>
              </a:spcAft>
              <a:buClr>
                <a:srgbClr val="FFFF99"/>
              </a:buClr>
              <a:buSzPct val="75000"/>
              <a:buFontTx/>
              <a:buNone/>
              <a:tabLst/>
              <a:defRPr/>
            </a:pPr>
            <a:r>
              <a:rPr kumimoji="0" lang="en-US" sz="1836" b="0" i="0" u="none" strike="noStrike" kern="1200" cap="none" spc="0" normalizeH="0" baseline="0" noProof="0">
                <a:ln>
                  <a:noFill/>
                </a:ln>
                <a:solidFill>
                  <a:srgbClr val="FFFFFF"/>
                </a:solidFill>
                <a:effectLst/>
                <a:uLnTx/>
                <a:uFillTx/>
                <a:latin typeface="+mn-lt"/>
                <a:ea typeface="+mn-ea"/>
                <a:cs typeface="Arial" pitchFamily="34" charset="0"/>
              </a:rPr>
              <a:t>Content Level:</a:t>
            </a:r>
          </a:p>
        </p:txBody>
      </p:sp>
      <p:sp>
        <p:nvSpPr>
          <p:cNvPr id="43" name="Rectangle 13"/>
          <p:cNvSpPr>
            <a:spLocks noChangeArrowheads="1"/>
          </p:cNvSpPr>
          <p:nvPr userDrawn="1"/>
        </p:nvSpPr>
        <p:spPr bwMode="white">
          <a:xfrm>
            <a:off x="3038138" y="3523904"/>
            <a:ext cx="9103105"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349" tIns="54672" rIns="109349" bIns="54672" anchor="ctr">
            <a:spAutoFit/>
          </a:bodyPr>
          <a:lstStyle/>
          <a:p>
            <a:pPr marL="0" marR="0" lvl="0" indent="0" algn="l" defTabSz="1318506" rtl="0" eaLnBrk="0" fontAlgn="base" latinLnBrk="0" hangingPunct="0">
              <a:lnSpc>
                <a:spcPct val="90000"/>
              </a:lnSpc>
              <a:spcBef>
                <a:spcPct val="30000"/>
              </a:spcBef>
              <a:spcAft>
                <a:spcPct val="0"/>
              </a:spcAft>
              <a:buClr>
                <a:srgbClr val="FFFF99"/>
              </a:buClr>
              <a:buSzPct val="75000"/>
              <a:buFontTx/>
              <a:buNone/>
              <a:tabLst/>
              <a:defRPr/>
            </a:pPr>
            <a:r>
              <a:rPr kumimoji="0" lang="en-US" sz="1836" b="0" i="0" u="none" strike="noStrike" kern="1200" cap="all" spc="0" normalizeH="0" baseline="0" noProof="0">
                <a:ln>
                  <a:noFill/>
                </a:ln>
                <a:solidFill>
                  <a:srgbClr val="FFFFFF"/>
                </a:solidFill>
                <a:effectLst/>
                <a:uLnTx/>
                <a:uFillTx/>
                <a:latin typeface="+mn-lt"/>
                <a:ea typeface="+mn-ea"/>
                <a:cs typeface="Segoe UI" pitchFamily="34" charset="0"/>
              </a:rPr>
              <a:t>LEVEL</a:t>
            </a:r>
            <a:endParaRPr kumimoji="0" lang="en-US" altLang="ja-JP" sz="1836" b="0" i="0" u="none" strike="noStrike" kern="1200" cap="all" spc="0" normalizeH="0" baseline="0" noProof="0">
              <a:ln>
                <a:noFill/>
              </a:ln>
              <a:solidFill>
                <a:srgbClr val="FFFFFF"/>
              </a:solidFill>
              <a:effectLst/>
              <a:uLnTx/>
              <a:uFillTx/>
              <a:latin typeface="+mn-lt"/>
              <a:cs typeface="Segoe UI" pitchFamily="34" charset="0"/>
            </a:endParaRPr>
          </a:p>
        </p:txBody>
      </p:sp>
      <p:sp>
        <p:nvSpPr>
          <p:cNvPr id="47" name="Rectangle 27"/>
          <p:cNvSpPr>
            <a:spLocks noChangeArrowheads="1"/>
          </p:cNvSpPr>
          <p:nvPr userDrawn="1"/>
        </p:nvSpPr>
        <p:spPr bwMode="white">
          <a:xfrm>
            <a:off x="433981" y="4055516"/>
            <a:ext cx="2586940" cy="61888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4" marR="0" lvl="0" indent="-487584" algn="r" defTabSz="1318506" rtl="0" eaLnBrk="0" fontAlgn="base" latinLnBrk="0" hangingPunct="0">
              <a:lnSpc>
                <a:spcPct val="90000"/>
              </a:lnSpc>
              <a:spcBef>
                <a:spcPct val="30000"/>
              </a:spcBef>
              <a:spcAft>
                <a:spcPct val="0"/>
              </a:spcAft>
              <a:buClr>
                <a:srgbClr val="FFFF99"/>
              </a:buClr>
              <a:buSzPct val="75000"/>
              <a:buFontTx/>
              <a:buNone/>
              <a:tabLst/>
              <a:defRPr/>
            </a:pPr>
            <a:r>
              <a:rPr kumimoji="0" lang="en-US" sz="1836" b="0" i="0" u="none" strike="noStrike" kern="1200" cap="none" spc="0" normalizeH="0" baseline="0" noProof="0">
                <a:ln>
                  <a:noFill/>
                </a:ln>
                <a:solidFill>
                  <a:srgbClr val="FFFFFF"/>
                </a:solidFill>
                <a:effectLst/>
                <a:uLnTx/>
                <a:uFillTx/>
                <a:latin typeface="+mn-lt"/>
                <a:ea typeface="+mn-ea"/>
                <a:cs typeface="Arial" pitchFamily="34" charset="0"/>
              </a:rPr>
              <a:t>Changes Required Before Presenting:</a:t>
            </a:r>
          </a:p>
        </p:txBody>
      </p:sp>
      <p:sp>
        <p:nvSpPr>
          <p:cNvPr id="48" name="Rectangle 13"/>
          <p:cNvSpPr>
            <a:spLocks noChangeArrowheads="1"/>
          </p:cNvSpPr>
          <p:nvPr userDrawn="1"/>
        </p:nvSpPr>
        <p:spPr bwMode="white">
          <a:xfrm>
            <a:off x="3046090" y="4192250"/>
            <a:ext cx="9096742" cy="3520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879" tIns="45939" rIns="91879" bIns="45939" anchor="ctr">
            <a:spAutoFit/>
          </a:bodyPr>
          <a:lstStyle/>
          <a:p>
            <a:pPr marL="0" marR="0" lvl="0" indent="0" algn="l" defTabSz="1318506" rtl="0" eaLnBrk="0" fontAlgn="base" latinLnBrk="0" hangingPunct="0">
              <a:lnSpc>
                <a:spcPct val="90000"/>
              </a:lnSpc>
              <a:spcBef>
                <a:spcPct val="30000"/>
              </a:spcBef>
              <a:spcAft>
                <a:spcPct val="0"/>
              </a:spcAft>
              <a:buClr>
                <a:srgbClr val="FFFF99"/>
              </a:buClr>
              <a:buSzPct val="75000"/>
              <a:buFontTx/>
              <a:buNone/>
              <a:tabLst/>
              <a:defRPr/>
            </a:pPr>
            <a:endParaRPr kumimoji="0" lang="en-US" sz="1836" b="0" i="0" u="none" strike="noStrike" kern="1200" cap="none" spc="0" normalizeH="0" baseline="0" noProof="0">
              <a:ln>
                <a:noFill/>
              </a:ln>
              <a:solidFill>
                <a:srgbClr val="FFFFFF"/>
              </a:solidFill>
              <a:effectLst/>
              <a:uLnTx/>
              <a:uFillTx/>
              <a:latin typeface="+mn-lt"/>
              <a:ea typeface="+mn-ea"/>
              <a:cs typeface="Segoe UI" pitchFamily="34" charset="0"/>
            </a:endParaRPr>
          </a:p>
        </p:txBody>
      </p:sp>
      <p:sp>
        <p:nvSpPr>
          <p:cNvPr id="50" name="Line 3"/>
          <p:cNvSpPr>
            <a:spLocks noChangeShapeType="1"/>
          </p:cNvSpPr>
          <p:nvPr userDrawn="1"/>
        </p:nvSpPr>
        <p:spPr bwMode="white">
          <a:xfrm>
            <a:off x="649771" y="1925138"/>
            <a:ext cx="11493059" cy="0"/>
          </a:xfrm>
          <a:prstGeom prst="line">
            <a:avLst/>
          </a:prstGeom>
          <a:noFill/>
          <a:ln w="12700">
            <a:solidFill>
              <a:srgbClr val="505050"/>
            </a:solidFill>
            <a:round/>
            <a:headEnd type="none" w="sm" len="sm"/>
            <a:tailEnd type="none" w="sm" len="sm"/>
          </a:ln>
        </p:spPr>
        <p:txBody>
          <a:bodyPr lIns="131857" tIns="65920" rIns="131857" bIns="65920"/>
          <a:lstStyle/>
          <a:p>
            <a:pPr marL="0" marR="0" lvl="0" indent="0" algn="l" defTabSz="131834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1" name="Rectangle 24"/>
          <p:cNvSpPr>
            <a:spLocks noChangeArrowheads="1"/>
          </p:cNvSpPr>
          <p:nvPr userDrawn="1"/>
        </p:nvSpPr>
        <p:spPr bwMode="white">
          <a:xfrm>
            <a:off x="670732" y="3010065"/>
            <a:ext cx="2350189"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4" marR="0" lvl="0" indent="-487584" algn="r" defTabSz="1318506" rtl="0" eaLnBrk="0" fontAlgn="base" latinLnBrk="0" hangingPunct="0">
              <a:lnSpc>
                <a:spcPct val="90000"/>
              </a:lnSpc>
              <a:spcBef>
                <a:spcPct val="30000"/>
              </a:spcBef>
              <a:spcAft>
                <a:spcPct val="0"/>
              </a:spcAft>
              <a:buClr>
                <a:srgbClr val="FFFF99"/>
              </a:buClr>
              <a:buSzPct val="75000"/>
              <a:buFontTx/>
              <a:buNone/>
              <a:tabLst/>
              <a:defRPr/>
            </a:pPr>
            <a:r>
              <a:rPr kumimoji="0" lang="en-US" sz="1836" b="0" i="0" u="none" strike="noStrike" kern="1200" cap="none" spc="0" normalizeH="0" baseline="0" noProof="0">
                <a:ln>
                  <a:noFill/>
                </a:ln>
                <a:solidFill>
                  <a:srgbClr val="FFFFFF"/>
                </a:solidFill>
                <a:effectLst/>
                <a:uLnTx/>
                <a:uFillTx/>
                <a:latin typeface="+mn-lt"/>
                <a:ea typeface="+mn-ea"/>
                <a:cs typeface="Arial" pitchFamily="34" charset="0"/>
              </a:rPr>
              <a:t>Delivery Time:</a:t>
            </a:r>
          </a:p>
        </p:txBody>
      </p:sp>
      <p:sp>
        <p:nvSpPr>
          <p:cNvPr id="53" name="Rectangle 20"/>
          <p:cNvSpPr>
            <a:spLocks noChangeArrowheads="1"/>
          </p:cNvSpPr>
          <p:nvPr userDrawn="1"/>
        </p:nvSpPr>
        <p:spPr bwMode="white">
          <a:xfrm>
            <a:off x="653402" y="1490206"/>
            <a:ext cx="2367518"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4" marR="0" lvl="0" indent="-487584" algn="r" defTabSz="1318506" rtl="0" eaLnBrk="0" fontAlgn="base" latinLnBrk="0" hangingPunct="0">
              <a:lnSpc>
                <a:spcPct val="90000"/>
              </a:lnSpc>
              <a:spcBef>
                <a:spcPct val="30000"/>
              </a:spcBef>
              <a:spcAft>
                <a:spcPct val="0"/>
              </a:spcAft>
              <a:buClr>
                <a:srgbClr val="FFFF99"/>
              </a:buClr>
              <a:buSzPct val="75000"/>
              <a:buFontTx/>
              <a:buNone/>
              <a:tabLst/>
              <a:defRPr/>
            </a:pPr>
            <a:r>
              <a:rPr kumimoji="0" lang="en-US" sz="1836" b="0" i="0" u="none" strike="noStrike" kern="1200" cap="none" spc="0" normalizeH="0" baseline="0" noProof="0">
                <a:ln>
                  <a:noFill/>
                </a:ln>
                <a:solidFill>
                  <a:srgbClr val="FFFFFF"/>
                </a:solidFill>
                <a:effectLst/>
                <a:uLnTx/>
                <a:uFillTx/>
                <a:latin typeface="+mn-lt"/>
                <a:ea typeface="+mn-ea"/>
                <a:cs typeface="Arial" pitchFamily="34" charset="0"/>
              </a:rPr>
              <a:t>Title:</a:t>
            </a:r>
          </a:p>
        </p:txBody>
      </p:sp>
      <p:sp>
        <p:nvSpPr>
          <p:cNvPr id="56" name="Line 3"/>
          <p:cNvSpPr>
            <a:spLocks noChangeShapeType="1"/>
          </p:cNvSpPr>
          <p:nvPr userDrawn="1"/>
        </p:nvSpPr>
        <p:spPr bwMode="white">
          <a:xfrm>
            <a:off x="639291" y="2425928"/>
            <a:ext cx="11503539" cy="0"/>
          </a:xfrm>
          <a:prstGeom prst="line">
            <a:avLst/>
          </a:prstGeom>
          <a:noFill/>
          <a:ln w="12700">
            <a:solidFill>
              <a:srgbClr val="505050"/>
            </a:solidFill>
            <a:round/>
            <a:headEnd type="none" w="sm" len="sm"/>
            <a:tailEnd type="none" w="sm" len="sm"/>
          </a:ln>
        </p:spPr>
        <p:txBody>
          <a:bodyPr lIns="131857" tIns="65920" rIns="131857" bIns="65920"/>
          <a:lstStyle/>
          <a:p>
            <a:pPr marL="0" marR="0" lvl="0" indent="0" algn="l" defTabSz="131834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7" name="Line 3"/>
          <p:cNvSpPr>
            <a:spLocks noChangeShapeType="1"/>
          </p:cNvSpPr>
          <p:nvPr userDrawn="1"/>
        </p:nvSpPr>
        <p:spPr bwMode="white">
          <a:xfrm>
            <a:off x="658961" y="2938824"/>
            <a:ext cx="11493059" cy="0"/>
          </a:xfrm>
          <a:prstGeom prst="line">
            <a:avLst/>
          </a:prstGeom>
          <a:noFill/>
          <a:ln w="12700">
            <a:solidFill>
              <a:srgbClr val="505050"/>
            </a:solidFill>
            <a:round/>
            <a:headEnd type="none" w="sm" len="sm"/>
            <a:tailEnd type="none" w="sm" len="sm"/>
          </a:ln>
        </p:spPr>
        <p:txBody>
          <a:bodyPr lIns="131857" tIns="65920" rIns="131857" bIns="65920"/>
          <a:lstStyle/>
          <a:p>
            <a:pPr marL="0" marR="0" lvl="0" indent="0" algn="l" defTabSz="131834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8" name="Line 3"/>
          <p:cNvSpPr>
            <a:spLocks noChangeShapeType="1"/>
          </p:cNvSpPr>
          <p:nvPr userDrawn="1"/>
        </p:nvSpPr>
        <p:spPr bwMode="white">
          <a:xfrm>
            <a:off x="668149" y="3450495"/>
            <a:ext cx="11511440" cy="0"/>
          </a:xfrm>
          <a:prstGeom prst="line">
            <a:avLst/>
          </a:prstGeom>
          <a:noFill/>
          <a:ln w="12700">
            <a:solidFill>
              <a:srgbClr val="505050"/>
            </a:solidFill>
            <a:round/>
            <a:headEnd type="none" w="sm" len="sm"/>
            <a:tailEnd type="none" w="sm" len="sm"/>
          </a:ln>
        </p:spPr>
        <p:txBody>
          <a:bodyPr lIns="131857" tIns="65920" rIns="131857" bIns="65920"/>
          <a:lstStyle/>
          <a:p>
            <a:pPr marL="0" marR="0" lvl="0" indent="0" algn="l" defTabSz="131834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9" name="Line 3"/>
          <p:cNvSpPr>
            <a:spLocks noChangeShapeType="1"/>
          </p:cNvSpPr>
          <p:nvPr userDrawn="1"/>
        </p:nvSpPr>
        <p:spPr bwMode="white">
          <a:xfrm>
            <a:off x="658961" y="3979877"/>
            <a:ext cx="11526865" cy="0"/>
          </a:xfrm>
          <a:prstGeom prst="line">
            <a:avLst/>
          </a:prstGeom>
          <a:noFill/>
          <a:ln w="12700">
            <a:solidFill>
              <a:srgbClr val="505050"/>
            </a:solidFill>
            <a:round/>
            <a:headEnd type="none" w="sm" len="sm"/>
            <a:tailEnd type="none" w="sm" len="sm"/>
          </a:ln>
        </p:spPr>
        <p:txBody>
          <a:bodyPr lIns="131857" tIns="65920" rIns="131857" bIns="65920"/>
          <a:lstStyle/>
          <a:p>
            <a:pPr marL="0" marR="0" lvl="0" indent="0" algn="l" defTabSz="131834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72" name="Text Placeholder 6"/>
          <p:cNvSpPr>
            <a:spLocks noGrp="1"/>
          </p:cNvSpPr>
          <p:nvPr>
            <p:ph type="body" sz="quarter" idx="11" hasCustomPrompt="1"/>
          </p:nvPr>
        </p:nvSpPr>
        <p:spPr>
          <a:xfrm>
            <a:off x="3153145" y="1505569"/>
            <a:ext cx="8989687" cy="349756"/>
          </a:xfrm>
          <a:prstGeom prst="rect">
            <a:avLst/>
          </a:prstGeom>
        </p:spPr>
        <p:txBody>
          <a:bodyPr anchor="ctr">
            <a:noAutofit/>
          </a:bodyPr>
          <a:lstStyle>
            <a:lvl1pPr marL="0" indent="0">
              <a:buNone/>
              <a:defRPr lang="en-US" sz="1836"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[workshop title]</a:t>
            </a:r>
            <a:endParaRPr lang="en-US"/>
          </a:p>
        </p:txBody>
      </p:sp>
      <p:sp>
        <p:nvSpPr>
          <p:cNvPr id="52" name="Text Placeholder 6"/>
          <p:cNvSpPr>
            <a:spLocks noGrp="1"/>
          </p:cNvSpPr>
          <p:nvPr>
            <p:ph type="body" sz="quarter" idx="23" hasCustomPrompt="1"/>
          </p:nvPr>
        </p:nvSpPr>
        <p:spPr>
          <a:xfrm>
            <a:off x="3825517" y="3526771"/>
            <a:ext cx="4310524" cy="349756"/>
          </a:xfrm>
          <a:prstGeom prst="rect">
            <a:avLst/>
          </a:prstGeom>
        </p:spPr>
        <p:txBody>
          <a:bodyPr anchor="ctr">
            <a:noAutofit/>
          </a:bodyPr>
          <a:lstStyle>
            <a:lvl1pPr marL="0" indent="0" algn="l">
              <a:buNone/>
              <a:defRPr lang="en-US" sz="1836"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[content LEVEL: 100, 200, 300, 400]</a:t>
            </a:r>
            <a:endParaRPr lang="en-US"/>
          </a:p>
        </p:txBody>
      </p:sp>
      <p:sp>
        <p:nvSpPr>
          <p:cNvPr id="66" name="Text Placeholder 6"/>
          <p:cNvSpPr>
            <a:spLocks noGrp="1"/>
          </p:cNvSpPr>
          <p:nvPr>
            <p:ph type="body" sz="quarter" idx="26" hasCustomPrompt="1"/>
          </p:nvPr>
        </p:nvSpPr>
        <p:spPr>
          <a:xfrm>
            <a:off x="3149051" y="1995035"/>
            <a:ext cx="8992192" cy="349756"/>
          </a:xfrm>
          <a:prstGeom prst="rect">
            <a:avLst/>
          </a:prstGeom>
        </p:spPr>
        <p:txBody>
          <a:bodyPr anchor="ctr">
            <a:noAutofit/>
          </a:bodyPr>
          <a:lstStyle>
            <a:lvl1pPr marL="0" marR="0" indent="0" algn="l" defTabSz="932201"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lang="en-US" sz="1836"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32201"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a:pPr>
            <a:r>
              <a:rPr lang="en-GB"/>
              <a:t>[Speaker role]</a:t>
            </a:r>
            <a:endParaRPr lang="en-US"/>
          </a:p>
        </p:txBody>
      </p:sp>
      <p:sp>
        <p:nvSpPr>
          <p:cNvPr id="6" name="Text Placeholder 5"/>
          <p:cNvSpPr>
            <a:spLocks noGrp="1"/>
          </p:cNvSpPr>
          <p:nvPr>
            <p:ph type="body" sz="quarter" idx="28" hasCustomPrompt="1"/>
          </p:nvPr>
        </p:nvSpPr>
        <p:spPr>
          <a:xfrm>
            <a:off x="3149048" y="4106166"/>
            <a:ext cx="8908650" cy="288137"/>
          </a:xfrm>
          <a:prstGeom prst="rect">
            <a:avLst/>
          </a:prstGeom>
        </p:spPr>
        <p:txBody>
          <a:bodyPr/>
          <a:lstStyle>
            <a:lvl1pPr marL="279671" indent="-279671" algn="l" defTabSz="932201" rtl="0" eaLnBrk="1" latinLnBrk="0" hangingPunct="1">
              <a:lnSpc>
                <a:spcPct val="100000"/>
              </a:lnSpc>
              <a:spcBef>
                <a:spcPts val="612"/>
              </a:spcBef>
              <a:buClr>
                <a:schemeClr val="bg1"/>
              </a:buClr>
              <a:buSzPct val="100000"/>
              <a:buFont typeface="Wingdings" panose="05000000000000000000" pitchFamily="2" charset="2"/>
              <a:buChar char="§"/>
              <a:defRPr lang="en-US" sz="1836" b="0" kern="1200" cap="all" baseline="0" dirty="0">
                <a:solidFill>
                  <a:srgbClr val="FFFFFF"/>
                </a:solidFill>
                <a:latin typeface="+mn-lt"/>
                <a:ea typeface="+mj-ea"/>
                <a:cs typeface="Segoe UI" pitchFamily="34" charset="0"/>
              </a:defRPr>
            </a:lvl1pPr>
            <a:lvl2pPr marL="559344" indent="-279671" algn="l" defTabSz="932201" rtl="0" eaLnBrk="1" latinLnBrk="0" hangingPunct="1">
              <a:lnSpc>
                <a:spcPct val="100000"/>
              </a:lnSpc>
              <a:spcBef>
                <a:spcPts val="612"/>
              </a:spcBef>
              <a:buClr>
                <a:schemeClr val="accent1"/>
              </a:buClr>
              <a:buSzPct val="100000"/>
              <a:buFont typeface="Wingdings" panose="05000000000000000000" pitchFamily="2" charset="2"/>
              <a:buChar char="§"/>
              <a:defRPr lang="en-US" sz="2040" kern="1200" dirty="0" smtClean="0">
                <a:solidFill>
                  <a:schemeClr val="tx1"/>
                </a:solidFill>
                <a:latin typeface="Segoe UI" pitchFamily="34" charset="0"/>
                <a:ea typeface="Segoe UI" pitchFamily="34" charset="0"/>
                <a:cs typeface="Segoe UI" pitchFamily="34" charset="0"/>
              </a:defRPr>
            </a:lvl2pPr>
            <a:lvl3pPr marL="839015" indent="-279671" algn="l" defTabSz="932201" rtl="0" eaLnBrk="1" latinLnBrk="0" hangingPunct="1">
              <a:lnSpc>
                <a:spcPct val="100000"/>
              </a:lnSpc>
              <a:spcBef>
                <a:spcPts val="612"/>
              </a:spcBef>
              <a:buClr>
                <a:schemeClr val="accent1"/>
              </a:buClr>
              <a:buSzPct val="100000"/>
              <a:buFont typeface="Wingdings" panose="05000000000000000000" pitchFamily="2" charset="2"/>
              <a:buChar char="§"/>
              <a:defRPr lang="en-US" sz="2040" kern="1200" dirty="0" smtClean="0">
                <a:solidFill>
                  <a:schemeClr val="tx1"/>
                </a:solidFill>
                <a:latin typeface="Segoe UI" pitchFamily="34" charset="0"/>
                <a:ea typeface="Segoe UI" pitchFamily="34" charset="0"/>
                <a:cs typeface="Segoe UI" pitchFamily="34" charset="0"/>
              </a:defRPr>
            </a:lvl3pPr>
            <a:lvl4pPr marL="1118686" indent="-279671" algn="l" defTabSz="932201" rtl="0" eaLnBrk="1" latinLnBrk="0" hangingPunct="1">
              <a:lnSpc>
                <a:spcPct val="100000"/>
              </a:lnSpc>
              <a:spcBef>
                <a:spcPts val="612"/>
              </a:spcBef>
              <a:buClr>
                <a:schemeClr val="accent1"/>
              </a:buClr>
              <a:buSzPct val="100000"/>
              <a:buFont typeface="Wingdings" panose="05000000000000000000" pitchFamily="2" charset="2"/>
              <a:buChar char="§"/>
              <a:defRPr lang="en-US" sz="2040" kern="1200" dirty="0" smtClean="0">
                <a:solidFill>
                  <a:schemeClr val="tx1"/>
                </a:solidFill>
                <a:latin typeface="Segoe UI" pitchFamily="34" charset="0"/>
                <a:ea typeface="Segoe UI" pitchFamily="34" charset="0"/>
                <a:cs typeface="Segoe UI" pitchFamily="34" charset="0"/>
              </a:defRPr>
            </a:lvl4pPr>
            <a:lvl5pPr marL="1398358" indent="-279671" algn="l" defTabSz="932201" rtl="0" eaLnBrk="1" latinLnBrk="0" hangingPunct="1">
              <a:lnSpc>
                <a:spcPct val="100000"/>
              </a:lnSpc>
              <a:spcBef>
                <a:spcPts val="612"/>
              </a:spcBef>
              <a:buClr>
                <a:schemeClr val="accent1"/>
              </a:buClr>
              <a:buSzPct val="100000"/>
              <a:buFont typeface="Wingdings" panose="05000000000000000000" pitchFamily="2" charset="2"/>
              <a:buChar char="§"/>
              <a:defRPr lang="en-US" sz="2040" kern="1200" dirty="0">
                <a:solidFill>
                  <a:schemeClr val="tx1"/>
                </a:solidFill>
                <a:latin typeface="Segoe UI" pitchFamily="34" charset="0"/>
                <a:ea typeface="Segoe UI" pitchFamily="34" charset="0"/>
                <a:cs typeface="Segoe UI" pitchFamily="34" charset="0"/>
              </a:defRPr>
            </a:lvl5pPr>
          </a:lstStyle>
          <a:p>
            <a:pPr marL="0" marR="0" lvl="0" indent="0" algn="l" defTabSz="932201"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a:pPr>
            <a:r>
              <a:rPr lang="en-US"/>
              <a:t>[CHANGES required before presentation to customer]</a:t>
            </a:r>
          </a:p>
        </p:txBody>
      </p:sp>
      <p:sp>
        <p:nvSpPr>
          <p:cNvPr id="12" name="Text Placeholder 11"/>
          <p:cNvSpPr>
            <a:spLocks noGrp="1"/>
          </p:cNvSpPr>
          <p:nvPr>
            <p:ph type="body" sz="quarter" idx="31" hasCustomPrompt="1"/>
          </p:nvPr>
        </p:nvSpPr>
        <p:spPr>
          <a:xfrm>
            <a:off x="3149048" y="3061143"/>
            <a:ext cx="4183291" cy="282513"/>
          </a:xfrm>
          <a:prstGeom prst="rect">
            <a:avLst/>
          </a:prstGeom>
        </p:spPr>
        <p:txBody>
          <a:bodyPr/>
          <a:lstStyle>
            <a:lvl1pPr marL="0" indent="0">
              <a:buNone/>
              <a:defRPr lang="en-US" sz="1836" b="0" kern="1200" cap="all" baseline="0" dirty="0">
                <a:solidFill>
                  <a:schemeClr val="bg1"/>
                </a:solidFill>
                <a:latin typeface="+mn-lt"/>
                <a:ea typeface="+mj-ea"/>
                <a:cs typeface="+mj-cs"/>
              </a:defRPr>
            </a:lvl1pPr>
            <a:lvl2pPr>
              <a:defRPr lang="en-US" sz="1836" kern="1200" dirty="0" smtClean="0">
                <a:solidFill>
                  <a:srgbClr val="FFFFFF"/>
                </a:solidFill>
                <a:latin typeface="+mn-lt"/>
                <a:ea typeface="+mn-ea"/>
                <a:cs typeface="Segoe UI" pitchFamily="34" charset="0"/>
              </a:defRPr>
            </a:lvl2pPr>
            <a:lvl3pPr>
              <a:defRPr lang="en-US" sz="1836" kern="1200" dirty="0" smtClean="0">
                <a:solidFill>
                  <a:srgbClr val="FFFFFF"/>
                </a:solidFill>
                <a:latin typeface="+mn-lt"/>
                <a:ea typeface="+mn-ea"/>
                <a:cs typeface="Segoe UI" pitchFamily="34" charset="0"/>
              </a:defRPr>
            </a:lvl3pPr>
            <a:lvl4pPr>
              <a:defRPr lang="en-US" sz="1836" kern="1200" dirty="0" smtClean="0">
                <a:solidFill>
                  <a:srgbClr val="FFFFFF"/>
                </a:solidFill>
                <a:latin typeface="+mn-lt"/>
                <a:ea typeface="+mn-ea"/>
                <a:cs typeface="Segoe UI" pitchFamily="34" charset="0"/>
              </a:defRPr>
            </a:lvl4pPr>
            <a:lvl5pPr>
              <a:defRPr lang="en-US" sz="1836" kern="1200" dirty="0">
                <a:solidFill>
                  <a:srgbClr val="FFFFFF"/>
                </a:solidFill>
                <a:latin typeface="+mn-lt"/>
                <a:ea typeface="+mn-ea"/>
                <a:cs typeface="Segoe UI" pitchFamily="34" charset="0"/>
              </a:defRPr>
            </a:lvl5pPr>
          </a:lstStyle>
          <a:p>
            <a:pPr lvl="0"/>
            <a:r>
              <a:rPr lang="en-US"/>
              <a:t>[Estimated delivery time]</a:t>
            </a:r>
          </a:p>
        </p:txBody>
      </p:sp>
      <p:sp>
        <p:nvSpPr>
          <p:cNvPr id="31" name="Text Placeholder 6">
            <a:extLst>
              <a:ext uri="{FF2B5EF4-FFF2-40B4-BE49-F238E27FC236}">
                <a16:creationId xmlns:a16="http://schemas.microsoft.com/office/drawing/2014/main" id="{8B3CF1EC-0543-46E0-9D3F-33B81B53A0CE}"/>
              </a:ext>
            </a:extLst>
          </p:cNvPr>
          <p:cNvSpPr>
            <a:spLocks noGrp="1"/>
          </p:cNvSpPr>
          <p:nvPr>
            <p:ph type="body" sz="quarter" idx="32" hasCustomPrompt="1"/>
          </p:nvPr>
        </p:nvSpPr>
        <p:spPr>
          <a:xfrm>
            <a:off x="3149047" y="2513311"/>
            <a:ext cx="8992192" cy="349756"/>
          </a:xfrm>
          <a:prstGeom prst="rect">
            <a:avLst/>
          </a:prstGeom>
        </p:spPr>
        <p:txBody>
          <a:bodyPr anchor="ctr">
            <a:noAutofit/>
          </a:bodyPr>
          <a:lstStyle>
            <a:lvl1pPr marL="0" marR="0" indent="0" algn="l" defTabSz="932201"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lang="en-US" sz="1836"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32201"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a:pPr>
            <a:r>
              <a:rPr lang="en-GB"/>
              <a:t>[AUDIENCE role OR DESCRIPTION]</a:t>
            </a:r>
            <a:endParaRPr lang="en-US"/>
          </a:p>
        </p:txBody>
      </p:sp>
      <p:sp>
        <p:nvSpPr>
          <p:cNvPr id="2" name="TextBox 1">
            <a:extLst>
              <a:ext uri="{FF2B5EF4-FFF2-40B4-BE49-F238E27FC236}">
                <a16:creationId xmlns:a16="http://schemas.microsoft.com/office/drawing/2014/main" id="{E7BFDC77-BEA1-4E88-A1C5-D68EA0D4FE4C}"/>
              </a:ext>
            </a:extLst>
          </p:cNvPr>
          <p:cNvSpPr txBox="1"/>
          <p:nvPr userDrawn="1"/>
        </p:nvSpPr>
        <p:spPr>
          <a:xfrm>
            <a:off x="596952" y="471496"/>
            <a:ext cx="5288849" cy="576340"/>
          </a:xfrm>
          <a:prstGeom prst="rect">
            <a:avLst/>
          </a:prstGeom>
          <a:noFill/>
        </p:spPr>
        <p:txBody>
          <a:bodyPr wrap="none" lIns="0" tIns="0" rIns="0" bIns="0" rtlCol="0">
            <a:spAutoFit/>
          </a:bodyPr>
          <a:lstStyle/>
          <a:p>
            <a:pPr algn="l"/>
            <a:r>
              <a:rPr lang="en-US" sz="3672" spc="-51" baseline="0">
                <a:solidFill>
                  <a:schemeClr val="bg1"/>
                </a:solidFill>
                <a:latin typeface="+mj-lt"/>
              </a:rPr>
              <a:t>Presentation information</a:t>
            </a:r>
          </a:p>
        </p:txBody>
      </p:sp>
      <p:sp>
        <p:nvSpPr>
          <p:cNvPr id="24" name="Text Placeholder 2" descr="Guidance – hidden slide">
            <a:extLst>
              <a:ext uri="{FF2B5EF4-FFF2-40B4-BE49-F238E27FC236}">
                <a16:creationId xmlns:a16="http://schemas.microsoft.com/office/drawing/2014/main" id="{81AEFC47-60D3-40F1-82CA-714F8454146E}"/>
              </a:ext>
            </a:extLst>
          </p:cNvPr>
          <p:cNvSpPr txBox="1">
            <a:spLocks/>
          </p:cNvSpPr>
          <p:nvPr userDrawn="1"/>
        </p:nvSpPr>
        <p:spPr>
          <a:xfrm>
            <a:off x="1" y="6697446"/>
            <a:ext cx="12436474" cy="302732"/>
          </a:xfrm>
          <a:prstGeom prst="rect">
            <a:avLst/>
          </a:prstGeom>
          <a:solidFill>
            <a:srgbClr val="FF0000"/>
          </a:solidFill>
          <a:ln w="10795" cap="flat" cmpd="sng" algn="ctr">
            <a:noFill/>
            <a:prstDash val="solid"/>
          </a:ln>
          <a:effectLst/>
        </p:spPr>
        <p:txBody>
          <a:bodyPr rtlCol="0" anchor="ctr"/>
          <a:lstStyle>
            <a:defPPr>
              <a:defRPr lang="en-US"/>
            </a:defPPr>
            <a:lvl1pPr marR="0" lvl="0" indent="0" algn="ctr" defTabSz="932742"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mj-lt"/>
                <a:ea typeface="Roboto" panose="02000000000000000000" pitchFamily="2" charset="0"/>
              </a:defRPr>
            </a:lvl1pPr>
            <a:lvl2pPr marL="2286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4572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61988"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855663"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122" b="1">
                <a:solidFill>
                  <a:schemeClr val="bg1"/>
                </a:solidFill>
                <a:latin typeface="+mn-lt"/>
                <a:cs typeface="Segoe UI Semilight" panose="020B0402040204020203" pitchFamily="34" charset="0"/>
              </a:rPr>
              <a:t>DON’T SHOW THIS TO CUSTOMER</a:t>
            </a:r>
            <a:endParaRPr lang="LID4096" sz="1122" b="1">
              <a:solidFill>
                <a:schemeClr val="bg1"/>
              </a:solidFill>
              <a:latin typeface="+mn-lt"/>
              <a:cs typeface="Segoe UI Semilight" panose="020B0402040204020203" pitchFamily="34" charset="0"/>
            </a:endParaRPr>
          </a:p>
        </p:txBody>
      </p:sp>
      <p:sp>
        <p:nvSpPr>
          <p:cNvPr id="25" name="Octagon 24">
            <a:extLst>
              <a:ext uri="{FF2B5EF4-FFF2-40B4-BE49-F238E27FC236}">
                <a16:creationId xmlns:a16="http://schemas.microsoft.com/office/drawing/2014/main" id="{0F94B43B-15D0-4C2B-9F2F-0446FDCF4623}"/>
              </a:ext>
            </a:extLst>
          </p:cNvPr>
          <p:cNvSpPr>
            <a:spLocks noChangeAspect="1"/>
          </p:cNvSpPr>
          <p:nvPr userDrawn="1"/>
        </p:nvSpPr>
        <p:spPr bwMode="auto">
          <a:xfrm>
            <a:off x="11152273" y="43581"/>
            <a:ext cx="1240615" cy="1240439"/>
          </a:xfrm>
          <a:prstGeom prst="oc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32" b="1">
                <a:gradFill>
                  <a:gsLst>
                    <a:gs pos="0">
                      <a:srgbClr val="FFFFFF"/>
                    </a:gs>
                    <a:gs pos="100000">
                      <a:srgbClr val="FFFFFF"/>
                    </a:gs>
                  </a:gsLst>
                  <a:lin ang="5400000" scaled="0"/>
                </a:gradFill>
                <a:ea typeface="Segoe UI" pitchFamily="34" charset="0"/>
                <a:cs typeface="Segoe UI" pitchFamily="34" charset="0"/>
              </a:rPr>
              <a:t>INTERNAL</a:t>
            </a:r>
          </a:p>
          <a:p>
            <a:pPr algn="ctr" defTabSz="951028" fontAlgn="base">
              <a:spcBef>
                <a:spcPct val="0"/>
              </a:spcBef>
              <a:spcAft>
                <a:spcPct val="0"/>
              </a:spcAft>
            </a:pPr>
            <a:r>
              <a:rPr lang="en-US" sz="1632" b="1">
                <a:gradFill>
                  <a:gsLst>
                    <a:gs pos="0">
                      <a:srgbClr val="FFFFFF"/>
                    </a:gs>
                    <a:gs pos="100000">
                      <a:srgbClr val="FFFFFF"/>
                    </a:gs>
                  </a:gsLst>
                  <a:lin ang="5400000" scaled="0"/>
                </a:gradFill>
                <a:ea typeface="Segoe UI" pitchFamily="34" charset="0"/>
                <a:cs typeface="Segoe UI" pitchFamily="34" charset="0"/>
              </a:rPr>
              <a:t>ONLY</a:t>
            </a:r>
            <a:endParaRPr lang="en-US" sz="1428" b="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9949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AC9E5F9E-BFAA-4F9F-8027-7B2B1D7A3385}"/>
              </a:ext>
            </a:extLst>
          </p:cNvPr>
          <p:cNvGrpSpPr>
            <a:grpSpLocks noChangeAspect="1"/>
          </p:cNvGrpSpPr>
          <p:nvPr userDrawn="1"/>
        </p:nvGrpSpPr>
        <p:grpSpPr>
          <a:xfrm>
            <a:off x="11448727" y="6393839"/>
            <a:ext cx="987747" cy="313747"/>
            <a:chOff x="6671736" y="421820"/>
            <a:chExt cx="1935907" cy="615007"/>
          </a:xfrm>
        </p:grpSpPr>
        <p:sp>
          <p:nvSpPr>
            <p:cNvPr id="6" name="Freeform: Shape 5" title="Icon of a cloud">
              <a:extLst>
                <a:ext uri="{FF2B5EF4-FFF2-40B4-BE49-F238E27FC236}">
                  <a16:creationId xmlns:a16="http://schemas.microsoft.com/office/drawing/2014/main" id="{796579AC-A05A-4EBA-8E2A-42353510AD42}"/>
                </a:ext>
              </a:extLst>
            </p:cNvPr>
            <p:cNvSpPr>
              <a:spLocks noChangeAspect="1"/>
            </p:cNvSpPr>
            <p:nvPr/>
          </p:nvSpPr>
          <p:spPr bwMode="auto">
            <a:xfrm>
              <a:off x="6671736" y="421820"/>
              <a:ext cx="694304" cy="442340"/>
            </a:xfrm>
            <a:custGeom>
              <a:avLst/>
              <a:gdLst>
                <a:gd name="connsiteX0" fmla="*/ 424423 w 792192"/>
                <a:gd name="connsiteY0" fmla="*/ 118395 h 504703"/>
                <a:gd name="connsiteX1" fmla="*/ 392350 w 792192"/>
                <a:gd name="connsiteY1" fmla="*/ 121859 h 504703"/>
                <a:gd name="connsiteX2" fmla="*/ 362011 w 792192"/>
                <a:gd name="connsiteY2" fmla="*/ 130520 h 504703"/>
                <a:gd name="connsiteX3" fmla="*/ 334272 w 792192"/>
                <a:gd name="connsiteY3" fmla="*/ 146976 h 504703"/>
                <a:gd name="connsiteX4" fmla="*/ 310000 w 792192"/>
                <a:gd name="connsiteY4" fmla="*/ 168627 h 504703"/>
                <a:gd name="connsiteX5" fmla="*/ 342940 w 792192"/>
                <a:gd name="connsiteY5" fmla="*/ 201538 h 504703"/>
                <a:gd name="connsiteX6" fmla="*/ 359410 w 792192"/>
                <a:gd name="connsiteY6" fmla="*/ 185083 h 504703"/>
                <a:gd name="connsiteX7" fmla="*/ 379347 w 792192"/>
                <a:gd name="connsiteY7" fmla="*/ 173824 h 504703"/>
                <a:gd name="connsiteX8" fmla="*/ 401018 w 792192"/>
                <a:gd name="connsiteY8" fmla="*/ 166029 h 504703"/>
                <a:gd name="connsiteX9" fmla="*/ 424423 w 792192"/>
                <a:gd name="connsiteY9" fmla="*/ 163431 h 504703"/>
                <a:gd name="connsiteX10" fmla="*/ 466032 w 792192"/>
                <a:gd name="connsiteY10" fmla="*/ 172092 h 504703"/>
                <a:gd name="connsiteX11" fmla="*/ 500705 w 792192"/>
                <a:gd name="connsiteY11" fmla="*/ 195476 h 504703"/>
                <a:gd name="connsiteX12" fmla="*/ 524110 w 792192"/>
                <a:gd name="connsiteY12" fmla="*/ 229252 h 504703"/>
                <a:gd name="connsiteX13" fmla="*/ 531912 w 792192"/>
                <a:gd name="connsiteY13" fmla="*/ 271690 h 504703"/>
                <a:gd name="connsiteX14" fmla="*/ 525844 w 792192"/>
                <a:gd name="connsiteY14" fmla="*/ 308065 h 504703"/>
                <a:gd name="connsiteX15" fmla="*/ 507640 w 792192"/>
                <a:gd name="connsiteY15" fmla="*/ 340110 h 504703"/>
                <a:gd name="connsiteX16" fmla="*/ 479034 w 792192"/>
                <a:gd name="connsiteY16" fmla="*/ 363494 h 504703"/>
                <a:gd name="connsiteX17" fmla="*/ 444360 w 792192"/>
                <a:gd name="connsiteY17" fmla="*/ 377351 h 504703"/>
                <a:gd name="connsiteX18" fmla="*/ 459097 w 792192"/>
                <a:gd name="connsiteY18" fmla="*/ 396404 h 504703"/>
                <a:gd name="connsiteX19" fmla="*/ 467765 w 792192"/>
                <a:gd name="connsiteY19" fmla="*/ 418922 h 504703"/>
                <a:gd name="connsiteX20" fmla="*/ 512841 w 792192"/>
                <a:gd name="connsiteY20" fmla="*/ 397270 h 504703"/>
                <a:gd name="connsiteX21" fmla="*/ 547515 w 792192"/>
                <a:gd name="connsiteY21" fmla="*/ 363494 h 504703"/>
                <a:gd name="connsiteX22" fmla="*/ 570053 w 792192"/>
                <a:gd name="connsiteY22" fmla="*/ 320190 h 504703"/>
                <a:gd name="connsiteX23" fmla="*/ 578721 w 792192"/>
                <a:gd name="connsiteY23" fmla="*/ 271690 h 504703"/>
                <a:gd name="connsiteX24" fmla="*/ 572653 w 792192"/>
                <a:gd name="connsiteY24" fmla="*/ 230118 h 504703"/>
                <a:gd name="connsiteX25" fmla="*/ 557050 w 792192"/>
                <a:gd name="connsiteY25" fmla="*/ 193743 h 504703"/>
                <a:gd name="connsiteX26" fmla="*/ 532778 w 792192"/>
                <a:gd name="connsiteY26" fmla="*/ 162565 h 504703"/>
                <a:gd name="connsiteX27" fmla="*/ 501572 w 792192"/>
                <a:gd name="connsiteY27" fmla="*/ 138315 h 504703"/>
                <a:gd name="connsiteX28" fmla="*/ 465165 w 792192"/>
                <a:gd name="connsiteY28" fmla="*/ 122725 h 504703"/>
                <a:gd name="connsiteX29" fmla="*/ 424423 w 792192"/>
                <a:gd name="connsiteY29" fmla="*/ 118395 h 504703"/>
                <a:gd name="connsiteX30" fmla="*/ 423731 w 792192"/>
                <a:gd name="connsiteY30" fmla="*/ 0 h 504703"/>
                <a:gd name="connsiteX31" fmla="*/ 640202 w 792192"/>
                <a:gd name="connsiteY31" fmla="*/ 197695 h 504703"/>
                <a:gd name="connsiteX32" fmla="*/ 792192 w 792192"/>
                <a:gd name="connsiteY32" fmla="*/ 351199 h 504703"/>
                <a:gd name="connsiteX33" fmla="*/ 647110 w 792192"/>
                <a:gd name="connsiteY33" fmla="*/ 502377 h 504703"/>
                <a:gd name="connsiteX34" fmla="*/ 647110 w 792192"/>
                <a:gd name="connsiteY34" fmla="*/ 504703 h 504703"/>
                <a:gd name="connsiteX35" fmla="*/ 500405 w 792192"/>
                <a:gd name="connsiteY35" fmla="*/ 504703 h 504703"/>
                <a:gd name="connsiteX36" fmla="*/ 417622 w 792192"/>
                <a:gd name="connsiteY36" fmla="*/ 504703 h 504703"/>
                <a:gd name="connsiteX37" fmla="*/ 417622 w 792192"/>
                <a:gd name="connsiteY37" fmla="*/ 452640 h 504703"/>
                <a:gd name="connsiteX38" fmla="*/ 414160 w 792192"/>
                <a:gd name="connsiteY38" fmla="*/ 430969 h 504703"/>
                <a:gd name="connsiteX39" fmla="*/ 403772 w 792192"/>
                <a:gd name="connsiteY39" fmla="*/ 411905 h 504703"/>
                <a:gd name="connsiteX40" fmla="*/ 388180 w 792192"/>
                <a:gd name="connsiteY40" fmla="*/ 396325 h 504703"/>
                <a:gd name="connsiteX41" fmla="*/ 368276 w 792192"/>
                <a:gd name="connsiteY41" fmla="*/ 386778 h 504703"/>
                <a:gd name="connsiteX42" fmla="*/ 337092 w 792192"/>
                <a:gd name="connsiteY42" fmla="*/ 371199 h 504703"/>
                <a:gd name="connsiteX43" fmla="*/ 313726 w 792192"/>
                <a:gd name="connsiteY43" fmla="*/ 346921 h 504703"/>
                <a:gd name="connsiteX44" fmla="*/ 299005 w 792192"/>
                <a:gd name="connsiteY44" fmla="*/ 316611 h 504703"/>
                <a:gd name="connsiteX45" fmla="*/ 293800 w 792192"/>
                <a:gd name="connsiteY45" fmla="*/ 281967 h 504703"/>
                <a:gd name="connsiteX46" fmla="*/ 293800 w 792192"/>
                <a:gd name="connsiteY46" fmla="*/ 280210 h 504703"/>
                <a:gd name="connsiteX47" fmla="*/ 304187 w 792192"/>
                <a:gd name="connsiteY47" fmla="*/ 282816 h 504703"/>
                <a:gd name="connsiteX48" fmla="*/ 318059 w 792192"/>
                <a:gd name="connsiteY48" fmla="*/ 286272 h 504703"/>
                <a:gd name="connsiteX49" fmla="*/ 331909 w 792192"/>
                <a:gd name="connsiteY49" fmla="*/ 289757 h 504703"/>
                <a:gd name="connsiteX50" fmla="*/ 340554 w 792192"/>
                <a:gd name="connsiteY50" fmla="*/ 290606 h 504703"/>
                <a:gd name="connsiteX51" fmla="*/ 345759 w 792192"/>
                <a:gd name="connsiteY51" fmla="*/ 288029 h 504703"/>
                <a:gd name="connsiteX52" fmla="*/ 348350 w 792192"/>
                <a:gd name="connsiteY52" fmla="*/ 282816 h 504703"/>
                <a:gd name="connsiteX53" fmla="*/ 344888 w 792192"/>
                <a:gd name="connsiteY53" fmla="*/ 277633 h 504703"/>
                <a:gd name="connsiteX54" fmla="*/ 337092 w 792192"/>
                <a:gd name="connsiteY54" fmla="*/ 268086 h 504703"/>
                <a:gd name="connsiteX55" fmla="*/ 324984 w 792192"/>
                <a:gd name="connsiteY55" fmla="*/ 255084 h 504703"/>
                <a:gd name="connsiteX56" fmla="*/ 311983 w 792192"/>
                <a:gd name="connsiteY56" fmla="*/ 242110 h 504703"/>
                <a:gd name="connsiteX57" fmla="*/ 298133 w 792192"/>
                <a:gd name="connsiteY57" fmla="*/ 228229 h 504703"/>
                <a:gd name="connsiteX58" fmla="*/ 286026 w 792192"/>
                <a:gd name="connsiteY58" fmla="*/ 216984 h 504703"/>
                <a:gd name="connsiteX59" fmla="*/ 276487 w 792192"/>
                <a:gd name="connsiteY59" fmla="*/ 208315 h 504703"/>
                <a:gd name="connsiteX60" fmla="*/ 271305 w 792192"/>
                <a:gd name="connsiteY60" fmla="*/ 205709 h 504703"/>
                <a:gd name="connsiteX61" fmla="*/ 266100 w 792192"/>
                <a:gd name="connsiteY61" fmla="*/ 208315 h 504703"/>
                <a:gd name="connsiteX62" fmla="*/ 256584 w 792192"/>
                <a:gd name="connsiteY62" fmla="*/ 216984 h 504703"/>
                <a:gd name="connsiteX63" fmla="*/ 243583 w 792192"/>
                <a:gd name="connsiteY63" fmla="*/ 228229 h 504703"/>
                <a:gd name="connsiteX64" fmla="*/ 230604 w 792192"/>
                <a:gd name="connsiteY64" fmla="*/ 242110 h 504703"/>
                <a:gd name="connsiteX65" fmla="*/ 216754 w 792192"/>
                <a:gd name="connsiteY65" fmla="*/ 255084 h 504703"/>
                <a:gd name="connsiteX66" fmla="*/ 205496 w 792192"/>
                <a:gd name="connsiteY66" fmla="*/ 268086 h 504703"/>
                <a:gd name="connsiteX67" fmla="*/ 197699 w 792192"/>
                <a:gd name="connsiteY67" fmla="*/ 277633 h 504703"/>
                <a:gd name="connsiteX68" fmla="*/ 194237 w 792192"/>
                <a:gd name="connsiteY68" fmla="*/ 282816 h 504703"/>
                <a:gd name="connsiteX69" fmla="*/ 195979 w 792192"/>
                <a:gd name="connsiteY69" fmla="*/ 288029 h 504703"/>
                <a:gd name="connsiteX70" fmla="*/ 201162 w 792192"/>
                <a:gd name="connsiteY70" fmla="*/ 290606 h 504703"/>
                <a:gd name="connsiteX71" fmla="*/ 206367 w 792192"/>
                <a:gd name="connsiteY71" fmla="*/ 290606 h 504703"/>
                <a:gd name="connsiteX72" fmla="*/ 215012 w 792192"/>
                <a:gd name="connsiteY72" fmla="*/ 288878 h 504703"/>
                <a:gd name="connsiteX73" fmla="*/ 223679 w 792192"/>
                <a:gd name="connsiteY73" fmla="*/ 286272 h 504703"/>
                <a:gd name="connsiteX74" fmla="*/ 233195 w 792192"/>
                <a:gd name="connsiteY74" fmla="*/ 283695 h 504703"/>
                <a:gd name="connsiteX75" fmla="*/ 241863 w 792192"/>
                <a:gd name="connsiteY75" fmla="*/ 281089 h 504703"/>
                <a:gd name="connsiteX76" fmla="*/ 247916 w 792192"/>
                <a:gd name="connsiteY76" fmla="*/ 280210 h 504703"/>
                <a:gd name="connsiteX77" fmla="*/ 254841 w 792192"/>
                <a:gd name="connsiteY77" fmla="*/ 330463 h 504703"/>
                <a:gd name="connsiteX78" fmla="*/ 276487 w 792192"/>
                <a:gd name="connsiteY78" fmla="*/ 373805 h 504703"/>
                <a:gd name="connsiteX79" fmla="*/ 310263 w 792192"/>
                <a:gd name="connsiteY79" fmla="*/ 407570 h 504703"/>
                <a:gd name="connsiteX80" fmla="*/ 355275 w 792192"/>
                <a:gd name="connsiteY80" fmla="*/ 430969 h 504703"/>
                <a:gd name="connsiteX81" fmla="*/ 366534 w 792192"/>
                <a:gd name="connsiteY81" fmla="*/ 438788 h 504703"/>
                <a:gd name="connsiteX82" fmla="*/ 370868 w 792192"/>
                <a:gd name="connsiteY82" fmla="*/ 452640 h 504703"/>
                <a:gd name="connsiteX83" fmla="*/ 370868 w 792192"/>
                <a:gd name="connsiteY83" fmla="*/ 504703 h 504703"/>
                <a:gd name="connsiteX84" fmla="*/ 311164 w 792192"/>
                <a:gd name="connsiteY84" fmla="*/ 504703 h 504703"/>
                <a:gd name="connsiteX85" fmla="*/ 202654 w 792192"/>
                <a:gd name="connsiteY85" fmla="*/ 504703 h 504703"/>
                <a:gd name="connsiteX86" fmla="*/ 198048 w 792192"/>
                <a:gd name="connsiteY86" fmla="*/ 504703 h 504703"/>
                <a:gd name="connsiteX87" fmla="*/ 0 w 792192"/>
                <a:gd name="connsiteY87" fmla="*/ 302357 h 504703"/>
                <a:gd name="connsiteX88" fmla="*/ 198048 w 792192"/>
                <a:gd name="connsiteY88" fmla="*/ 102336 h 504703"/>
                <a:gd name="connsiteX89" fmla="*/ 239500 w 792192"/>
                <a:gd name="connsiteY89" fmla="*/ 104662 h 504703"/>
                <a:gd name="connsiteX90" fmla="*/ 423731 w 792192"/>
                <a:gd name="connsiteY90" fmla="*/ 0 h 50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92192" h="504703">
                  <a:moveTo>
                    <a:pt x="424423" y="118395"/>
                  </a:moveTo>
                  <a:cubicBezTo>
                    <a:pt x="413154" y="118395"/>
                    <a:pt x="402752" y="119261"/>
                    <a:pt x="392350" y="121859"/>
                  </a:cubicBezTo>
                  <a:cubicBezTo>
                    <a:pt x="381948" y="122725"/>
                    <a:pt x="371546" y="126190"/>
                    <a:pt x="362011" y="130520"/>
                  </a:cubicBezTo>
                  <a:cubicBezTo>
                    <a:pt x="352475" y="134850"/>
                    <a:pt x="342940" y="140047"/>
                    <a:pt x="334272" y="146976"/>
                  </a:cubicBezTo>
                  <a:cubicBezTo>
                    <a:pt x="325603" y="153038"/>
                    <a:pt x="316935" y="159967"/>
                    <a:pt x="310000" y="168627"/>
                  </a:cubicBezTo>
                  <a:lnTo>
                    <a:pt x="342940" y="201538"/>
                  </a:lnTo>
                  <a:cubicBezTo>
                    <a:pt x="348141" y="195476"/>
                    <a:pt x="353342" y="190279"/>
                    <a:pt x="359410" y="185083"/>
                  </a:cubicBezTo>
                  <a:cubicBezTo>
                    <a:pt x="366345" y="180752"/>
                    <a:pt x="372413" y="176422"/>
                    <a:pt x="379347" y="173824"/>
                  </a:cubicBezTo>
                  <a:cubicBezTo>
                    <a:pt x="386282" y="170359"/>
                    <a:pt x="394084" y="167761"/>
                    <a:pt x="401018" y="166029"/>
                  </a:cubicBezTo>
                  <a:cubicBezTo>
                    <a:pt x="408820" y="164297"/>
                    <a:pt x="416622" y="163431"/>
                    <a:pt x="424423" y="163431"/>
                  </a:cubicBezTo>
                  <a:cubicBezTo>
                    <a:pt x="439159" y="163431"/>
                    <a:pt x="453029" y="166029"/>
                    <a:pt x="466032" y="172092"/>
                  </a:cubicBezTo>
                  <a:cubicBezTo>
                    <a:pt x="479034" y="177288"/>
                    <a:pt x="491170" y="185083"/>
                    <a:pt x="500705" y="195476"/>
                  </a:cubicBezTo>
                  <a:cubicBezTo>
                    <a:pt x="510240" y="205002"/>
                    <a:pt x="518042" y="216261"/>
                    <a:pt x="524110" y="229252"/>
                  </a:cubicBezTo>
                  <a:cubicBezTo>
                    <a:pt x="529311" y="242243"/>
                    <a:pt x="531912" y="256101"/>
                    <a:pt x="531912" y="271690"/>
                  </a:cubicBezTo>
                  <a:cubicBezTo>
                    <a:pt x="531912" y="284681"/>
                    <a:pt x="530178" y="296806"/>
                    <a:pt x="525844" y="308065"/>
                  </a:cubicBezTo>
                  <a:cubicBezTo>
                    <a:pt x="521509" y="320190"/>
                    <a:pt x="515442" y="330583"/>
                    <a:pt x="507640" y="340110"/>
                  </a:cubicBezTo>
                  <a:cubicBezTo>
                    <a:pt x="499838" y="349636"/>
                    <a:pt x="490303" y="357431"/>
                    <a:pt x="479034" y="363494"/>
                  </a:cubicBezTo>
                  <a:cubicBezTo>
                    <a:pt x="468632" y="370422"/>
                    <a:pt x="456496" y="374753"/>
                    <a:pt x="444360" y="377351"/>
                  </a:cubicBezTo>
                  <a:cubicBezTo>
                    <a:pt x="449562" y="382547"/>
                    <a:pt x="454763" y="389476"/>
                    <a:pt x="459097" y="396404"/>
                  </a:cubicBezTo>
                  <a:cubicBezTo>
                    <a:pt x="462564" y="403333"/>
                    <a:pt x="466032" y="411128"/>
                    <a:pt x="467765" y="418922"/>
                  </a:cubicBezTo>
                  <a:cubicBezTo>
                    <a:pt x="484235" y="414592"/>
                    <a:pt x="498972" y="406797"/>
                    <a:pt x="512841" y="397270"/>
                  </a:cubicBezTo>
                  <a:cubicBezTo>
                    <a:pt x="526710" y="387744"/>
                    <a:pt x="537979" y="376485"/>
                    <a:pt x="547515" y="363494"/>
                  </a:cubicBezTo>
                  <a:cubicBezTo>
                    <a:pt x="557917" y="350503"/>
                    <a:pt x="564852" y="335779"/>
                    <a:pt x="570053" y="320190"/>
                  </a:cubicBezTo>
                  <a:cubicBezTo>
                    <a:pt x="576120" y="304601"/>
                    <a:pt x="578721" y="288145"/>
                    <a:pt x="578721" y="271690"/>
                  </a:cubicBezTo>
                  <a:cubicBezTo>
                    <a:pt x="578721" y="256967"/>
                    <a:pt x="576987" y="243976"/>
                    <a:pt x="572653" y="230118"/>
                  </a:cubicBezTo>
                  <a:cubicBezTo>
                    <a:pt x="569186" y="217127"/>
                    <a:pt x="563985" y="205002"/>
                    <a:pt x="557050" y="193743"/>
                  </a:cubicBezTo>
                  <a:cubicBezTo>
                    <a:pt x="550982" y="182484"/>
                    <a:pt x="542314" y="172092"/>
                    <a:pt x="532778" y="162565"/>
                  </a:cubicBezTo>
                  <a:cubicBezTo>
                    <a:pt x="524110" y="153038"/>
                    <a:pt x="513708" y="145243"/>
                    <a:pt x="501572" y="138315"/>
                  </a:cubicBezTo>
                  <a:cubicBezTo>
                    <a:pt x="490303" y="131386"/>
                    <a:pt x="478167" y="126190"/>
                    <a:pt x="465165" y="122725"/>
                  </a:cubicBezTo>
                  <a:cubicBezTo>
                    <a:pt x="452162" y="120127"/>
                    <a:pt x="438293" y="118395"/>
                    <a:pt x="424423" y="118395"/>
                  </a:cubicBezTo>
                  <a:close/>
                  <a:moveTo>
                    <a:pt x="423731" y="0"/>
                  </a:moveTo>
                  <a:cubicBezTo>
                    <a:pt x="536572" y="0"/>
                    <a:pt x="628687" y="86055"/>
                    <a:pt x="640202" y="197695"/>
                  </a:cubicBezTo>
                  <a:cubicBezTo>
                    <a:pt x="725408" y="197695"/>
                    <a:pt x="792192" y="265144"/>
                    <a:pt x="792192" y="351199"/>
                  </a:cubicBezTo>
                  <a:cubicBezTo>
                    <a:pt x="792192" y="432603"/>
                    <a:pt x="727711" y="500052"/>
                    <a:pt x="647110" y="502377"/>
                  </a:cubicBezTo>
                  <a:cubicBezTo>
                    <a:pt x="647110" y="504703"/>
                    <a:pt x="647110" y="504703"/>
                    <a:pt x="647110" y="504703"/>
                  </a:cubicBezTo>
                  <a:cubicBezTo>
                    <a:pt x="591553" y="504703"/>
                    <a:pt x="542941" y="504703"/>
                    <a:pt x="500405" y="504703"/>
                  </a:cubicBezTo>
                  <a:lnTo>
                    <a:pt x="417622" y="504703"/>
                  </a:lnTo>
                  <a:lnTo>
                    <a:pt x="417622" y="452640"/>
                  </a:lnTo>
                  <a:cubicBezTo>
                    <a:pt x="417622" y="444850"/>
                    <a:pt x="415880" y="437910"/>
                    <a:pt x="414160" y="430969"/>
                  </a:cubicBezTo>
                  <a:cubicBezTo>
                    <a:pt x="411568" y="424058"/>
                    <a:pt x="408106" y="417117"/>
                    <a:pt x="403772" y="411905"/>
                  </a:cubicBezTo>
                  <a:cubicBezTo>
                    <a:pt x="399438" y="405843"/>
                    <a:pt x="394234" y="400659"/>
                    <a:pt x="388180" y="396325"/>
                  </a:cubicBezTo>
                  <a:cubicBezTo>
                    <a:pt x="382126" y="391991"/>
                    <a:pt x="375201" y="389385"/>
                    <a:pt x="368276" y="386778"/>
                  </a:cubicBezTo>
                  <a:cubicBezTo>
                    <a:pt x="357018" y="383323"/>
                    <a:pt x="346630" y="378139"/>
                    <a:pt x="337092" y="371199"/>
                  </a:cubicBezTo>
                  <a:cubicBezTo>
                    <a:pt x="328447" y="364258"/>
                    <a:pt x="320651" y="355590"/>
                    <a:pt x="313726" y="346921"/>
                  </a:cubicBezTo>
                  <a:cubicBezTo>
                    <a:pt x="307672" y="337404"/>
                    <a:pt x="302467" y="327886"/>
                    <a:pt x="299005" y="316611"/>
                  </a:cubicBezTo>
                  <a:cubicBezTo>
                    <a:pt x="295542" y="305337"/>
                    <a:pt x="293800" y="294091"/>
                    <a:pt x="293800" y="281967"/>
                  </a:cubicBezTo>
                  <a:lnTo>
                    <a:pt x="293800" y="280210"/>
                  </a:lnTo>
                  <a:cubicBezTo>
                    <a:pt x="296413" y="280210"/>
                    <a:pt x="299876" y="281089"/>
                    <a:pt x="304187" y="282816"/>
                  </a:cubicBezTo>
                  <a:cubicBezTo>
                    <a:pt x="308521" y="283695"/>
                    <a:pt x="313726" y="285423"/>
                    <a:pt x="318059" y="286272"/>
                  </a:cubicBezTo>
                  <a:cubicBezTo>
                    <a:pt x="323242" y="287151"/>
                    <a:pt x="327576" y="288878"/>
                    <a:pt x="331909" y="289757"/>
                  </a:cubicBezTo>
                  <a:cubicBezTo>
                    <a:pt x="336243" y="290606"/>
                    <a:pt x="338834" y="290606"/>
                    <a:pt x="340554" y="290606"/>
                  </a:cubicBezTo>
                  <a:cubicBezTo>
                    <a:pt x="343168" y="290606"/>
                    <a:pt x="344888" y="289757"/>
                    <a:pt x="345759" y="288029"/>
                  </a:cubicBezTo>
                  <a:cubicBezTo>
                    <a:pt x="347479" y="286272"/>
                    <a:pt x="348350" y="284544"/>
                    <a:pt x="348350" y="282816"/>
                  </a:cubicBezTo>
                  <a:cubicBezTo>
                    <a:pt x="348350" y="281967"/>
                    <a:pt x="347479" y="280210"/>
                    <a:pt x="344888" y="277633"/>
                  </a:cubicBezTo>
                  <a:cubicBezTo>
                    <a:pt x="343168" y="275027"/>
                    <a:pt x="340554" y="271571"/>
                    <a:pt x="337092" y="268086"/>
                  </a:cubicBezTo>
                  <a:cubicBezTo>
                    <a:pt x="333629" y="263752"/>
                    <a:pt x="329318" y="260296"/>
                    <a:pt x="324984" y="255084"/>
                  </a:cubicBezTo>
                  <a:lnTo>
                    <a:pt x="311983" y="242110"/>
                  </a:lnTo>
                  <a:cubicBezTo>
                    <a:pt x="307672" y="236898"/>
                    <a:pt x="302467" y="232563"/>
                    <a:pt x="298133" y="228229"/>
                  </a:cubicBezTo>
                  <a:cubicBezTo>
                    <a:pt x="293800" y="223895"/>
                    <a:pt x="289488" y="220439"/>
                    <a:pt x="286026" y="216984"/>
                  </a:cubicBezTo>
                  <a:cubicBezTo>
                    <a:pt x="282541" y="213499"/>
                    <a:pt x="279079" y="210922"/>
                    <a:pt x="276487" y="208315"/>
                  </a:cubicBezTo>
                  <a:cubicBezTo>
                    <a:pt x="273896" y="206588"/>
                    <a:pt x="272154" y="205709"/>
                    <a:pt x="271305" y="205709"/>
                  </a:cubicBezTo>
                  <a:cubicBezTo>
                    <a:pt x="270434" y="205709"/>
                    <a:pt x="268691" y="206588"/>
                    <a:pt x="266100" y="208315"/>
                  </a:cubicBezTo>
                  <a:cubicBezTo>
                    <a:pt x="263509" y="210922"/>
                    <a:pt x="260046" y="213499"/>
                    <a:pt x="256584" y="216984"/>
                  </a:cubicBezTo>
                  <a:cubicBezTo>
                    <a:pt x="252250" y="220439"/>
                    <a:pt x="248788" y="223895"/>
                    <a:pt x="243583" y="228229"/>
                  </a:cubicBezTo>
                  <a:cubicBezTo>
                    <a:pt x="239271" y="232563"/>
                    <a:pt x="234938" y="236898"/>
                    <a:pt x="230604" y="242110"/>
                  </a:cubicBezTo>
                  <a:cubicBezTo>
                    <a:pt x="225399" y="246445"/>
                    <a:pt x="221088" y="250749"/>
                    <a:pt x="216754" y="255084"/>
                  </a:cubicBezTo>
                  <a:cubicBezTo>
                    <a:pt x="212421" y="260296"/>
                    <a:pt x="208958" y="263752"/>
                    <a:pt x="205496" y="268086"/>
                  </a:cubicBezTo>
                  <a:cubicBezTo>
                    <a:pt x="202033" y="271571"/>
                    <a:pt x="199442" y="275027"/>
                    <a:pt x="197699" y="277633"/>
                  </a:cubicBezTo>
                  <a:cubicBezTo>
                    <a:pt x="195108" y="280210"/>
                    <a:pt x="194237" y="281967"/>
                    <a:pt x="194237" y="282816"/>
                  </a:cubicBezTo>
                  <a:cubicBezTo>
                    <a:pt x="194237" y="284544"/>
                    <a:pt x="195108" y="286272"/>
                    <a:pt x="195979" y="288029"/>
                  </a:cubicBezTo>
                  <a:cubicBezTo>
                    <a:pt x="197699" y="289757"/>
                    <a:pt x="199442" y="290606"/>
                    <a:pt x="201162" y="290606"/>
                  </a:cubicBezTo>
                  <a:lnTo>
                    <a:pt x="206367" y="290606"/>
                  </a:lnTo>
                  <a:cubicBezTo>
                    <a:pt x="208958" y="289757"/>
                    <a:pt x="211549" y="288878"/>
                    <a:pt x="215012" y="288878"/>
                  </a:cubicBezTo>
                  <a:cubicBezTo>
                    <a:pt x="217625" y="288029"/>
                    <a:pt x="221088" y="287151"/>
                    <a:pt x="223679" y="286272"/>
                  </a:cubicBezTo>
                  <a:cubicBezTo>
                    <a:pt x="227142" y="285423"/>
                    <a:pt x="230604" y="284544"/>
                    <a:pt x="233195" y="283695"/>
                  </a:cubicBezTo>
                  <a:cubicBezTo>
                    <a:pt x="236658" y="282816"/>
                    <a:pt x="239271" y="281967"/>
                    <a:pt x="241863" y="281089"/>
                  </a:cubicBezTo>
                  <a:cubicBezTo>
                    <a:pt x="244454" y="281089"/>
                    <a:pt x="246196" y="280210"/>
                    <a:pt x="247916" y="280210"/>
                  </a:cubicBezTo>
                  <a:cubicBezTo>
                    <a:pt x="247916" y="297547"/>
                    <a:pt x="250508" y="314005"/>
                    <a:pt x="254841" y="330463"/>
                  </a:cubicBezTo>
                  <a:cubicBezTo>
                    <a:pt x="260046" y="346072"/>
                    <a:pt x="266971" y="360802"/>
                    <a:pt x="276487" y="373805"/>
                  </a:cubicBezTo>
                  <a:cubicBezTo>
                    <a:pt x="285155" y="386778"/>
                    <a:pt x="296413" y="398053"/>
                    <a:pt x="310263" y="407570"/>
                  </a:cubicBezTo>
                  <a:cubicBezTo>
                    <a:pt x="323242" y="417117"/>
                    <a:pt x="338834" y="424907"/>
                    <a:pt x="355275" y="430969"/>
                  </a:cubicBezTo>
                  <a:cubicBezTo>
                    <a:pt x="359609" y="432697"/>
                    <a:pt x="363943" y="435303"/>
                    <a:pt x="366534" y="438788"/>
                  </a:cubicBezTo>
                  <a:cubicBezTo>
                    <a:pt x="369996" y="443122"/>
                    <a:pt x="370868" y="447427"/>
                    <a:pt x="370868" y="452640"/>
                  </a:cubicBezTo>
                  <a:lnTo>
                    <a:pt x="370868" y="504703"/>
                  </a:lnTo>
                  <a:lnTo>
                    <a:pt x="311164" y="504703"/>
                  </a:lnTo>
                  <a:cubicBezTo>
                    <a:pt x="202654" y="504703"/>
                    <a:pt x="202654" y="504703"/>
                    <a:pt x="202654" y="504703"/>
                  </a:cubicBezTo>
                  <a:cubicBezTo>
                    <a:pt x="200351" y="504703"/>
                    <a:pt x="200351" y="504703"/>
                    <a:pt x="198048" y="504703"/>
                  </a:cubicBezTo>
                  <a:cubicBezTo>
                    <a:pt x="89812" y="504703"/>
                    <a:pt x="0" y="413996"/>
                    <a:pt x="0" y="302357"/>
                  </a:cubicBezTo>
                  <a:cubicBezTo>
                    <a:pt x="0" y="190717"/>
                    <a:pt x="89812" y="102336"/>
                    <a:pt x="198048" y="102336"/>
                  </a:cubicBezTo>
                  <a:cubicBezTo>
                    <a:pt x="211865" y="102336"/>
                    <a:pt x="225683" y="102336"/>
                    <a:pt x="239500" y="104662"/>
                  </a:cubicBezTo>
                  <a:cubicBezTo>
                    <a:pt x="278649" y="41865"/>
                    <a:pt x="345433" y="0"/>
                    <a:pt x="423731" y="0"/>
                  </a:cubicBezTo>
                  <a:close/>
                </a:path>
              </a:pathLst>
            </a:custGeom>
            <a:solidFill>
              <a:srgbClr val="5C2D91"/>
            </a:solidFill>
            <a:ln w="15875" cap="sq">
              <a:noFill/>
              <a:prstDash val="solid"/>
              <a:miter lim="800000"/>
              <a:headEnd/>
              <a:tailEnd/>
            </a:ln>
          </p:spPr>
          <p:txBody>
            <a:bodyPr vert="horz" wrap="square" lIns="91440" tIns="45720" rIns="91440" bIns="45720" numCol="1" anchor="t" anchorCtr="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18" dirty="0">
                <a:gradFill>
                  <a:gsLst>
                    <a:gs pos="0">
                      <a:srgbClr val="505050"/>
                    </a:gs>
                    <a:gs pos="100000">
                      <a:srgbClr val="505050"/>
                    </a:gs>
                  </a:gsLst>
                </a:gradFill>
              </a:endParaRPr>
            </a:p>
          </p:txBody>
        </p:sp>
        <p:sp>
          <p:nvSpPr>
            <p:cNvPr id="7" name="Arrow: Bent 6">
              <a:extLst>
                <a:ext uri="{FF2B5EF4-FFF2-40B4-BE49-F238E27FC236}">
                  <a16:creationId xmlns:a16="http://schemas.microsoft.com/office/drawing/2014/main" id="{B498E0DD-4977-4842-8DAE-545582815C4D}"/>
                </a:ext>
              </a:extLst>
            </p:cNvPr>
            <p:cNvSpPr/>
            <p:nvPr/>
          </p:nvSpPr>
          <p:spPr>
            <a:xfrm rot="16200000">
              <a:off x="7711941" y="141126"/>
              <a:ext cx="182029" cy="1609374"/>
            </a:xfrm>
            <a:prstGeom prst="bentArrow">
              <a:avLst>
                <a:gd name="adj1" fmla="val 27192"/>
                <a:gd name="adj2" fmla="val 11823"/>
                <a:gd name="adj3" fmla="val 0"/>
                <a:gd name="adj4" fmla="val 44849"/>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grpSp>
          <p:nvGrpSpPr>
            <p:cNvPr id="8" name="Group 7">
              <a:extLst>
                <a:ext uri="{FF2B5EF4-FFF2-40B4-BE49-F238E27FC236}">
                  <a16:creationId xmlns:a16="http://schemas.microsoft.com/office/drawing/2014/main" id="{EACDBCCE-52BA-4760-9C94-82A5E79543CF}"/>
                </a:ext>
              </a:extLst>
            </p:cNvPr>
            <p:cNvGrpSpPr/>
            <p:nvPr/>
          </p:nvGrpSpPr>
          <p:grpSpPr>
            <a:xfrm>
              <a:off x="7490067" y="550350"/>
              <a:ext cx="932654" cy="311528"/>
              <a:chOff x="7005358" y="1360639"/>
              <a:chExt cx="672659" cy="224684"/>
            </a:xfrm>
          </p:grpSpPr>
          <p:sp>
            <p:nvSpPr>
              <p:cNvPr id="9" name="Freeform: Shape 8">
                <a:extLst>
                  <a:ext uri="{FF2B5EF4-FFF2-40B4-BE49-F238E27FC236}">
                    <a16:creationId xmlns:a16="http://schemas.microsoft.com/office/drawing/2014/main" id="{F3386504-BD73-4A25-8ABA-F14DEDE3EF4D}"/>
                  </a:ext>
                </a:extLst>
              </p:cNvPr>
              <p:cNvSpPr/>
              <p:nvPr/>
            </p:nvSpPr>
            <p:spPr>
              <a:xfrm>
                <a:off x="7005358" y="1365745"/>
                <a:ext cx="234893" cy="214471"/>
              </a:xfrm>
              <a:custGeom>
                <a:avLst/>
                <a:gdLst>
                  <a:gd name="connsiteX0" fmla="*/ 435769 w 438150"/>
                  <a:gd name="connsiteY0" fmla="*/ 7144 h 400050"/>
                  <a:gd name="connsiteX1" fmla="*/ 345129 w 438150"/>
                  <a:gd name="connsiteY1" fmla="*/ 7144 h 400050"/>
                  <a:gd name="connsiteX2" fmla="*/ 240802 w 438150"/>
                  <a:gd name="connsiteY2" fmla="*/ 266252 h 400050"/>
                  <a:gd name="connsiteX3" fmla="*/ 224438 w 438150"/>
                  <a:gd name="connsiteY3" fmla="*/ 311944 h 400050"/>
                  <a:gd name="connsiteX4" fmla="*/ 223095 w 438150"/>
                  <a:gd name="connsiteY4" fmla="*/ 311944 h 400050"/>
                  <a:gd name="connsiteX5" fmla="*/ 207912 w 438150"/>
                  <a:gd name="connsiteY5" fmla="*/ 267300 h 400050"/>
                  <a:gd name="connsiteX6" fmla="*/ 105375 w 438150"/>
                  <a:gd name="connsiteY6" fmla="*/ 7144 h 400050"/>
                  <a:gd name="connsiteX7" fmla="*/ 7144 w 438150"/>
                  <a:gd name="connsiteY7" fmla="*/ 7144 h 400050"/>
                  <a:gd name="connsiteX8" fmla="*/ 7144 w 438150"/>
                  <a:gd name="connsiteY8" fmla="*/ 397669 h 400050"/>
                  <a:gd name="connsiteX9" fmla="*/ 73819 w 438150"/>
                  <a:gd name="connsiteY9" fmla="*/ 397669 h 400050"/>
                  <a:gd name="connsiteX10" fmla="*/ 73819 w 438150"/>
                  <a:gd name="connsiteY10" fmla="*/ 145409 h 400050"/>
                  <a:gd name="connsiteX11" fmla="*/ 71438 w 438150"/>
                  <a:gd name="connsiteY11" fmla="*/ 68904 h 400050"/>
                  <a:gd name="connsiteX12" fmla="*/ 72476 w 438150"/>
                  <a:gd name="connsiteY12" fmla="*/ 68904 h 400050"/>
                  <a:gd name="connsiteX13" fmla="*/ 82896 w 438150"/>
                  <a:gd name="connsiteY13" fmla="*/ 107899 h 400050"/>
                  <a:gd name="connsiteX14" fmla="*/ 199873 w 438150"/>
                  <a:gd name="connsiteY14" fmla="*/ 397669 h 400050"/>
                  <a:gd name="connsiteX15" fmla="*/ 244678 w 438150"/>
                  <a:gd name="connsiteY15" fmla="*/ 397669 h 400050"/>
                  <a:gd name="connsiteX16" fmla="*/ 361359 w 438150"/>
                  <a:gd name="connsiteY16" fmla="*/ 105670 h 400050"/>
                  <a:gd name="connsiteX17" fmla="*/ 372075 w 438150"/>
                  <a:gd name="connsiteY17" fmla="*/ 68904 h 400050"/>
                  <a:gd name="connsiteX18" fmla="*/ 373113 w 438150"/>
                  <a:gd name="connsiteY18" fmla="*/ 68904 h 400050"/>
                  <a:gd name="connsiteX19" fmla="*/ 369094 w 438150"/>
                  <a:gd name="connsiteY19" fmla="*/ 144961 h 400050"/>
                  <a:gd name="connsiteX20" fmla="*/ 369094 w 438150"/>
                  <a:gd name="connsiteY20" fmla="*/ 397669 h 400050"/>
                  <a:gd name="connsiteX21" fmla="*/ 435769 w 438150"/>
                  <a:gd name="connsiteY21" fmla="*/ 397669 h 400050"/>
                  <a:gd name="connsiteX22" fmla="*/ 435769 w 438150"/>
                  <a:gd name="connsiteY22" fmla="*/ 7144 h 400050"/>
                  <a:gd name="connsiteX23" fmla="*/ 435769 w 438150"/>
                  <a:gd name="connsiteY23" fmla="*/ 714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8150" h="400050">
                    <a:moveTo>
                      <a:pt x="435769" y="7144"/>
                    </a:moveTo>
                    <a:lnTo>
                      <a:pt x="345129" y="7144"/>
                    </a:lnTo>
                    <a:lnTo>
                      <a:pt x="240802" y="266252"/>
                    </a:lnTo>
                    <a:cubicBezTo>
                      <a:pt x="236639" y="276225"/>
                      <a:pt x="231134" y="291408"/>
                      <a:pt x="224438" y="311944"/>
                    </a:cubicBezTo>
                    <a:lnTo>
                      <a:pt x="223095" y="311944"/>
                    </a:lnTo>
                    <a:cubicBezTo>
                      <a:pt x="220713" y="302123"/>
                      <a:pt x="215656" y="287236"/>
                      <a:pt x="207912" y="267300"/>
                    </a:cubicBezTo>
                    <a:lnTo>
                      <a:pt x="105375" y="7144"/>
                    </a:lnTo>
                    <a:lnTo>
                      <a:pt x="7144" y="7144"/>
                    </a:lnTo>
                    <a:lnTo>
                      <a:pt x="7144" y="397669"/>
                    </a:lnTo>
                    <a:lnTo>
                      <a:pt x="73819" y="397669"/>
                    </a:lnTo>
                    <a:lnTo>
                      <a:pt x="73819" y="145409"/>
                    </a:lnTo>
                    <a:cubicBezTo>
                      <a:pt x="73819" y="109985"/>
                      <a:pt x="72923" y="84534"/>
                      <a:pt x="71438" y="68904"/>
                    </a:cubicBezTo>
                    <a:lnTo>
                      <a:pt x="72476" y="68904"/>
                    </a:lnTo>
                    <a:cubicBezTo>
                      <a:pt x="76048" y="86468"/>
                      <a:pt x="79619" y="99422"/>
                      <a:pt x="82896" y="107899"/>
                    </a:cubicBezTo>
                    <a:lnTo>
                      <a:pt x="199873" y="397669"/>
                    </a:lnTo>
                    <a:lnTo>
                      <a:pt x="244678" y="397669"/>
                    </a:lnTo>
                    <a:lnTo>
                      <a:pt x="361359" y="105670"/>
                    </a:lnTo>
                    <a:cubicBezTo>
                      <a:pt x="364331" y="98231"/>
                      <a:pt x="367903" y="86020"/>
                      <a:pt x="372075" y="68904"/>
                    </a:cubicBezTo>
                    <a:lnTo>
                      <a:pt x="373113" y="68904"/>
                    </a:lnTo>
                    <a:cubicBezTo>
                      <a:pt x="370437" y="98974"/>
                      <a:pt x="369094" y="124273"/>
                      <a:pt x="369094" y="144961"/>
                    </a:cubicBezTo>
                    <a:lnTo>
                      <a:pt x="369094" y="397669"/>
                    </a:lnTo>
                    <a:lnTo>
                      <a:pt x="435769" y="397669"/>
                    </a:lnTo>
                    <a:lnTo>
                      <a:pt x="435769" y="7144"/>
                    </a:lnTo>
                    <a:lnTo>
                      <a:pt x="435769" y="7144"/>
                    </a:lnTo>
                    <a:close/>
                  </a:path>
                </a:pathLst>
              </a:custGeom>
              <a:solidFill>
                <a:srgbClr val="5C2D91"/>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30770C42-9E24-47D6-B33F-67841D541D90}"/>
                  </a:ext>
                </a:extLst>
              </p:cNvPr>
              <p:cNvSpPr/>
              <p:nvPr/>
            </p:nvSpPr>
            <p:spPr>
              <a:xfrm>
                <a:off x="7273657" y="1360639"/>
                <a:ext cx="137872" cy="224684"/>
              </a:xfrm>
              <a:custGeom>
                <a:avLst/>
                <a:gdLst>
                  <a:gd name="connsiteX0" fmla="*/ 28423 w 257175"/>
                  <a:gd name="connsiteY0" fmla="*/ 404365 h 419100"/>
                  <a:gd name="connsiteX1" fmla="*/ 56397 w 257175"/>
                  <a:gd name="connsiteY1" fmla="*/ 411061 h 419100"/>
                  <a:gd name="connsiteX2" fmla="*/ 85420 w 257175"/>
                  <a:gd name="connsiteY2" fmla="*/ 415376 h 419100"/>
                  <a:gd name="connsiteX3" fmla="*/ 109385 w 257175"/>
                  <a:gd name="connsiteY3" fmla="*/ 416719 h 419100"/>
                  <a:gd name="connsiteX4" fmla="*/ 164601 w 257175"/>
                  <a:gd name="connsiteY4" fmla="*/ 410918 h 419100"/>
                  <a:gd name="connsiteX5" fmla="*/ 210884 w 257175"/>
                  <a:gd name="connsiteY5" fmla="*/ 392163 h 419100"/>
                  <a:gd name="connsiteX6" fmla="*/ 242888 w 257175"/>
                  <a:gd name="connsiteY6" fmla="*/ 358530 h 419100"/>
                  <a:gd name="connsiteX7" fmla="*/ 254794 w 257175"/>
                  <a:gd name="connsiteY7" fmla="*/ 307629 h 419100"/>
                  <a:gd name="connsiteX8" fmla="*/ 246755 w 257175"/>
                  <a:gd name="connsiteY8" fmla="*/ 267738 h 419100"/>
                  <a:gd name="connsiteX9" fmla="*/ 225171 w 257175"/>
                  <a:gd name="connsiteY9" fmla="*/ 235896 h 419100"/>
                  <a:gd name="connsiteX10" fmla="*/ 193472 w 257175"/>
                  <a:gd name="connsiteY10" fmla="*/ 209550 h 419100"/>
                  <a:gd name="connsiteX11" fmla="*/ 155219 w 257175"/>
                  <a:gd name="connsiteY11" fmla="*/ 186776 h 419100"/>
                  <a:gd name="connsiteX12" fmla="*/ 120396 w 257175"/>
                  <a:gd name="connsiteY12" fmla="*/ 170412 h 419100"/>
                  <a:gd name="connsiteX13" fmla="*/ 95098 w 257175"/>
                  <a:gd name="connsiteY13" fmla="*/ 154781 h 419100"/>
                  <a:gd name="connsiteX14" fmla="*/ 79172 w 257175"/>
                  <a:gd name="connsiteY14" fmla="*/ 137074 h 419100"/>
                  <a:gd name="connsiteX15" fmla="*/ 73819 w 257175"/>
                  <a:gd name="connsiteY15" fmla="*/ 114148 h 419100"/>
                  <a:gd name="connsiteX16" fmla="*/ 80658 w 257175"/>
                  <a:gd name="connsiteY16" fmla="*/ 91230 h 419100"/>
                  <a:gd name="connsiteX17" fmla="*/ 98669 w 257175"/>
                  <a:gd name="connsiteY17" fmla="*/ 75609 h 419100"/>
                  <a:gd name="connsiteX18" fmla="*/ 123825 w 257175"/>
                  <a:gd name="connsiteY18" fmla="*/ 66970 h 419100"/>
                  <a:gd name="connsiteX19" fmla="*/ 151952 w 257175"/>
                  <a:gd name="connsiteY19" fmla="*/ 64294 h 419100"/>
                  <a:gd name="connsiteX20" fmla="*/ 235744 w 257175"/>
                  <a:gd name="connsiteY20" fmla="*/ 83344 h 419100"/>
                  <a:gd name="connsiteX21" fmla="*/ 235744 w 257175"/>
                  <a:gd name="connsiteY21" fmla="*/ 20688 h 419100"/>
                  <a:gd name="connsiteX22" fmla="*/ 148228 w 257175"/>
                  <a:gd name="connsiteY22" fmla="*/ 7144 h 419100"/>
                  <a:gd name="connsiteX23" fmla="*/ 96441 w 257175"/>
                  <a:gd name="connsiteY23" fmla="*/ 13697 h 419100"/>
                  <a:gd name="connsiteX24" fmla="*/ 51197 w 257175"/>
                  <a:gd name="connsiteY24" fmla="*/ 33633 h 419100"/>
                  <a:gd name="connsiteX25" fmla="*/ 19193 w 257175"/>
                  <a:gd name="connsiteY25" fmla="*/ 67570 h 419100"/>
                  <a:gd name="connsiteX26" fmla="*/ 7144 w 257175"/>
                  <a:gd name="connsiteY26" fmla="*/ 116091 h 419100"/>
                  <a:gd name="connsiteX27" fmla="*/ 14288 w 257175"/>
                  <a:gd name="connsiteY27" fmla="*/ 155677 h 419100"/>
                  <a:gd name="connsiteX28" fmla="*/ 33928 w 257175"/>
                  <a:gd name="connsiteY28" fmla="*/ 185890 h 419100"/>
                  <a:gd name="connsiteX29" fmla="*/ 63541 w 257175"/>
                  <a:gd name="connsiteY29" fmla="*/ 210293 h 419100"/>
                  <a:gd name="connsiteX30" fmla="*/ 100451 w 257175"/>
                  <a:gd name="connsiteY30" fmla="*/ 232172 h 419100"/>
                  <a:gd name="connsiteX31" fmla="*/ 134979 w 257175"/>
                  <a:gd name="connsiteY31" fmla="*/ 248545 h 419100"/>
                  <a:gd name="connsiteX32" fmla="*/ 162963 w 257175"/>
                  <a:gd name="connsiteY32" fmla="*/ 265062 h 419100"/>
                  <a:gd name="connsiteX33" fmla="*/ 181413 w 257175"/>
                  <a:gd name="connsiteY33" fmla="*/ 283969 h 419100"/>
                  <a:gd name="connsiteX34" fmla="*/ 188119 w 257175"/>
                  <a:gd name="connsiteY34" fmla="*/ 308372 h 419100"/>
                  <a:gd name="connsiteX35" fmla="*/ 168173 w 257175"/>
                  <a:gd name="connsiteY35" fmla="*/ 346472 h 419100"/>
                  <a:gd name="connsiteX36" fmla="*/ 107594 w 257175"/>
                  <a:gd name="connsiteY36" fmla="*/ 359569 h 419100"/>
                  <a:gd name="connsiteX37" fmla="*/ 82153 w 257175"/>
                  <a:gd name="connsiteY37" fmla="*/ 357635 h 419100"/>
                  <a:gd name="connsiteX38" fmla="*/ 54464 w 257175"/>
                  <a:gd name="connsiteY38" fmla="*/ 351977 h 419100"/>
                  <a:gd name="connsiteX39" fmla="*/ 28423 w 257175"/>
                  <a:gd name="connsiteY39" fmla="*/ 343052 h 419100"/>
                  <a:gd name="connsiteX40" fmla="*/ 7144 w 257175"/>
                  <a:gd name="connsiteY40" fmla="*/ 330994 h 419100"/>
                  <a:gd name="connsiteX41" fmla="*/ 7144 w 257175"/>
                  <a:gd name="connsiteY41" fmla="*/ 395440 h 419100"/>
                  <a:gd name="connsiteX42" fmla="*/ 28423 w 257175"/>
                  <a:gd name="connsiteY42" fmla="*/ 404365 h 419100"/>
                  <a:gd name="connsiteX43" fmla="*/ 28423 w 257175"/>
                  <a:gd name="connsiteY43" fmla="*/ 404365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7175" h="419100">
                    <a:moveTo>
                      <a:pt x="28423" y="404365"/>
                    </a:moveTo>
                    <a:cubicBezTo>
                      <a:pt x="37205" y="407041"/>
                      <a:pt x="46577" y="409127"/>
                      <a:pt x="56397" y="411061"/>
                    </a:cubicBezTo>
                    <a:cubicBezTo>
                      <a:pt x="66227" y="412852"/>
                      <a:pt x="75895" y="414338"/>
                      <a:pt x="85420" y="415376"/>
                    </a:cubicBezTo>
                    <a:cubicBezTo>
                      <a:pt x="94945" y="416128"/>
                      <a:pt x="102832" y="416719"/>
                      <a:pt x="109385" y="416719"/>
                    </a:cubicBezTo>
                    <a:cubicBezTo>
                      <a:pt x="128730" y="416719"/>
                      <a:pt x="147190" y="414785"/>
                      <a:pt x="164601" y="410918"/>
                    </a:cubicBezTo>
                    <a:cubicBezTo>
                      <a:pt x="182013" y="407041"/>
                      <a:pt x="197491" y="400793"/>
                      <a:pt x="210884" y="392163"/>
                    </a:cubicBezTo>
                    <a:cubicBezTo>
                      <a:pt x="224276" y="383534"/>
                      <a:pt x="234848" y="372370"/>
                      <a:pt x="242888" y="358530"/>
                    </a:cubicBezTo>
                    <a:cubicBezTo>
                      <a:pt x="250774" y="344691"/>
                      <a:pt x="254794" y="327717"/>
                      <a:pt x="254794" y="307629"/>
                    </a:cubicBezTo>
                    <a:cubicBezTo>
                      <a:pt x="254794" y="292741"/>
                      <a:pt x="252108" y="279502"/>
                      <a:pt x="246755" y="267738"/>
                    </a:cubicBezTo>
                    <a:cubicBezTo>
                      <a:pt x="241392" y="256137"/>
                      <a:pt x="234248" y="245421"/>
                      <a:pt x="225171" y="235896"/>
                    </a:cubicBezTo>
                    <a:cubicBezTo>
                      <a:pt x="215941" y="226371"/>
                      <a:pt x="205378" y="217589"/>
                      <a:pt x="193472" y="209550"/>
                    </a:cubicBezTo>
                    <a:cubicBezTo>
                      <a:pt x="181413" y="201663"/>
                      <a:pt x="168621" y="194072"/>
                      <a:pt x="155219" y="186776"/>
                    </a:cubicBezTo>
                    <a:cubicBezTo>
                      <a:pt x="141980" y="180975"/>
                      <a:pt x="130369" y="175470"/>
                      <a:pt x="120396" y="170412"/>
                    </a:cubicBezTo>
                    <a:cubicBezTo>
                      <a:pt x="110423" y="165345"/>
                      <a:pt x="101946" y="160144"/>
                      <a:pt x="95098" y="154781"/>
                    </a:cubicBezTo>
                    <a:cubicBezTo>
                      <a:pt x="88106" y="149428"/>
                      <a:pt x="82744" y="143618"/>
                      <a:pt x="79172" y="137074"/>
                    </a:cubicBezTo>
                    <a:cubicBezTo>
                      <a:pt x="75600" y="130673"/>
                      <a:pt x="73819" y="123082"/>
                      <a:pt x="73819" y="114148"/>
                    </a:cubicBezTo>
                    <a:cubicBezTo>
                      <a:pt x="73819" y="105223"/>
                      <a:pt x="76048" y="97631"/>
                      <a:pt x="80658" y="91230"/>
                    </a:cubicBezTo>
                    <a:cubicBezTo>
                      <a:pt x="85277" y="84982"/>
                      <a:pt x="91230" y="79772"/>
                      <a:pt x="98669" y="75609"/>
                    </a:cubicBezTo>
                    <a:cubicBezTo>
                      <a:pt x="106108" y="71590"/>
                      <a:pt x="114443" y="68761"/>
                      <a:pt x="123825" y="66970"/>
                    </a:cubicBezTo>
                    <a:cubicBezTo>
                      <a:pt x="133045" y="65189"/>
                      <a:pt x="142427" y="64294"/>
                      <a:pt x="151952" y="64294"/>
                    </a:cubicBezTo>
                    <a:cubicBezTo>
                      <a:pt x="186033" y="64294"/>
                      <a:pt x="214008" y="70695"/>
                      <a:pt x="235744" y="83344"/>
                    </a:cubicBezTo>
                    <a:lnTo>
                      <a:pt x="235744" y="20688"/>
                    </a:lnTo>
                    <a:cubicBezTo>
                      <a:pt x="217284" y="11754"/>
                      <a:pt x="188119" y="7144"/>
                      <a:pt x="148228" y="7144"/>
                    </a:cubicBezTo>
                    <a:cubicBezTo>
                      <a:pt x="130664" y="7144"/>
                      <a:pt x="113405" y="9373"/>
                      <a:pt x="96441" y="13697"/>
                    </a:cubicBezTo>
                    <a:cubicBezTo>
                      <a:pt x="79467" y="18012"/>
                      <a:pt x="64437" y="24708"/>
                      <a:pt x="51197" y="33633"/>
                    </a:cubicBezTo>
                    <a:cubicBezTo>
                      <a:pt x="37948" y="42567"/>
                      <a:pt x="27232" y="53873"/>
                      <a:pt x="19193" y="67570"/>
                    </a:cubicBezTo>
                    <a:cubicBezTo>
                      <a:pt x="11154" y="81258"/>
                      <a:pt x="7144" y="97479"/>
                      <a:pt x="7144" y="116091"/>
                    </a:cubicBezTo>
                    <a:cubicBezTo>
                      <a:pt x="7144" y="131264"/>
                      <a:pt x="9525" y="144361"/>
                      <a:pt x="14288" y="155677"/>
                    </a:cubicBezTo>
                    <a:cubicBezTo>
                      <a:pt x="19050" y="166983"/>
                      <a:pt x="25594" y="176955"/>
                      <a:pt x="33928" y="185890"/>
                    </a:cubicBezTo>
                    <a:cubicBezTo>
                      <a:pt x="42262" y="194815"/>
                      <a:pt x="52235" y="203006"/>
                      <a:pt x="63541" y="210293"/>
                    </a:cubicBezTo>
                    <a:cubicBezTo>
                      <a:pt x="74857" y="217732"/>
                      <a:pt x="87211" y="225028"/>
                      <a:pt x="100451" y="232172"/>
                    </a:cubicBezTo>
                    <a:cubicBezTo>
                      <a:pt x="112662" y="237830"/>
                      <a:pt x="124263" y="243335"/>
                      <a:pt x="134979" y="248545"/>
                    </a:cubicBezTo>
                    <a:cubicBezTo>
                      <a:pt x="145694" y="253898"/>
                      <a:pt x="154924" y="259404"/>
                      <a:pt x="162963" y="265062"/>
                    </a:cubicBezTo>
                    <a:cubicBezTo>
                      <a:pt x="170850" y="270720"/>
                      <a:pt x="176955" y="277120"/>
                      <a:pt x="181413" y="283969"/>
                    </a:cubicBezTo>
                    <a:cubicBezTo>
                      <a:pt x="185880" y="290808"/>
                      <a:pt x="188119" y="298999"/>
                      <a:pt x="188119" y="308372"/>
                    </a:cubicBezTo>
                    <a:cubicBezTo>
                      <a:pt x="188119" y="325041"/>
                      <a:pt x="181413" y="337842"/>
                      <a:pt x="168173" y="346472"/>
                    </a:cubicBezTo>
                    <a:cubicBezTo>
                      <a:pt x="154781" y="355254"/>
                      <a:pt x="134684" y="359569"/>
                      <a:pt x="107594" y="359569"/>
                    </a:cubicBezTo>
                    <a:cubicBezTo>
                      <a:pt x="99860" y="359569"/>
                      <a:pt x="91373" y="358978"/>
                      <a:pt x="82153" y="357635"/>
                    </a:cubicBezTo>
                    <a:cubicBezTo>
                      <a:pt x="72923" y="356292"/>
                      <a:pt x="63694" y="354359"/>
                      <a:pt x="54464" y="351977"/>
                    </a:cubicBezTo>
                    <a:cubicBezTo>
                      <a:pt x="45244" y="349596"/>
                      <a:pt x="36605" y="346624"/>
                      <a:pt x="28423" y="343052"/>
                    </a:cubicBezTo>
                    <a:cubicBezTo>
                      <a:pt x="20088" y="339480"/>
                      <a:pt x="13097" y="335461"/>
                      <a:pt x="7144" y="330994"/>
                    </a:cubicBezTo>
                    <a:lnTo>
                      <a:pt x="7144" y="395440"/>
                    </a:lnTo>
                    <a:cubicBezTo>
                      <a:pt x="12497" y="398707"/>
                      <a:pt x="19488" y="401688"/>
                      <a:pt x="28423" y="404365"/>
                    </a:cubicBezTo>
                    <a:lnTo>
                      <a:pt x="28423" y="404365"/>
                    </a:lnTo>
                    <a:close/>
                  </a:path>
                </a:pathLst>
              </a:custGeom>
              <a:solidFill>
                <a:srgbClr val="5C2D91"/>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6E81EBC0-D8F5-4AAA-8EE3-AED25D85E29D}"/>
                  </a:ext>
                </a:extLst>
              </p:cNvPr>
              <p:cNvSpPr/>
              <p:nvPr/>
            </p:nvSpPr>
            <p:spPr>
              <a:xfrm>
                <a:off x="7443124" y="1365745"/>
                <a:ext cx="234893" cy="214471"/>
              </a:xfrm>
              <a:custGeom>
                <a:avLst/>
                <a:gdLst>
                  <a:gd name="connsiteX0" fmla="*/ 435769 w 438150"/>
                  <a:gd name="connsiteY0" fmla="*/ 7144 h 400050"/>
                  <a:gd name="connsiteX1" fmla="*/ 345138 w 438150"/>
                  <a:gd name="connsiteY1" fmla="*/ 7144 h 400050"/>
                  <a:gd name="connsiteX2" fmla="*/ 240811 w 438150"/>
                  <a:gd name="connsiteY2" fmla="*/ 266252 h 400050"/>
                  <a:gd name="connsiteX3" fmla="*/ 224437 w 438150"/>
                  <a:gd name="connsiteY3" fmla="*/ 311944 h 400050"/>
                  <a:gd name="connsiteX4" fmla="*/ 223095 w 438150"/>
                  <a:gd name="connsiteY4" fmla="*/ 311944 h 400050"/>
                  <a:gd name="connsiteX5" fmla="*/ 207912 w 438150"/>
                  <a:gd name="connsiteY5" fmla="*/ 267300 h 400050"/>
                  <a:gd name="connsiteX6" fmla="*/ 105375 w 438150"/>
                  <a:gd name="connsiteY6" fmla="*/ 7144 h 400050"/>
                  <a:gd name="connsiteX7" fmla="*/ 7144 w 438150"/>
                  <a:gd name="connsiteY7" fmla="*/ 7144 h 400050"/>
                  <a:gd name="connsiteX8" fmla="*/ 7144 w 438150"/>
                  <a:gd name="connsiteY8" fmla="*/ 397669 h 400050"/>
                  <a:gd name="connsiteX9" fmla="*/ 73819 w 438150"/>
                  <a:gd name="connsiteY9" fmla="*/ 397669 h 400050"/>
                  <a:gd name="connsiteX10" fmla="*/ 73819 w 438150"/>
                  <a:gd name="connsiteY10" fmla="*/ 145409 h 400050"/>
                  <a:gd name="connsiteX11" fmla="*/ 71438 w 438150"/>
                  <a:gd name="connsiteY11" fmla="*/ 68904 h 400050"/>
                  <a:gd name="connsiteX12" fmla="*/ 72485 w 438150"/>
                  <a:gd name="connsiteY12" fmla="*/ 68904 h 400050"/>
                  <a:gd name="connsiteX13" fmla="*/ 82896 w 438150"/>
                  <a:gd name="connsiteY13" fmla="*/ 107899 h 400050"/>
                  <a:gd name="connsiteX14" fmla="*/ 199882 w 438150"/>
                  <a:gd name="connsiteY14" fmla="*/ 397669 h 400050"/>
                  <a:gd name="connsiteX15" fmla="*/ 244678 w 438150"/>
                  <a:gd name="connsiteY15" fmla="*/ 397669 h 400050"/>
                  <a:gd name="connsiteX16" fmla="*/ 361359 w 438150"/>
                  <a:gd name="connsiteY16" fmla="*/ 105670 h 400050"/>
                  <a:gd name="connsiteX17" fmla="*/ 372075 w 438150"/>
                  <a:gd name="connsiteY17" fmla="*/ 68904 h 400050"/>
                  <a:gd name="connsiteX18" fmla="*/ 373113 w 438150"/>
                  <a:gd name="connsiteY18" fmla="*/ 68904 h 400050"/>
                  <a:gd name="connsiteX19" fmla="*/ 369094 w 438150"/>
                  <a:gd name="connsiteY19" fmla="*/ 144961 h 400050"/>
                  <a:gd name="connsiteX20" fmla="*/ 369094 w 438150"/>
                  <a:gd name="connsiteY20" fmla="*/ 397669 h 400050"/>
                  <a:gd name="connsiteX21" fmla="*/ 435769 w 438150"/>
                  <a:gd name="connsiteY21" fmla="*/ 397669 h 400050"/>
                  <a:gd name="connsiteX22" fmla="*/ 435769 w 438150"/>
                  <a:gd name="connsiteY22" fmla="*/ 7144 h 400050"/>
                  <a:gd name="connsiteX23" fmla="*/ 435769 w 438150"/>
                  <a:gd name="connsiteY23" fmla="*/ 714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8150" h="400050">
                    <a:moveTo>
                      <a:pt x="435769" y="7144"/>
                    </a:moveTo>
                    <a:lnTo>
                      <a:pt x="345138" y="7144"/>
                    </a:lnTo>
                    <a:lnTo>
                      <a:pt x="240811" y="266252"/>
                    </a:lnTo>
                    <a:cubicBezTo>
                      <a:pt x="236639" y="276225"/>
                      <a:pt x="231134" y="291408"/>
                      <a:pt x="224437" y="311944"/>
                    </a:cubicBezTo>
                    <a:lnTo>
                      <a:pt x="223095" y="311944"/>
                    </a:lnTo>
                    <a:cubicBezTo>
                      <a:pt x="220713" y="302123"/>
                      <a:pt x="215655" y="287236"/>
                      <a:pt x="207912" y="267300"/>
                    </a:cubicBezTo>
                    <a:lnTo>
                      <a:pt x="105375" y="7144"/>
                    </a:lnTo>
                    <a:lnTo>
                      <a:pt x="7144" y="7144"/>
                    </a:lnTo>
                    <a:lnTo>
                      <a:pt x="7144" y="397669"/>
                    </a:lnTo>
                    <a:lnTo>
                      <a:pt x="73819" y="397669"/>
                    </a:lnTo>
                    <a:lnTo>
                      <a:pt x="73819" y="145409"/>
                    </a:lnTo>
                    <a:cubicBezTo>
                      <a:pt x="73819" y="109985"/>
                      <a:pt x="72933" y="84534"/>
                      <a:pt x="71438" y="68904"/>
                    </a:cubicBezTo>
                    <a:lnTo>
                      <a:pt x="72485" y="68904"/>
                    </a:lnTo>
                    <a:cubicBezTo>
                      <a:pt x="76057" y="86468"/>
                      <a:pt x="79629" y="99422"/>
                      <a:pt x="82896" y="107899"/>
                    </a:cubicBezTo>
                    <a:lnTo>
                      <a:pt x="199882" y="397669"/>
                    </a:lnTo>
                    <a:lnTo>
                      <a:pt x="244678" y="397669"/>
                    </a:lnTo>
                    <a:lnTo>
                      <a:pt x="361359" y="105670"/>
                    </a:lnTo>
                    <a:cubicBezTo>
                      <a:pt x="364331" y="98231"/>
                      <a:pt x="367903" y="86020"/>
                      <a:pt x="372075" y="68904"/>
                    </a:cubicBezTo>
                    <a:lnTo>
                      <a:pt x="373113" y="68904"/>
                    </a:lnTo>
                    <a:cubicBezTo>
                      <a:pt x="370437" y="98974"/>
                      <a:pt x="369094" y="124273"/>
                      <a:pt x="369094" y="144961"/>
                    </a:cubicBezTo>
                    <a:lnTo>
                      <a:pt x="369094" y="397669"/>
                    </a:lnTo>
                    <a:lnTo>
                      <a:pt x="435769" y="397669"/>
                    </a:lnTo>
                    <a:lnTo>
                      <a:pt x="435769" y="7144"/>
                    </a:lnTo>
                    <a:lnTo>
                      <a:pt x="435769" y="7144"/>
                    </a:lnTo>
                    <a:close/>
                  </a:path>
                </a:pathLst>
              </a:custGeom>
              <a:solidFill>
                <a:srgbClr val="5C2D91"/>
              </a:solidFill>
              <a:ln w="9525" cap="flat">
                <a:noFill/>
                <a:prstDash val="solid"/>
                <a:miter/>
              </a:ln>
            </p:spPr>
            <p:txBody>
              <a:bodyPr rtlCol="0" anchor="ctr"/>
              <a:lstStyle/>
              <a:p>
                <a:endParaRPr lang="en-US" sz="1836"/>
              </a:p>
            </p:txBody>
          </p:sp>
        </p:grpSp>
      </p:grpSp>
    </p:spTree>
    <p:extLst>
      <p:ext uri="{BB962C8B-B14F-4D97-AF65-F5344CB8AC3E}">
        <p14:creationId xmlns:p14="http://schemas.microsoft.com/office/powerpoint/2010/main" val="6084200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43647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D720807-00AC-48C2-848C-6F893C1685C6}"/>
              </a:ext>
            </a:extLst>
          </p:cNvPr>
          <p:cNvPicPr>
            <a:picLocks noChangeAspect="1"/>
          </p:cNvPicPr>
          <p:nvPr userDrawn="1"/>
        </p:nvPicPr>
        <p:blipFill>
          <a:blip r:embed="rId2"/>
          <a:stretch>
            <a:fillRect/>
          </a:stretch>
        </p:blipFill>
        <p:spPr>
          <a:xfrm>
            <a:off x="111346" y="99884"/>
            <a:ext cx="1869456" cy="687668"/>
          </a:xfrm>
          <a:prstGeom prst="rect">
            <a:avLst/>
          </a:prstGeom>
        </p:spPr>
      </p:pic>
      <p:pic>
        <p:nvPicPr>
          <p:cNvPr id="9" name="Graphic 8">
            <a:extLst>
              <a:ext uri="{FF2B5EF4-FFF2-40B4-BE49-F238E27FC236}">
                <a16:creationId xmlns:a16="http://schemas.microsoft.com/office/drawing/2014/main" id="{3F926D30-C6F0-4D88-B470-AA3607AA8C4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29288" y="281156"/>
            <a:ext cx="1099373" cy="285799"/>
          </a:xfrm>
          <a:prstGeom prst="rect">
            <a:avLst/>
          </a:prstGeom>
        </p:spPr>
      </p:pic>
    </p:spTree>
    <p:extLst>
      <p:ext uri="{BB962C8B-B14F-4D97-AF65-F5344CB8AC3E}">
        <p14:creationId xmlns:p14="http://schemas.microsoft.com/office/powerpoint/2010/main" val="574514996"/>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OnDar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E7666AB-CB85-430C-9A8E-230EF5CDB9D1}"/>
              </a:ext>
            </a:extLst>
          </p:cNvPr>
          <p:cNvSpPr/>
          <p:nvPr userDrawn="1"/>
        </p:nvSpPr>
        <p:spPr bwMode="auto">
          <a:xfrm>
            <a:off x="-1" y="1048"/>
            <a:ext cx="12436476" cy="6993478"/>
          </a:xfrm>
          <a:prstGeom prst="rect">
            <a:avLst/>
          </a:prstGeom>
          <a:solidFill>
            <a:srgbClr val="3232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8D720807-00AC-48C2-848C-6F893C1685C6}"/>
              </a:ext>
            </a:extLst>
          </p:cNvPr>
          <p:cNvPicPr>
            <a:picLocks noChangeAspect="1"/>
          </p:cNvPicPr>
          <p:nvPr userDrawn="1"/>
        </p:nvPicPr>
        <p:blipFill>
          <a:blip r:embed="rId2"/>
          <a:stretch>
            <a:fillRect/>
          </a:stretch>
        </p:blipFill>
        <p:spPr>
          <a:xfrm>
            <a:off x="111346" y="99884"/>
            <a:ext cx="1869456" cy="687668"/>
          </a:xfrm>
          <a:prstGeom prst="rect">
            <a:avLst/>
          </a:prstGeom>
        </p:spPr>
      </p:pic>
      <p:pic>
        <p:nvPicPr>
          <p:cNvPr id="9" name="Graphic 8">
            <a:extLst>
              <a:ext uri="{FF2B5EF4-FFF2-40B4-BE49-F238E27FC236}">
                <a16:creationId xmlns:a16="http://schemas.microsoft.com/office/drawing/2014/main" id="{3F926D30-C6F0-4D88-B470-AA3607AA8C4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29288" y="281156"/>
            <a:ext cx="1099373" cy="285799"/>
          </a:xfrm>
          <a:prstGeom prst="rect">
            <a:avLst/>
          </a:prstGeom>
        </p:spPr>
      </p:pic>
    </p:spTree>
    <p:extLst>
      <p:ext uri="{BB962C8B-B14F-4D97-AF65-F5344CB8AC3E}">
        <p14:creationId xmlns:p14="http://schemas.microsoft.com/office/powerpoint/2010/main" val="1648988578"/>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OnLigh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319115-0A94-4811-9E54-C36D0809AAC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9" y="-21856"/>
            <a:ext cx="2812652" cy="930175"/>
          </a:xfrm>
          <a:prstGeom prst="rect">
            <a:avLst/>
          </a:prstGeom>
        </p:spPr>
      </p:pic>
    </p:spTree>
    <p:extLst>
      <p:ext uri="{BB962C8B-B14F-4D97-AF65-F5344CB8AC3E}">
        <p14:creationId xmlns:p14="http://schemas.microsoft.com/office/powerpoint/2010/main" val="2863737283"/>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OnSpli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B6C8DF-C931-4B08-BD1E-D245A56739DC}"/>
              </a:ext>
            </a:extLst>
          </p:cNvPr>
          <p:cNvSpPr/>
          <p:nvPr userDrawn="1"/>
        </p:nvSpPr>
        <p:spPr bwMode="auto">
          <a:xfrm>
            <a:off x="0" y="2640605"/>
            <a:ext cx="12436475" cy="43539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09B0B33F-2F18-441A-A322-E81707E6C197}"/>
              </a:ext>
            </a:extLst>
          </p:cNvPr>
          <p:cNvPicPr>
            <a:picLocks noChangeAspect="1"/>
          </p:cNvPicPr>
          <p:nvPr userDrawn="1"/>
        </p:nvPicPr>
        <p:blipFill>
          <a:blip r:embed="rId2"/>
          <a:stretch>
            <a:fillRect/>
          </a:stretch>
        </p:blipFill>
        <p:spPr>
          <a:xfrm>
            <a:off x="90497" y="98742"/>
            <a:ext cx="1864380" cy="685800"/>
          </a:xfrm>
          <a:prstGeom prst="rect">
            <a:avLst/>
          </a:prstGeom>
        </p:spPr>
      </p:pic>
    </p:spTree>
    <p:extLst>
      <p:ext uri="{BB962C8B-B14F-4D97-AF65-F5344CB8AC3E}">
        <p14:creationId xmlns:p14="http://schemas.microsoft.com/office/powerpoint/2010/main" val="290291234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rand Guideline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A4D593-F029-4072-B6E0-EB39DA039580}"/>
              </a:ext>
            </a:extLst>
          </p:cNvPr>
          <p:cNvPicPr>
            <a:picLocks noChangeAspect="1"/>
          </p:cNvPicPr>
          <p:nvPr userDrawn="1"/>
        </p:nvPicPr>
        <p:blipFill>
          <a:blip r:embed="rId2"/>
          <a:stretch>
            <a:fillRect/>
          </a:stretch>
        </p:blipFill>
        <p:spPr>
          <a:xfrm>
            <a:off x="7029679" y="258064"/>
            <a:ext cx="2898093" cy="2489032"/>
          </a:xfrm>
          <a:prstGeom prst="rect">
            <a:avLst/>
          </a:prstGeom>
        </p:spPr>
      </p:pic>
      <p:pic>
        <p:nvPicPr>
          <p:cNvPr id="6" name="Picture 5">
            <a:extLst>
              <a:ext uri="{FF2B5EF4-FFF2-40B4-BE49-F238E27FC236}">
                <a16:creationId xmlns:a16="http://schemas.microsoft.com/office/drawing/2014/main" id="{785D5479-4349-4D64-85E9-CF513AC1FCF0}"/>
              </a:ext>
            </a:extLst>
          </p:cNvPr>
          <p:cNvPicPr>
            <a:picLocks noChangeAspect="1"/>
          </p:cNvPicPr>
          <p:nvPr userDrawn="1"/>
        </p:nvPicPr>
        <p:blipFill rotWithShape="1">
          <a:blip r:embed="rId3"/>
          <a:srcRect t="1" b="561"/>
          <a:stretch/>
        </p:blipFill>
        <p:spPr>
          <a:xfrm>
            <a:off x="7029678" y="3047489"/>
            <a:ext cx="2533650" cy="1685925"/>
          </a:xfrm>
          <a:prstGeom prst="rect">
            <a:avLst/>
          </a:prstGeom>
        </p:spPr>
      </p:pic>
      <p:pic>
        <p:nvPicPr>
          <p:cNvPr id="7" name="Picture 6">
            <a:extLst>
              <a:ext uri="{FF2B5EF4-FFF2-40B4-BE49-F238E27FC236}">
                <a16:creationId xmlns:a16="http://schemas.microsoft.com/office/drawing/2014/main" id="{97CC470F-5659-44DC-B469-82E820D7367F}"/>
              </a:ext>
            </a:extLst>
          </p:cNvPr>
          <p:cNvPicPr>
            <a:picLocks noChangeAspect="1"/>
          </p:cNvPicPr>
          <p:nvPr userDrawn="1"/>
        </p:nvPicPr>
        <p:blipFill>
          <a:blip r:embed="rId4"/>
          <a:stretch>
            <a:fillRect/>
          </a:stretch>
        </p:blipFill>
        <p:spPr>
          <a:xfrm>
            <a:off x="7029679" y="4984276"/>
            <a:ext cx="5248275" cy="1685925"/>
          </a:xfrm>
          <a:prstGeom prst="rect">
            <a:avLst/>
          </a:prstGeom>
        </p:spPr>
      </p:pic>
      <p:pic>
        <p:nvPicPr>
          <p:cNvPr id="8" name="Picture 7">
            <a:extLst>
              <a:ext uri="{FF2B5EF4-FFF2-40B4-BE49-F238E27FC236}">
                <a16:creationId xmlns:a16="http://schemas.microsoft.com/office/drawing/2014/main" id="{57E3C9D9-9A0F-48CA-B65E-0137AE56A1A4}"/>
              </a:ext>
            </a:extLst>
          </p:cNvPr>
          <p:cNvPicPr>
            <a:picLocks noChangeAspect="1"/>
          </p:cNvPicPr>
          <p:nvPr userDrawn="1"/>
        </p:nvPicPr>
        <p:blipFill>
          <a:blip r:embed="rId5"/>
          <a:stretch>
            <a:fillRect/>
          </a:stretch>
        </p:blipFill>
        <p:spPr>
          <a:xfrm>
            <a:off x="274639" y="268269"/>
            <a:ext cx="6401933" cy="6401933"/>
          </a:xfrm>
          <a:prstGeom prst="rect">
            <a:avLst/>
          </a:prstGeom>
        </p:spPr>
      </p:pic>
      <p:pic>
        <p:nvPicPr>
          <p:cNvPr id="9" name="Picture 8">
            <a:extLst>
              <a:ext uri="{FF2B5EF4-FFF2-40B4-BE49-F238E27FC236}">
                <a16:creationId xmlns:a16="http://schemas.microsoft.com/office/drawing/2014/main" id="{2A5DA98C-BB61-4CD9-8216-86F682C70ACC}"/>
              </a:ext>
            </a:extLst>
          </p:cNvPr>
          <p:cNvPicPr>
            <a:picLocks noChangeAspect="1"/>
          </p:cNvPicPr>
          <p:nvPr userDrawn="1"/>
        </p:nvPicPr>
        <p:blipFill>
          <a:blip r:embed="rId6"/>
          <a:stretch>
            <a:fillRect/>
          </a:stretch>
        </p:blipFill>
        <p:spPr>
          <a:xfrm>
            <a:off x="10280878" y="258064"/>
            <a:ext cx="1856850" cy="1859243"/>
          </a:xfrm>
          <a:prstGeom prst="rect">
            <a:avLst/>
          </a:prstGeom>
        </p:spPr>
      </p:pic>
      <p:pic>
        <p:nvPicPr>
          <p:cNvPr id="10" name="Picture 9">
            <a:extLst>
              <a:ext uri="{FF2B5EF4-FFF2-40B4-BE49-F238E27FC236}">
                <a16:creationId xmlns:a16="http://schemas.microsoft.com/office/drawing/2014/main" id="{F15E2B15-FC3A-42CC-9DC1-EC7543E43CF1}"/>
              </a:ext>
            </a:extLst>
          </p:cNvPr>
          <p:cNvPicPr>
            <a:picLocks noChangeAspect="1"/>
          </p:cNvPicPr>
          <p:nvPr userDrawn="1"/>
        </p:nvPicPr>
        <p:blipFill>
          <a:blip r:embed="rId7"/>
          <a:stretch>
            <a:fillRect/>
          </a:stretch>
        </p:blipFill>
        <p:spPr>
          <a:xfrm>
            <a:off x="9803792" y="3354810"/>
            <a:ext cx="2391993" cy="1187392"/>
          </a:xfrm>
          <a:prstGeom prst="rect">
            <a:avLst/>
          </a:prstGeom>
        </p:spPr>
      </p:pic>
    </p:spTree>
    <p:extLst>
      <p:ext uri="{BB962C8B-B14F-4D97-AF65-F5344CB8AC3E}">
        <p14:creationId xmlns:p14="http://schemas.microsoft.com/office/powerpoint/2010/main" val="2344633603"/>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6"/>
            <a:ext cx="9795376" cy="742120"/>
          </a:xfrm>
        </p:spPr>
        <p:txBody>
          <a:bodyPr/>
          <a:lstStyle>
            <a:lvl1pPr>
              <a:defRPr sz="1799"/>
            </a:lvl1pPr>
            <a:lvl2pPr>
              <a:defRPr sz="1799"/>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4"/>
            <a:ext cx="1362456" cy="194066"/>
          </a:xfrm>
          <a:prstGeom prst="rect">
            <a:avLst/>
          </a:prstGeom>
        </p:spPr>
      </p:pic>
    </p:spTree>
    <p:extLst>
      <p:ext uri="{BB962C8B-B14F-4D97-AF65-F5344CB8AC3E}">
        <p14:creationId xmlns:p14="http://schemas.microsoft.com/office/powerpoint/2010/main" val="2624419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5"/>
            <a:ext cx="9801726" cy="742120"/>
          </a:xfrm>
        </p:spPr>
        <p:txBody>
          <a:bodyPr/>
          <a:lstStyle>
            <a:lvl1pPr>
              <a:defRPr sz="1799">
                <a:solidFill>
                  <a:schemeClr val="bg1"/>
                </a:solidFill>
              </a:defRPr>
            </a:lvl1pPr>
            <a:lvl2pPr>
              <a:defRPr sz="1799">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3221528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0"/>
            <a:ext cx="11239464" cy="565027"/>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26015905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799"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15">
              <a:spcAft>
                <a:spcPts val="500"/>
              </a:spcAft>
              <a:buNone/>
              <a:defRPr sz="1799" spc="0" baseline="0">
                <a:solidFill>
                  <a:schemeClr val="tx2"/>
                </a:solidFill>
              </a:defRPr>
            </a:lvl1pPr>
            <a:lvl2pPr marL="228551" indent="0">
              <a:buNone/>
              <a:defRPr sz="1799"/>
            </a:lvl2pPr>
            <a:lvl3pPr marL="457102" indent="0">
              <a:buNone/>
              <a:defRPr sz="1799"/>
            </a:lvl3pPr>
            <a:lvl4pPr marL="685653" indent="0">
              <a:buNone/>
              <a:defRPr sz="1799"/>
            </a:lvl4pPr>
            <a:lvl5pPr marL="914205" indent="0">
              <a:buNone/>
              <a:defRPr sz="1799"/>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48891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02" indent="0">
              <a:buNone/>
              <a:defRPr/>
            </a:lvl3pPr>
            <a:lvl4pPr marL="685653" indent="0">
              <a:buNone/>
              <a:defRPr/>
            </a:lvl4pPr>
            <a:lvl5pPr marL="914205"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5"/>
            <a:ext cx="11533187" cy="452675"/>
          </a:xfrm>
        </p:spPr>
        <p:txBody>
          <a:bodyPr lIns="0" tIns="0" rIns="0" bIns="0"/>
          <a:lstStyle>
            <a:lvl1pPr marL="0" indent="0">
              <a:lnSpc>
                <a:spcPts val="1799"/>
              </a:lnSpc>
              <a:spcBef>
                <a:spcPts val="0"/>
              </a:spcBef>
              <a:buNone/>
              <a:defRPr sz="1399" b="0" spc="0">
                <a:solidFill>
                  <a:schemeClr val="tx2"/>
                </a:solidFill>
                <a:latin typeface="+mj-lt"/>
              </a:defRPr>
            </a:lvl1pPr>
            <a:lvl2pPr marL="0" indent="0">
              <a:lnSpc>
                <a:spcPts val="1799"/>
              </a:lnSpc>
              <a:spcBef>
                <a:spcPts val="0"/>
              </a:spcBef>
              <a:buNone/>
              <a:defRPr sz="1399" spc="0">
                <a:solidFill>
                  <a:schemeClr val="tx1"/>
                </a:solidFill>
              </a:defRPr>
            </a:lvl2pPr>
            <a:lvl3pPr marL="457102" indent="0">
              <a:buNone/>
              <a:defRPr/>
            </a:lvl3pPr>
            <a:lvl4pPr marL="685653" indent="0">
              <a:buNone/>
              <a:defRPr/>
            </a:lvl4pPr>
            <a:lvl5pPr marL="914205"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02" indent="0">
              <a:buNone/>
              <a:defRPr/>
            </a:lvl3pPr>
            <a:lvl4pPr marL="685653"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4183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1" indent="0">
              <a:buNone/>
              <a:defRPr/>
            </a:lvl2pPr>
            <a:lvl3pPr marL="457102" indent="0">
              <a:buNone/>
              <a:defRPr/>
            </a:lvl3pPr>
            <a:lvl4pPr marL="685653" indent="0">
              <a:buNone/>
              <a:defRPr/>
            </a:lvl4pPr>
            <a:lvl5pPr marL="914205"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5"/>
            <a:ext cx="3690937" cy="2728477"/>
          </a:xfrm>
        </p:spPr>
        <p:txBody>
          <a:bodyPr lIns="0" tIns="0" rIns="0" bIns="0"/>
          <a:lstStyle>
            <a:lvl1pPr marL="0" indent="0">
              <a:lnSpc>
                <a:spcPts val="1799"/>
              </a:lnSpc>
              <a:spcBef>
                <a:spcPts val="0"/>
              </a:spcBef>
              <a:spcAft>
                <a:spcPts val="600"/>
              </a:spcAft>
              <a:buNone/>
              <a:defRPr sz="1399" b="0" spc="0" baseline="0">
                <a:solidFill>
                  <a:schemeClr val="tx2"/>
                </a:solidFill>
                <a:latin typeface="+mj-lt"/>
              </a:defRPr>
            </a:lvl1pPr>
            <a:lvl2pPr marL="285689" marR="0" indent="-285689" algn="l" defTabSz="932543" rtl="0" eaLnBrk="1" fontAlgn="auto" latinLnBrk="0" hangingPunct="1">
              <a:lnSpc>
                <a:spcPts val="1799"/>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02" indent="0">
              <a:buNone/>
              <a:defRPr/>
            </a:lvl3pPr>
            <a:lvl4pPr marL="685653" indent="0">
              <a:buNone/>
              <a:defRPr/>
            </a:lvl4pPr>
            <a:lvl5pPr marL="914205" indent="0">
              <a:buNone/>
              <a:defRPr/>
            </a:lvl5pPr>
          </a:lstStyle>
          <a:p>
            <a:pPr lvl="0"/>
            <a:r>
              <a:rPr lang="en-US"/>
              <a:t>Paragraph title Segoe UI </a:t>
            </a:r>
            <a:r>
              <a:rPr lang="en-US" err="1"/>
              <a:t>Semibold</a:t>
            </a:r>
            <a:r>
              <a:rPr lang="en-US"/>
              <a:t> 14/18</a:t>
            </a:r>
          </a:p>
          <a:p>
            <a:pPr marL="285689" marR="0" lvl="1" indent="-285689" algn="l" defTabSz="932543" rtl="0" eaLnBrk="1" fontAlgn="auto" latinLnBrk="0" hangingPunct="1">
              <a:lnSpc>
                <a:spcPts val="1799"/>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89" marR="0" lvl="1" indent="-285689" algn="l" defTabSz="932543" rtl="0" eaLnBrk="1" fontAlgn="auto" latinLnBrk="0" hangingPunct="1">
              <a:lnSpc>
                <a:spcPts val="1799"/>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5"/>
            <a:ext cx="3690937" cy="2728477"/>
          </a:xfrm>
        </p:spPr>
        <p:txBody>
          <a:bodyPr lIns="0" tIns="0" rIns="0" bIns="0"/>
          <a:lstStyle>
            <a:lvl1pPr marL="0" indent="0">
              <a:lnSpc>
                <a:spcPts val="1799"/>
              </a:lnSpc>
              <a:spcBef>
                <a:spcPts val="0"/>
              </a:spcBef>
              <a:spcAft>
                <a:spcPts val="600"/>
              </a:spcAft>
              <a:buNone/>
              <a:defRPr sz="1399" b="0" spc="0" baseline="0">
                <a:solidFill>
                  <a:schemeClr val="tx2"/>
                </a:solidFill>
                <a:latin typeface="+mj-lt"/>
              </a:defRPr>
            </a:lvl1pPr>
            <a:lvl2pPr marL="285689" marR="0" indent="-285689" algn="l" defTabSz="932543" rtl="0" eaLnBrk="1" fontAlgn="auto" latinLnBrk="0" hangingPunct="1">
              <a:lnSpc>
                <a:spcPts val="1799"/>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02" indent="0">
              <a:buNone/>
              <a:defRPr/>
            </a:lvl3pPr>
            <a:lvl4pPr marL="685653" indent="0">
              <a:buNone/>
              <a:defRPr/>
            </a:lvl4pPr>
            <a:lvl5pPr marL="914205" indent="0">
              <a:buNone/>
              <a:defRPr/>
            </a:lvl5pPr>
          </a:lstStyle>
          <a:p>
            <a:pPr lvl="0"/>
            <a:r>
              <a:rPr lang="en-US"/>
              <a:t>Paragraph title Segoe UI </a:t>
            </a:r>
            <a:r>
              <a:rPr lang="en-US" err="1"/>
              <a:t>Semibold</a:t>
            </a:r>
            <a:r>
              <a:rPr lang="en-US"/>
              <a:t> 14/18</a:t>
            </a:r>
          </a:p>
          <a:p>
            <a:pPr marL="285689" marR="0" lvl="1" indent="-285689" algn="l" defTabSz="932543" rtl="0" eaLnBrk="1" fontAlgn="auto" latinLnBrk="0" hangingPunct="1">
              <a:lnSpc>
                <a:spcPts val="1799"/>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89" marR="0" lvl="1" indent="-285689" algn="l" defTabSz="932543" rtl="0" eaLnBrk="1" fontAlgn="auto" latinLnBrk="0" hangingPunct="1">
              <a:lnSpc>
                <a:spcPts val="1799"/>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5"/>
            <a:ext cx="3690937" cy="2728477"/>
          </a:xfrm>
        </p:spPr>
        <p:txBody>
          <a:bodyPr lIns="0" tIns="0" rIns="0" bIns="0"/>
          <a:lstStyle>
            <a:lvl1pPr marL="0" indent="0">
              <a:lnSpc>
                <a:spcPts val="1799"/>
              </a:lnSpc>
              <a:spcBef>
                <a:spcPts val="0"/>
              </a:spcBef>
              <a:spcAft>
                <a:spcPts val="600"/>
              </a:spcAft>
              <a:buNone/>
              <a:defRPr sz="1399" b="0" spc="0" baseline="0">
                <a:solidFill>
                  <a:schemeClr val="tx2"/>
                </a:solidFill>
                <a:latin typeface="+mj-lt"/>
              </a:defRPr>
            </a:lvl1pPr>
            <a:lvl2pPr marL="285689" marR="0" indent="-285689" algn="l" defTabSz="932543" rtl="0" eaLnBrk="1" fontAlgn="auto" latinLnBrk="0" hangingPunct="1">
              <a:lnSpc>
                <a:spcPts val="1799"/>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02" indent="0">
              <a:buNone/>
              <a:defRPr/>
            </a:lvl3pPr>
            <a:lvl4pPr marL="685653" indent="0">
              <a:buNone/>
              <a:defRPr/>
            </a:lvl4pPr>
            <a:lvl5pPr marL="914205" indent="0">
              <a:buNone/>
              <a:defRPr/>
            </a:lvl5pPr>
          </a:lstStyle>
          <a:p>
            <a:pPr lvl="0"/>
            <a:r>
              <a:rPr lang="en-US"/>
              <a:t>Paragraph title Segoe UI </a:t>
            </a:r>
            <a:r>
              <a:rPr lang="en-US" err="1"/>
              <a:t>Semibold</a:t>
            </a:r>
            <a:r>
              <a:rPr lang="en-US"/>
              <a:t> 14/18</a:t>
            </a:r>
          </a:p>
          <a:p>
            <a:pPr marL="285689" marR="0" lvl="1" indent="-285689" algn="l" defTabSz="932543" rtl="0" eaLnBrk="1" fontAlgn="auto" latinLnBrk="0" hangingPunct="1">
              <a:lnSpc>
                <a:spcPts val="1799"/>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89" marR="0" lvl="1" indent="-285689" algn="l" defTabSz="932543" rtl="0" eaLnBrk="1" fontAlgn="auto" latinLnBrk="0" hangingPunct="1">
              <a:lnSpc>
                <a:spcPts val="1799"/>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52559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29749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5706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59270"/>
          </a:xfrm>
        </p:spPr>
        <p:txBody>
          <a:bodyPr lIns="0" tIns="0" rIns="0" bIns="0"/>
          <a:lstStyle>
            <a:lvl1pPr marL="0" indent="0">
              <a:lnSpc>
                <a:spcPts val="1799"/>
              </a:lnSpc>
              <a:spcBef>
                <a:spcPts val="900"/>
              </a:spcBef>
              <a:buNone/>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marL="0" marR="0" lvl="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20" y="3230880"/>
            <a:ext cx="1727200" cy="2859270"/>
          </a:xfrm>
        </p:spPr>
        <p:txBody>
          <a:bodyPr lIns="0" tIns="0" rIns="0" bIns="0"/>
          <a:lstStyle>
            <a:lvl1pPr marL="0" marR="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marL="0" marR="0" lvl="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0"/>
            <a:ext cx="1727200" cy="2859270"/>
          </a:xfrm>
        </p:spPr>
        <p:txBody>
          <a:bodyPr lIns="0" tIns="0" rIns="0" bIns="0"/>
          <a:lstStyle>
            <a:lvl1pPr marL="0" marR="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marL="0" marR="0" lvl="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0"/>
            <a:ext cx="1727200" cy="2859270"/>
          </a:xfrm>
        </p:spPr>
        <p:txBody>
          <a:bodyPr lIns="0" tIns="0" rIns="0" bIns="0"/>
          <a:lstStyle>
            <a:lvl1pPr marL="0" marR="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marL="0" marR="0" lvl="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59270"/>
          </a:xfrm>
        </p:spPr>
        <p:txBody>
          <a:bodyPr lIns="0" tIns="0" rIns="0" bIns="0"/>
          <a:lstStyle>
            <a:lvl1pPr marL="0" marR="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marL="0" marR="0" lvl="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59270"/>
          </a:xfrm>
        </p:spPr>
        <p:txBody>
          <a:bodyPr lIns="0" tIns="0" rIns="0" bIns="0"/>
          <a:lstStyle>
            <a:lvl1pPr marL="0" marR="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marL="0" marR="0" lvl="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20"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7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9"/>
            <a:ext cx="261936" cy="263525"/>
          </a:xfrm>
        </p:spPr>
        <p:txBody>
          <a:bodyPr tIns="0" bIns="0"/>
          <a:lstStyle>
            <a:lvl1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7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7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7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7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7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67129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99144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827766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1062038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1"/>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79"/>
            <a:ext cx="5653087" cy="411161"/>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9" y="2410676"/>
            <a:ext cx="4919662" cy="2755420"/>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1" indent="0">
              <a:buNone/>
              <a:defRPr/>
            </a:lvl2pPr>
            <a:lvl3pPr marL="457102" indent="0">
              <a:buNone/>
              <a:defRPr/>
            </a:lvl3pPr>
            <a:lvl4pPr marL="685653" indent="0">
              <a:buNone/>
              <a:defRPr/>
            </a:lvl4pPr>
            <a:lvl5pPr marL="91420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37213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600059" y="466301"/>
            <a:ext cx="5023884" cy="565027"/>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5" y="1364778"/>
            <a:ext cx="5023168"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215638" y="0"/>
            <a:ext cx="621822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18238"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4152" y="723305"/>
            <a:ext cx="502119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497961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1" indent="0">
              <a:buNone/>
              <a:defRPr/>
            </a:lvl2pPr>
            <a:lvl3pPr marL="457102" indent="0">
              <a:buNone/>
              <a:defRPr/>
            </a:lvl3pPr>
            <a:lvl4pPr marL="685653" indent="0">
              <a:buNone/>
              <a:defRPr/>
            </a:lvl4pPr>
            <a:lvl5pPr marL="914205"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40" y="2761500"/>
            <a:ext cx="4853622" cy="2571524"/>
          </a:xfrm>
        </p:spPr>
        <p:txBody>
          <a:bodyPr lIns="0" tIns="0" rIns="0" bIns="0"/>
          <a:lstStyle>
            <a:lvl1pPr marL="285689" indent="-285689">
              <a:lnSpc>
                <a:spcPts val="1799"/>
              </a:lnSpc>
              <a:spcBef>
                <a:spcPts val="0"/>
              </a:spcBef>
              <a:buFont typeface="Arial" panose="020B0604020202020204" pitchFamily="34" charset="0"/>
              <a:buChar char="•"/>
              <a:defRPr sz="1399" b="0" i="0" spc="0">
                <a:solidFill>
                  <a:schemeClr val="tx1"/>
                </a:solidFill>
                <a:latin typeface="+mn-lt"/>
              </a:defRPr>
            </a:lvl1pPr>
            <a:lvl2pPr marL="0" indent="0">
              <a:lnSpc>
                <a:spcPts val="1799"/>
              </a:lnSpc>
              <a:spcBef>
                <a:spcPts val="0"/>
              </a:spcBef>
              <a:buNone/>
              <a:defRPr sz="1399">
                <a:solidFill>
                  <a:schemeClr val="tx1"/>
                </a:solidFill>
              </a:defRPr>
            </a:lvl2pPr>
            <a:lvl3pPr marL="457102" indent="0">
              <a:buNone/>
              <a:defRPr/>
            </a:lvl3pPr>
            <a:lvl4pPr marL="685653" indent="0">
              <a:buNone/>
              <a:defRPr/>
            </a:lvl4pPr>
            <a:lvl5pPr marL="914205"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8" y="3489114"/>
            <a:ext cx="5951027"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36807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8" y="3489114"/>
            <a:ext cx="5951027"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799"/>
              </a:lnSpc>
              <a:spcBef>
                <a:spcPts val="900"/>
              </a:spcBef>
              <a:buNone/>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marL="0" marR="0" lvl="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799"/>
              </a:lnSpc>
              <a:spcBef>
                <a:spcPts val="900"/>
              </a:spcBef>
              <a:buNone/>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marL="0" marR="0" lvl="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54211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6" cy="6497884"/>
          </a:xfrm>
          <a:prstGeom prst="rect">
            <a:avLst/>
          </a:prstGeom>
        </p:spPr>
      </p:pic>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8"/>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35318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4"/>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4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02" indent="0">
              <a:buNone/>
              <a:defRPr/>
            </a:lvl3pPr>
            <a:lvl4pPr marL="685653" indent="0">
              <a:buNone/>
              <a:defRPr/>
            </a:lvl4pPr>
            <a:lvl5pPr marL="914205"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4"/>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6" y="1989615"/>
            <a:ext cx="3695701" cy="3605214"/>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3"/>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08174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98286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09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7"/>
            <a:ext cx="1362456" cy="194066"/>
          </a:xfrm>
          <a:prstGeom prst="rect">
            <a:avLst/>
          </a:prstGeom>
        </p:spPr>
      </p:pic>
    </p:spTree>
    <p:extLst>
      <p:ext uri="{BB962C8B-B14F-4D97-AF65-F5344CB8AC3E}">
        <p14:creationId xmlns:p14="http://schemas.microsoft.com/office/powerpoint/2010/main" val="1122973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5809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FE3E5-3C71-497D-831F-1899ABA88C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3E3D89-938E-4081-8E33-825A87761BDB}"/>
              </a:ext>
            </a:extLst>
          </p:cNvPr>
          <p:cNvSpPr>
            <a:spLocks noGrp="1"/>
          </p:cNvSpPr>
          <p:nvPr>
            <p:ph idx="1"/>
          </p:nvPr>
        </p:nvSpPr>
        <p:spPr>
          <a:xfrm>
            <a:off x="465139" y="1853743"/>
            <a:ext cx="11533187" cy="16037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367A5A-B653-41DE-AA49-47008E951D82}"/>
              </a:ext>
            </a:extLst>
          </p:cNvPr>
          <p:cNvSpPr>
            <a:spLocks noGrp="1"/>
          </p:cNvSpPr>
          <p:nvPr>
            <p:ph type="dt" sz="half" idx="10"/>
          </p:nvPr>
        </p:nvSpPr>
        <p:spPr/>
        <p:txBody>
          <a:bodyPr/>
          <a:lstStyle/>
          <a:p>
            <a:fld id="{4BE898DE-9F49-4968-83A5-31D95566A6CF}" type="datetimeFigureOut">
              <a:rPr lang="en-US" smtClean="0"/>
              <a:t>5/20/2021</a:t>
            </a:fld>
            <a:endParaRPr lang="en-US"/>
          </a:p>
        </p:txBody>
      </p:sp>
      <p:sp>
        <p:nvSpPr>
          <p:cNvPr id="5" name="Footer Placeholder 4">
            <a:extLst>
              <a:ext uri="{FF2B5EF4-FFF2-40B4-BE49-F238E27FC236}">
                <a16:creationId xmlns:a16="http://schemas.microsoft.com/office/drawing/2014/main" id="{1F61A758-B7FE-483A-A19D-C381D3449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95AD9-FDE3-4A85-A0D6-786AC1A6A51E}"/>
              </a:ext>
            </a:extLst>
          </p:cNvPr>
          <p:cNvSpPr>
            <a:spLocks noGrp="1"/>
          </p:cNvSpPr>
          <p:nvPr>
            <p:ph type="sldNum" sz="quarter" idx="12"/>
          </p:nvPr>
        </p:nvSpPr>
        <p:spPr/>
        <p:txBody>
          <a:bodyPr/>
          <a:lstStyle/>
          <a:p>
            <a:fld id="{18C1869D-8499-48DB-A158-08A61EE577A8}" type="slidenum">
              <a:rPr lang="en-US" smtClean="0"/>
              <a:t>‹#›</a:t>
            </a:fld>
            <a:endParaRPr lang="en-US"/>
          </a:p>
        </p:txBody>
      </p:sp>
    </p:spTree>
    <p:extLst>
      <p:ext uri="{BB962C8B-B14F-4D97-AF65-F5344CB8AC3E}">
        <p14:creationId xmlns:p14="http://schemas.microsoft.com/office/powerpoint/2010/main" val="2085380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3193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80" y="3268663"/>
            <a:ext cx="2145157" cy="457200"/>
          </a:xfrm>
          <a:prstGeom prst="rect">
            <a:avLst/>
          </a:prstGeom>
        </p:spPr>
      </p:pic>
    </p:spTree>
    <p:extLst>
      <p:ext uri="{BB962C8B-B14F-4D97-AF65-F5344CB8AC3E}">
        <p14:creationId xmlns:p14="http://schemas.microsoft.com/office/powerpoint/2010/main" val="4048411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8"/>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99"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1" y="1"/>
            <a:ext cx="12436475" cy="1257442"/>
          </a:xfrm>
        </p:spPr>
        <p:txBody>
          <a:bodyPr lIns="393192" tIns="393192" bIns="91440">
            <a:normAutofit/>
          </a:bodyPr>
          <a:lstStyle>
            <a:lvl1pPr marL="0" indent="0">
              <a:buNone/>
              <a:defRPr sz="4487">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1603721"/>
          </a:xfrm>
        </p:spPr>
        <p:txBody>
          <a:bodyPr/>
          <a:lstStyle>
            <a:lvl1pPr marL="0" indent="0">
              <a:buNone/>
              <a:defRPr/>
            </a:lvl1pPr>
            <a:lvl2pPr marL="466089" indent="0">
              <a:buNone/>
              <a:defRPr/>
            </a:lvl2pPr>
            <a:lvl3pPr marL="932179" indent="0">
              <a:buNone/>
              <a:defRPr/>
            </a:lvl3pPr>
            <a:lvl4pPr marL="1398269" indent="0">
              <a:buNone/>
              <a:defRPr/>
            </a:lvl4pPr>
            <a:lvl5pPr marL="186435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097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0" y="0"/>
            <a:ext cx="621822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814134" y="466301"/>
            <a:ext cx="5025389" cy="565027"/>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021192"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819013" y="1363285"/>
            <a:ext cx="5023168"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1659219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626" y="1626"/>
          <a:ext cx="1619" cy="1619"/>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3"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6" y="1626"/>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2"/>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3"/>
            </p:custDataLst>
          </p:nvPr>
        </p:nvSpPr>
        <p:spPr>
          <a:xfrm>
            <a:off x="777281" y="1554342"/>
            <a:ext cx="10881916" cy="1603721"/>
          </a:xfrm>
          <a:prstGeom prst="rect">
            <a:avLst/>
          </a:prstGeom>
        </p:spPr>
        <p:txBody>
          <a:bodyPr/>
          <a:lstStyle>
            <a:lvl1pPr marL="0" indent="0">
              <a:buNone/>
              <a:defRPr>
                <a:solidFill>
                  <a:schemeClr val="tx1"/>
                </a:solidFill>
                <a:latin typeface="Segoe UI"/>
                <a:cs typeface="Segoe UI"/>
                <a:sym typeface="Segoe UI"/>
              </a:defRPr>
            </a:lvl1pPr>
            <a:lvl2pPr marL="286945" indent="0">
              <a:buNone/>
              <a:defRPr>
                <a:solidFill>
                  <a:schemeClr val="tx1"/>
                </a:solidFill>
                <a:latin typeface="Segoe UI"/>
                <a:cs typeface="Segoe UI"/>
                <a:sym typeface="Segoe UI"/>
              </a:defRPr>
            </a:lvl2pPr>
            <a:lvl3pPr marL="599489" indent="0">
              <a:buNone/>
              <a:defRPr>
                <a:solidFill>
                  <a:schemeClr val="tx1"/>
                </a:solidFill>
                <a:latin typeface="Segoe UI"/>
                <a:cs typeface="Segoe UI"/>
                <a:sym typeface="Segoe UI"/>
              </a:defRPr>
            </a:lvl3pPr>
            <a:lvl4pPr marL="886435" indent="0">
              <a:buNone/>
              <a:defRPr>
                <a:solidFill>
                  <a:schemeClr val="tx1"/>
                </a:solidFill>
                <a:latin typeface="Segoe UI"/>
                <a:cs typeface="Segoe UI"/>
                <a:sym typeface="Segoe UI"/>
              </a:defRPr>
            </a:lvl4pPr>
            <a:lvl5pPr marL="1126230"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4"/>
            </p:custDataLst>
          </p:nvPr>
        </p:nvSpPr>
        <p:spPr>
          <a:xfrm>
            <a:off x="3" y="585041"/>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6945" indent="0">
              <a:buNone/>
              <a:defRPr/>
            </a:lvl2pPr>
            <a:lvl3pPr marL="599489" indent="0">
              <a:buNone/>
              <a:defRPr/>
            </a:lvl3pPr>
            <a:lvl4pPr marL="886435" indent="0">
              <a:buNone/>
              <a:defRPr/>
            </a:lvl4pPr>
            <a:lvl5pPr marL="1126230" indent="0">
              <a:buNone/>
              <a:defRPr/>
            </a:lvl5pPr>
          </a:lstStyle>
          <a:p>
            <a:pPr lvl="0"/>
            <a:r>
              <a:rPr lang="en-US"/>
              <a:t>Click to add subtitle</a:t>
            </a:r>
          </a:p>
        </p:txBody>
      </p:sp>
    </p:spTree>
    <p:extLst>
      <p:ext uri="{BB962C8B-B14F-4D97-AF65-F5344CB8AC3E}">
        <p14:creationId xmlns:p14="http://schemas.microsoft.com/office/powerpoint/2010/main" val="261040687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5"/>
            <a:ext cx="11239464" cy="1603721"/>
          </a:xfrm>
        </p:spPr>
        <p:txBody>
          <a:bodyPr wrap="square">
            <a:spAutoFit/>
          </a:bodyPr>
          <a:lstStyle>
            <a:lvl1pPr marL="0" indent="0">
              <a:buNone/>
              <a:defRPr/>
            </a:lvl1pPr>
            <a:lvl2pPr marL="233128" indent="0">
              <a:buNone/>
              <a:defRPr/>
            </a:lvl2pPr>
            <a:lvl3pPr marL="466255" indent="0">
              <a:buNone/>
              <a:defRPr/>
            </a:lvl3pPr>
            <a:lvl4pPr marL="699384" indent="0">
              <a:buNone/>
              <a:defRPr/>
            </a:lvl4pPr>
            <a:lvl5pPr marL="9325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4698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037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6703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74640" y="6724886"/>
            <a:ext cx="3252084" cy="139891"/>
          </a:xfrm>
          <a:prstGeom prst="rect">
            <a:avLst/>
          </a:prstGeom>
        </p:spPr>
        <p:txBody>
          <a:bodyPr lIns="0" rIns="0" anchor="ctr"/>
          <a:lstStyle>
            <a:lvl1pPr algn="ctr">
              <a:defRPr sz="918">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512988" y="6724886"/>
            <a:ext cx="648852" cy="139891"/>
          </a:xfrm>
          <a:prstGeom prst="rect">
            <a:avLst/>
          </a:prstGeom>
        </p:spPr>
        <p:txBody>
          <a:bodyPr rIns="0" anchor="ctr"/>
          <a:lstStyle>
            <a:lvl1pPr algn="r">
              <a:defRPr sz="918">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86593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5" y="2590884"/>
            <a:ext cx="9590081" cy="1828800"/>
          </a:xfrm>
          <a:noFill/>
        </p:spPr>
        <p:txBody>
          <a:bodyPr lIns="0" tIns="0" rIns="0" bIns="182880" anchor="b" anchorCtr="0"/>
          <a:lstStyle>
            <a:lvl1pPr>
              <a:defRPr sz="539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5" y="4429281"/>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0463" y="249147"/>
            <a:ext cx="1779006" cy="588337"/>
          </a:xfrm>
          <a:prstGeom prst="rect">
            <a:avLst/>
          </a:prstGeom>
        </p:spPr>
      </p:pic>
    </p:spTree>
    <p:extLst>
      <p:ext uri="{BB962C8B-B14F-4D97-AF65-F5344CB8AC3E}">
        <p14:creationId xmlns:p14="http://schemas.microsoft.com/office/powerpoint/2010/main" val="1544382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5" y="2590884"/>
            <a:ext cx="9590081" cy="1828800"/>
          </a:xfrm>
          <a:noFill/>
        </p:spPr>
        <p:txBody>
          <a:bodyPr lIns="0" tIns="0" rIns="0" bIns="182880" anchor="b" anchorCtr="0"/>
          <a:lstStyle>
            <a:lvl1pPr>
              <a:defRPr sz="5397"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5" y="4429281"/>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2874" y="251902"/>
            <a:ext cx="1776597" cy="587540"/>
          </a:xfrm>
          <a:prstGeom prst="rect">
            <a:avLst/>
          </a:prstGeom>
        </p:spPr>
      </p:pic>
    </p:spTree>
    <p:extLst>
      <p:ext uri="{BB962C8B-B14F-4D97-AF65-F5344CB8AC3E}">
        <p14:creationId xmlns:p14="http://schemas.microsoft.com/office/powerpoint/2010/main" val="3386391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250680" cy="6994525"/>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lvl="0" algn="ctr" defTabSz="931935"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7" strike="noStrike" spc="-150"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61991" y="4429281"/>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2874" y="251902"/>
            <a:ext cx="1776597" cy="587540"/>
          </a:xfrm>
          <a:prstGeom prst="rect">
            <a:avLst/>
          </a:prstGeom>
        </p:spPr>
      </p:pic>
    </p:spTree>
    <p:extLst>
      <p:ext uri="{BB962C8B-B14F-4D97-AF65-F5344CB8AC3E}">
        <p14:creationId xmlns:p14="http://schemas.microsoft.com/office/powerpoint/2010/main" val="6374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0" y="0"/>
            <a:ext cx="12436475" cy="6994525"/>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722939" y="-5722933"/>
            <a:ext cx="990602" cy="12436476"/>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lvl="0" algn="ctr" defTabSz="931935"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7"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1" y="4429281"/>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2874" y="251902"/>
            <a:ext cx="1776597" cy="587540"/>
          </a:xfrm>
          <a:prstGeom prst="rect">
            <a:avLst/>
          </a:prstGeom>
        </p:spPr>
      </p:pic>
    </p:spTree>
    <p:extLst>
      <p:ext uri="{BB962C8B-B14F-4D97-AF65-F5344CB8AC3E}">
        <p14:creationId xmlns:p14="http://schemas.microsoft.com/office/powerpoint/2010/main" val="393006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9"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9" y="4429279"/>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7E9A992D-5EEB-4817-B334-86803D7EF36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2874" y="251902"/>
            <a:ext cx="1776597" cy="587540"/>
          </a:xfrm>
          <a:prstGeom prst="rect">
            <a:avLst/>
          </a:prstGeom>
        </p:spPr>
      </p:pic>
    </p:spTree>
    <p:extLst>
      <p:ext uri="{BB962C8B-B14F-4D97-AF65-F5344CB8AC3E}">
        <p14:creationId xmlns:p14="http://schemas.microsoft.com/office/powerpoint/2010/main" val="1080717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9"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9" y="4429279"/>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F29E8436-87C5-41B1-B471-2718D382453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2874" y="251902"/>
            <a:ext cx="1776597" cy="587540"/>
          </a:xfrm>
          <a:prstGeom prst="rect">
            <a:avLst/>
          </a:prstGeom>
        </p:spPr>
      </p:pic>
    </p:spTree>
    <p:extLst>
      <p:ext uri="{BB962C8B-B14F-4D97-AF65-F5344CB8AC3E}">
        <p14:creationId xmlns:p14="http://schemas.microsoft.com/office/powerpoint/2010/main" val="1515013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436475" cy="6994525"/>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48" y="716505"/>
            <a:ext cx="12434727" cy="6278021"/>
          </a:xfrm>
          <a:prstGeom prst="rect">
            <a:avLst/>
          </a:prstGeom>
          <a:ln w="12700">
            <a:miter lim="400000"/>
          </a:ln>
        </p:spPr>
      </p:pic>
      <p:sp>
        <p:nvSpPr>
          <p:cNvPr id="2" name="Title 1"/>
          <p:cNvSpPr>
            <a:spLocks noGrp="1"/>
          </p:cNvSpPr>
          <p:nvPr>
            <p:ph type="title" hasCustomPrompt="1"/>
          </p:nvPr>
        </p:nvSpPr>
        <p:spPr>
          <a:xfrm>
            <a:off x="596951" y="3093607"/>
            <a:ext cx="7020390"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7020390"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898456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4"/>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9" y="6559034"/>
            <a:ext cx="11553197" cy="98880"/>
            <a:chOff x="445128" y="6559056"/>
            <a:chExt cx="11553197" cy="9888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41657665"/>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0870695"/>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695" indent="-285695">
              <a:lnSpc>
                <a:spcPct val="100000"/>
              </a:lnSpc>
              <a:spcBef>
                <a:spcPts val="0"/>
              </a:spcBef>
              <a:spcAft>
                <a:spcPts val="1399"/>
              </a:spcAft>
              <a:buFont typeface="Arial" panose="020B0604020202020204" pitchFamily="34" charset="0"/>
              <a:buChar char="•"/>
              <a:defRPr sz="1800" b="0" i="0">
                <a:solidFill>
                  <a:srgbClr val="000000"/>
                </a:solidFill>
                <a:latin typeface="+mj-lt"/>
              </a:defRPr>
            </a:lvl1pPr>
            <a:lvl2pPr marL="514251" indent="-285695">
              <a:lnSpc>
                <a:spcPct val="100000"/>
              </a:lnSpc>
              <a:spcBef>
                <a:spcPts val="0"/>
              </a:spcBef>
              <a:spcAft>
                <a:spcPts val="1399"/>
              </a:spcAft>
              <a:buFont typeface="Arial" panose="020B0604020202020204" pitchFamily="34" charset="0"/>
              <a:buChar char="•"/>
              <a:defRPr sz="1800">
                <a:solidFill>
                  <a:srgbClr val="000000"/>
                </a:solidFill>
              </a:defRPr>
            </a:lvl2pPr>
            <a:lvl3pPr marL="742807" indent="-285695">
              <a:lnSpc>
                <a:spcPct val="100000"/>
              </a:lnSpc>
              <a:spcBef>
                <a:spcPts val="0"/>
              </a:spcBef>
              <a:spcAft>
                <a:spcPts val="1399"/>
              </a:spcAft>
              <a:buFont typeface="Arial" panose="020B0604020202020204" pitchFamily="34" charset="0"/>
              <a:buChar char="•"/>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11196734"/>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75266469"/>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0"/>
            <a:ext cx="11567160" cy="830997"/>
          </a:xfrm>
        </p:spPr>
        <p:txBody>
          <a:bodyPr wrap="square" lIns="0" tIns="0" rIns="0" bIns="0">
            <a:spAutoFit/>
          </a:bodyPr>
          <a:lstStyle>
            <a:lvl1pPr marL="0" indent="0">
              <a:lnSpc>
                <a:spcPct val="100000"/>
              </a:lnSpc>
              <a:spcBef>
                <a:spcPts val="0"/>
              </a:spcBef>
              <a:spcAft>
                <a:spcPts val="1399"/>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1"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1" cy="2701925"/>
          </a:xfrm>
        </p:spPr>
        <p:txBody>
          <a:bodyPr lIns="0" tIns="0" rIns="0" bIns="0"/>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16791609"/>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1"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1"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51633440"/>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2"/>
            <a:ext cx="5659119" cy="265430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1648311"/>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7138"/>
          </a:xfrm>
        </p:spPr>
        <p:txBody>
          <a:bodyPr lIns="0" tIns="0" rIns="0" bIns="0">
            <a:noAutofit/>
          </a:bodyPr>
          <a:lstStyle>
            <a:lvl1pPr marL="0" marR="0" indent="0" algn="l" defTabSz="932563" rtl="0" eaLnBrk="1" fontAlgn="auto" latinLnBrk="0" hangingPunct="1">
              <a:lnSpc>
                <a:spcPct val="100000"/>
              </a:lnSpc>
              <a:spcBef>
                <a:spcPts val="0"/>
              </a:spcBef>
              <a:spcAft>
                <a:spcPts val="700"/>
              </a:spcAft>
              <a:buClrTx/>
              <a:buSzPct val="90000"/>
              <a:buFont typeface="Wingdings" panose="05000000000000000000" pitchFamily="2" charset="2"/>
              <a:buNone/>
              <a:tabLst/>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3"/>
            <a:ext cx="5659119" cy="265713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73198814"/>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1203326"/>
            <a:ext cx="3705225" cy="2635250"/>
          </a:xfrm>
          <a:blipFill>
            <a:blip r:embed="rId2">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6" y="1203326"/>
            <a:ext cx="3706871" cy="2635251"/>
          </a:xfrm>
          <a:blipFill>
            <a:blip r:embed="rId4">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1" cy="116831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8"/>
            <a:ext cx="3695700" cy="1168310"/>
          </a:xfrm>
        </p:spPr>
        <p:txBody>
          <a:bodyPr lIns="0" tIns="0" rIns="0" bIns="0"/>
          <a:lstStyle>
            <a:lvl1pPr marL="0" indent="0">
              <a:lnSpc>
                <a:spcPct val="100000"/>
              </a:lnSpc>
              <a:spcBef>
                <a:spcPts val="0"/>
              </a:spcBef>
              <a:spcAft>
                <a:spcPts val="700"/>
              </a:spcAft>
              <a:buNone/>
              <a:defRPr lang="en-US" sz="1399" b="1" kern="1200" spc="0" baseline="0" dirty="0" smtClean="0">
                <a:solidFill>
                  <a:schemeClr val="tx2"/>
                </a:solidFill>
                <a:latin typeface="+mn-lt"/>
                <a:ea typeface="+mn-ea"/>
                <a:cs typeface="+mn-cs"/>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8"/>
            <a:ext cx="3703321" cy="1168310"/>
          </a:xfrm>
        </p:spPr>
        <p:txBody>
          <a:bodyPr lIns="0" tIns="0" rIns="0" bIns="0"/>
          <a:lstStyle>
            <a:lvl1pPr marL="0" indent="0">
              <a:lnSpc>
                <a:spcPct val="100000"/>
              </a:lnSpc>
              <a:spcBef>
                <a:spcPts val="0"/>
              </a:spcBef>
              <a:spcAft>
                <a:spcPts val="700"/>
              </a:spcAft>
              <a:buNone/>
              <a:defRPr lang="en-US" sz="1399" b="1" kern="1200" spc="0" baseline="0" dirty="0">
                <a:solidFill>
                  <a:schemeClr val="tx2"/>
                </a:solidFill>
                <a:latin typeface="+mn-lt"/>
                <a:ea typeface="+mn-ea"/>
                <a:cs typeface="+mn-cs"/>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5"/>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29" y="6559034"/>
            <a:ext cx="11553197" cy="98880"/>
            <a:chOff x="445128" y="6559056"/>
            <a:chExt cx="11553197" cy="9888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15643937"/>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1203326"/>
            <a:ext cx="3705225" cy="2635250"/>
          </a:xfrm>
          <a:blipFill>
            <a:blip r:embed="rId2">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6" y="1203326"/>
            <a:ext cx="3706871" cy="2635251"/>
          </a:xfrm>
          <a:blipFill>
            <a:blip r:embed="rId4">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9"/>
            <a:ext cx="3703321" cy="113607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9"/>
            <a:ext cx="3695700" cy="1136070"/>
          </a:xfrm>
        </p:spPr>
        <p:txBody>
          <a:bodyPr lIns="0" tIns="0" rIns="0" bIns="0"/>
          <a:lstStyle>
            <a:lvl1pPr marL="0" indent="0">
              <a:lnSpc>
                <a:spcPct val="100000"/>
              </a:lnSpc>
              <a:spcBef>
                <a:spcPts val="0"/>
              </a:spcBef>
              <a:spcAft>
                <a:spcPts val="700"/>
              </a:spcAft>
              <a:buNone/>
              <a:defRPr lang="en-US" sz="1399" b="1" kern="1200" spc="0" baseline="0" dirty="0" smtClean="0">
                <a:solidFill>
                  <a:schemeClr val="tx2"/>
                </a:solidFill>
                <a:latin typeface="+mn-lt"/>
                <a:ea typeface="+mn-ea"/>
                <a:cs typeface="+mn-cs"/>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9"/>
            <a:ext cx="3703321" cy="1136070"/>
          </a:xfrm>
        </p:spPr>
        <p:txBody>
          <a:bodyPr lIns="0" tIns="0" rIns="0" bIns="0"/>
          <a:lstStyle>
            <a:lvl1pPr marL="0" indent="0">
              <a:lnSpc>
                <a:spcPct val="100000"/>
              </a:lnSpc>
              <a:spcBef>
                <a:spcPts val="0"/>
              </a:spcBef>
              <a:spcAft>
                <a:spcPts val="700"/>
              </a:spcAft>
              <a:buNone/>
              <a:defRPr lang="en-US" sz="1399" b="1" kern="1200" spc="0" baseline="0" dirty="0">
                <a:solidFill>
                  <a:schemeClr val="tx2"/>
                </a:solidFill>
                <a:latin typeface="+mn-lt"/>
                <a:ea typeface="+mn-ea"/>
                <a:cs typeface="+mn-cs"/>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29" y="6559034"/>
            <a:ext cx="11553197" cy="98880"/>
            <a:chOff x="445128" y="6559056"/>
            <a:chExt cx="11553197" cy="9888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3283929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436475" cy="6994525"/>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48" y="716505"/>
            <a:ext cx="12434727" cy="6278021"/>
          </a:xfrm>
          <a:prstGeom prst="rect">
            <a:avLst/>
          </a:prstGeom>
          <a:ln w="12700">
            <a:miter lim="400000"/>
          </a:ln>
        </p:spPr>
      </p:pic>
      <p:sp>
        <p:nvSpPr>
          <p:cNvPr id="2" name="Title 1"/>
          <p:cNvSpPr>
            <a:spLocks noGrp="1"/>
          </p:cNvSpPr>
          <p:nvPr>
            <p:ph type="title" hasCustomPrompt="1"/>
          </p:nvPr>
        </p:nvSpPr>
        <p:spPr>
          <a:xfrm>
            <a:off x="596951" y="3096243"/>
            <a:ext cx="7020390"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826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6"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0"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7"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4"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9" y="6559034"/>
            <a:ext cx="11553197" cy="98880"/>
            <a:chOff x="445128" y="6559056"/>
            <a:chExt cx="11553197" cy="9888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54478695"/>
      </p:ext>
    </p:extLst>
  </p:cSld>
  <p:clrMapOvr>
    <a:masterClrMapping/>
  </p:clrMapOvr>
  <p:transition>
    <p:fade/>
  </p:transition>
  <p:extLst>
    <p:ext uri="{DCECCB84-F9BA-43D5-87BE-67443E8EF086}">
      <p15:sldGuideLst xmlns:p15="http://schemas.microsoft.com/office/powerpoint/2012/main"/>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chemeClr val="tx1"/>
                </a:solidFill>
                <a:latin typeface="+mj-lt"/>
              </a:defRPr>
            </a:lvl1pPr>
          </a:lstStyle>
          <a:p>
            <a:pPr marL="0" lvl="0">
              <a:lnSpc>
                <a:spcPts val="559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49221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6864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436321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45129" y="6559034"/>
            <a:ext cx="11553197" cy="98880"/>
            <a:chOff x="445128" y="6559056"/>
            <a:chExt cx="11553197" cy="9888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solidFill>
                </a:rPr>
                <a:t>© Microsoft Corporation</a:t>
              </a:r>
              <a:endParaRPr lang="en-US" sz="80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803135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9" y="6559034"/>
            <a:ext cx="11553197" cy="98880"/>
            <a:chOff x="445128" y="6559056"/>
            <a:chExt cx="11553197" cy="9888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6174306"/>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78" y="3268663"/>
            <a:ext cx="2145157" cy="457200"/>
          </a:xfrm>
          <a:prstGeom prst="rect">
            <a:avLst/>
          </a:prstGeom>
        </p:spPr>
      </p:pic>
    </p:spTree>
    <p:extLst>
      <p:ext uri="{BB962C8B-B14F-4D97-AF65-F5344CB8AC3E}">
        <p14:creationId xmlns:p14="http://schemas.microsoft.com/office/powerpoint/2010/main" val="3835334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78" y="3268663"/>
            <a:ext cx="2145157" cy="457200"/>
          </a:xfrm>
          <a:prstGeom prst="rect">
            <a:avLst/>
          </a:prstGeom>
        </p:spPr>
      </p:pic>
    </p:spTree>
    <p:extLst>
      <p:ext uri="{BB962C8B-B14F-4D97-AF65-F5344CB8AC3E}">
        <p14:creationId xmlns:p14="http://schemas.microsoft.com/office/powerpoint/2010/main" val="4177002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2072362"/>
          </a:xfrm>
        </p:spPr>
        <p:txBody>
          <a:bodyPr/>
          <a:lstStyle>
            <a:lvl1pPr marL="0" indent="0">
              <a:buNone/>
              <a:defRPr/>
            </a:lvl1pPr>
            <a:lvl2pPr marL="466209" indent="0">
              <a:buNone/>
              <a:defRPr/>
            </a:lvl2pPr>
            <a:lvl3pPr marL="932418" indent="0">
              <a:buNone/>
              <a:defRPr/>
            </a:lvl3pPr>
            <a:lvl4pPr marL="1398627" indent="0">
              <a:buNone/>
              <a:defRPr/>
            </a:lvl4pPr>
            <a:lvl5pPr marL="18648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990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45129" y="6559031"/>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34975" y="1000126"/>
            <a:ext cx="11563350" cy="307777"/>
          </a:xfrm>
        </p:spPr>
        <p:txBody>
          <a:bodyPr/>
          <a:lstStyle>
            <a:lvl1pPr>
              <a:defRPr sz="2000">
                <a:latin typeface="+mj-lt"/>
              </a:defRPr>
            </a:lvl1pPr>
          </a:lstStyle>
          <a:p>
            <a:pPr lvl="0"/>
            <a:r>
              <a:rPr lang="en-US"/>
              <a:t>Subtitle</a:t>
            </a:r>
          </a:p>
        </p:txBody>
      </p:sp>
    </p:spTree>
    <p:extLst>
      <p:ext uri="{BB962C8B-B14F-4D97-AF65-F5344CB8AC3E}">
        <p14:creationId xmlns:p14="http://schemas.microsoft.com/office/powerpoint/2010/main" val="243043886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218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086348"/>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5098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0723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448913"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60823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10314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4659006"/>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432861" y="1"/>
            <a:ext cx="7003613" cy="700262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11354" y="3497263"/>
            <a:ext cx="4251462" cy="1695079"/>
          </a:xfrm>
        </p:spPr>
        <p:txBody>
          <a:bodyPr anchor="b" anchorCtr="0">
            <a:spAutoFit/>
          </a:bodyPr>
          <a:lstStyle>
            <a:lvl1pPr>
              <a:defRPr/>
            </a:lvl1pPr>
          </a:lstStyle>
          <a:p>
            <a:r>
              <a:rPr lang="en-US"/>
              <a:t>Service name - presentation purpose </a:t>
            </a:r>
          </a:p>
        </p:txBody>
      </p:sp>
      <p:sp>
        <p:nvSpPr>
          <p:cNvPr id="5" name="Text Placeholder 4"/>
          <p:cNvSpPr>
            <a:spLocks noGrp="1"/>
          </p:cNvSpPr>
          <p:nvPr>
            <p:ph type="body" sz="quarter" idx="12" hasCustomPrompt="1"/>
          </p:nvPr>
        </p:nvSpPr>
        <p:spPr>
          <a:xfrm>
            <a:off x="593713" y="5402385"/>
            <a:ext cx="4248092" cy="627807"/>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a:p>
            <a:pPr lvl="0"/>
            <a:r>
              <a:rPr lang="en-US"/>
              <a:t>Role</a:t>
            </a:r>
          </a:p>
        </p:txBody>
      </p:sp>
      <p:pic>
        <p:nvPicPr>
          <p:cNvPr id="10" name="Picture 9">
            <a:extLst>
              <a:ext uri="{FF2B5EF4-FFF2-40B4-BE49-F238E27FC236}">
                <a16:creationId xmlns:a16="http://schemas.microsoft.com/office/drawing/2014/main" id="{22C37247-24D1-46F6-957F-A2D1408FDD21}"/>
              </a:ext>
            </a:extLst>
          </p:cNvPr>
          <p:cNvPicPr>
            <a:picLocks noChangeAspect="1"/>
          </p:cNvPicPr>
          <p:nvPr userDrawn="1"/>
        </p:nvPicPr>
        <p:blipFill>
          <a:blip r:embed="rId3"/>
          <a:stretch>
            <a:fillRect/>
          </a:stretch>
        </p:blipFill>
        <p:spPr>
          <a:xfrm>
            <a:off x="6044212" y="1563173"/>
            <a:ext cx="5780909" cy="3876272"/>
          </a:xfrm>
          <a:prstGeom prst="rect">
            <a:avLst/>
          </a:prstGeom>
        </p:spPr>
      </p:pic>
    </p:spTree>
    <p:extLst>
      <p:ext uri="{BB962C8B-B14F-4D97-AF65-F5344CB8AC3E}">
        <p14:creationId xmlns:p14="http://schemas.microsoft.com/office/powerpoint/2010/main" val="366800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818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58953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8898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4677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40968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2658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0187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593945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16275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05732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741232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a:extLst>
              <a:ext uri="{FF2B5EF4-FFF2-40B4-BE49-F238E27FC236}">
                <a16:creationId xmlns:a16="http://schemas.microsoft.com/office/drawing/2014/main" id="{E84497C0-C2FA-4D5B-B2D1-00191EA71FBB}"/>
              </a:ext>
            </a:extLst>
          </p:cNvPr>
          <p:cNvPicPr>
            <a:picLocks noChangeAspect="1"/>
          </p:cNvPicPr>
          <p:nvPr userDrawn="1"/>
        </p:nvPicPr>
        <p:blipFill>
          <a:blip r:embed="rId2"/>
          <a:stretch>
            <a:fillRect/>
          </a:stretch>
        </p:blipFill>
        <p:spPr>
          <a:xfrm>
            <a:off x="8892460" y="4427402"/>
            <a:ext cx="2932660" cy="1966436"/>
          </a:xfrm>
          <a:prstGeom prst="rect">
            <a:avLst/>
          </a:prstGeom>
        </p:spPr>
      </p:pic>
    </p:spTree>
    <p:extLst>
      <p:ext uri="{BB962C8B-B14F-4D97-AF65-F5344CB8AC3E}">
        <p14:creationId xmlns:p14="http://schemas.microsoft.com/office/powerpoint/2010/main" val="1948943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21013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5" name="Picture 4">
            <a:extLst>
              <a:ext uri="{FF2B5EF4-FFF2-40B4-BE49-F238E27FC236}">
                <a16:creationId xmlns:a16="http://schemas.microsoft.com/office/drawing/2014/main" id="{BDFA4497-145F-4992-BC24-0BA1F8C66B4A}"/>
              </a:ext>
            </a:extLst>
          </p:cNvPr>
          <p:cNvPicPr>
            <a:picLocks noChangeAspect="1"/>
          </p:cNvPicPr>
          <p:nvPr userDrawn="1"/>
        </p:nvPicPr>
        <p:blipFill>
          <a:blip r:embed="rId2"/>
          <a:stretch>
            <a:fillRect/>
          </a:stretch>
        </p:blipFill>
        <p:spPr>
          <a:xfrm>
            <a:off x="8892460" y="4427402"/>
            <a:ext cx="2932660" cy="1966436"/>
          </a:xfrm>
          <a:prstGeom prst="rect">
            <a:avLst/>
          </a:prstGeom>
        </p:spPr>
      </p:pic>
    </p:spTree>
    <p:extLst>
      <p:ext uri="{BB962C8B-B14F-4D97-AF65-F5344CB8AC3E}">
        <p14:creationId xmlns:p14="http://schemas.microsoft.com/office/powerpoint/2010/main" val="417808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66537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B24A6ECF-8F9C-45B4-B165-13DEF5BA071F}"/>
              </a:ext>
            </a:extLst>
          </p:cNvPr>
          <p:cNvPicPr>
            <a:picLocks noChangeAspect="1"/>
          </p:cNvPicPr>
          <p:nvPr userDrawn="1"/>
        </p:nvPicPr>
        <p:blipFill>
          <a:blip r:embed="rId2"/>
          <a:stretch>
            <a:fillRect/>
          </a:stretch>
        </p:blipFill>
        <p:spPr>
          <a:xfrm>
            <a:off x="8892460" y="4427402"/>
            <a:ext cx="2932660" cy="1966436"/>
          </a:xfrm>
          <a:prstGeom prst="rect">
            <a:avLst/>
          </a:prstGeom>
        </p:spPr>
      </p:pic>
    </p:spTree>
    <p:extLst>
      <p:ext uri="{BB962C8B-B14F-4D97-AF65-F5344CB8AC3E}">
        <p14:creationId xmlns:p14="http://schemas.microsoft.com/office/powerpoint/2010/main" val="4094467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66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187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0483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397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2520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397419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252383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6"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10"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8"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6" y="5026024"/>
            <a:ext cx="370040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3" y="5026024"/>
            <a:ext cx="36957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6" y="5026024"/>
            <a:ext cx="37084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19968304"/>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1FB99-D104-4404-8FD5-B7060B8B88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D04994-DFAA-4714-A6F7-C21F598F25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43BCD7-D4CE-4214-9A86-02BFEDDB765D}"/>
              </a:ext>
            </a:extLst>
          </p:cNvPr>
          <p:cNvSpPr>
            <a:spLocks noGrp="1"/>
          </p:cNvSpPr>
          <p:nvPr>
            <p:ph type="dt" sz="half" idx="10"/>
          </p:nvPr>
        </p:nvSpPr>
        <p:spPr/>
        <p:txBody>
          <a:bodyPr/>
          <a:lstStyle/>
          <a:p>
            <a:pPr defTabSz="932563">
              <a:defRPr/>
            </a:pPr>
            <a:fld id="{149B0E97-7A92-46AE-B2DF-052FC1075DB3}" type="datetimeFigureOut">
              <a:rPr lang="en-US" smtClean="0">
                <a:solidFill>
                  <a:srgbClr val="1A1A1A"/>
                </a:solidFill>
              </a:rPr>
              <a:pPr defTabSz="932563">
                <a:defRPr/>
              </a:pPr>
              <a:t>5/20/2021</a:t>
            </a:fld>
            <a:endParaRPr lang="en-US">
              <a:solidFill>
                <a:srgbClr val="1A1A1A"/>
              </a:solidFill>
            </a:endParaRPr>
          </a:p>
        </p:txBody>
      </p:sp>
      <p:sp>
        <p:nvSpPr>
          <p:cNvPr id="5" name="Footer Placeholder 4">
            <a:extLst>
              <a:ext uri="{FF2B5EF4-FFF2-40B4-BE49-F238E27FC236}">
                <a16:creationId xmlns:a16="http://schemas.microsoft.com/office/drawing/2014/main" id="{099A93CA-5751-4F92-A3D3-4FEB917BFD13}"/>
              </a:ext>
            </a:extLst>
          </p:cNvPr>
          <p:cNvSpPr>
            <a:spLocks noGrp="1"/>
          </p:cNvSpPr>
          <p:nvPr>
            <p:ph type="ftr" sz="quarter" idx="11"/>
          </p:nvPr>
        </p:nvSpPr>
        <p:spPr/>
        <p:txBody>
          <a:bodyPr/>
          <a:lstStyle/>
          <a:p>
            <a:pPr defTabSz="932563">
              <a:defRPr/>
            </a:pPr>
            <a:endParaRPr lang="en-US">
              <a:solidFill>
                <a:srgbClr val="1A1A1A"/>
              </a:solidFill>
            </a:endParaRPr>
          </a:p>
        </p:txBody>
      </p:sp>
      <p:sp>
        <p:nvSpPr>
          <p:cNvPr id="6" name="Slide Number Placeholder 5">
            <a:extLst>
              <a:ext uri="{FF2B5EF4-FFF2-40B4-BE49-F238E27FC236}">
                <a16:creationId xmlns:a16="http://schemas.microsoft.com/office/drawing/2014/main" id="{CAAFB966-57F7-4D11-B264-C369B4982272}"/>
              </a:ext>
            </a:extLst>
          </p:cNvPr>
          <p:cNvSpPr>
            <a:spLocks noGrp="1"/>
          </p:cNvSpPr>
          <p:nvPr>
            <p:ph type="sldNum" sz="quarter" idx="12"/>
          </p:nvPr>
        </p:nvSpPr>
        <p:spPr/>
        <p:txBody>
          <a:bodyPr/>
          <a:lstStyle/>
          <a:p>
            <a:pPr defTabSz="932563">
              <a:defRPr/>
            </a:pPr>
            <a:fld id="{C15F91B7-4804-4804-B848-96BCFD847C20}" type="slidenum">
              <a:rPr lang="en-US" smtClean="0">
                <a:solidFill>
                  <a:srgbClr val="1A1A1A"/>
                </a:solidFill>
              </a:rPr>
              <a:pPr defTabSz="932563">
                <a:defRPr/>
              </a:pPr>
              <a:t>‹#›</a:t>
            </a:fld>
            <a:endParaRPr lang="en-US">
              <a:solidFill>
                <a:srgbClr val="1A1A1A"/>
              </a:solidFill>
            </a:endParaRPr>
          </a:p>
        </p:txBody>
      </p:sp>
    </p:spTree>
    <p:extLst>
      <p:ext uri="{BB962C8B-B14F-4D97-AF65-F5344CB8AC3E}">
        <p14:creationId xmlns:p14="http://schemas.microsoft.com/office/powerpoint/2010/main" val="462225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2835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107700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9277791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436475" cy="6994525"/>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54751" y="2796963"/>
            <a:ext cx="2903923" cy="1706667"/>
          </a:xfrm>
          <a:prstGeom prst="rect">
            <a:avLst/>
          </a:prstGeom>
        </p:spPr>
      </p:pic>
    </p:spTree>
    <p:extLst>
      <p:ext uri="{BB962C8B-B14F-4D97-AF65-F5344CB8AC3E}">
        <p14:creationId xmlns:p14="http://schemas.microsoft.com/office/powerpoint/2010/main" val="376578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303993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436475" cy="6994525"/>
          </a:xfrm>
          <a:prstGeom prst="rect">
            <a:avLst/>
          </a:prstGeom>
        </p:spPr>
      </p:pic>
      <p:sp>
        <p:nvSpPr>
          <p:cNvPr id="9" name="Title 1"/>
          <p:cNvSpPr>
            <a:spLocks noGrp="1"/>
          </p:cNvSpPr>
          <p:nvPr>
            <p:ph type="title" hasCustomPrompt="1"/>
          </p:nvPr>
        </p:nvSpPr>
        <p:spPr bwMode="auto">
          <a:xfrm>
            <a:off x="595915" y="3497262"/>
            <a:ext cx="8021526" cy="565027"/>
          </a:xfrm>
          <a:noFill/>
        </p:spPr>
        <p:txBody>
          <a:bodyPr wrap="square" lIns="0" tIns="0" rIns="0" bIns="0" anchor="b" anchorCtr="0">
            <a:spAutoFit/>
          </a:bodyPr>
          <a:lstStyle>
            <a:lvl1pPr>
              <a:defRPr sz="3672" spc="-51"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95915" y="4499446"/>
            <a:ext cx="8021526" cy="345294"/>
          </a:xfrm>
          <a:noFill/>
        </p:spPr>
        <p:txBody>
          <a:bodyPr wrap="square" lIns="0" tIns="0" rIns="0" bIns="0">
            <a:spAutoFit/>
          </a:bodyPr>
          <a:lstStyle>
            <a:lvl1pPr marL="0" indent="0">
              <a:spcBef>
                <a:spcPts val="0"/>
              </a:spcBef>
              <a:buNone/>
              <a:defRPr sz="2244"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941362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455140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5251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17113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3225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2"/>
            <a:ext cx="11239464" cy="502246"/>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7133964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38737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0">
              <a:schemeClr val="bg1"/>
            </a:gs>
            <a:gs pos="45000">
              <a:srgbClr val="1B1A20"/>
            </a:gs>
            <a:gs pos="100000">
              <a:srgbClr val="1C1B21"/>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D993DD88-D8B3-4979-A9B6-0DA5398ECAA7}"/>
              </a:ext>
            </a:extLst>
          </p:cNvPr>
          <p:cNvPicPr>
            <a:picLocks noChangeAspect="1"/>
          </p:cNvPicPr>
          <p:nvPr userDrawn="1"/>
        </p:nvPicPr>
        <p:blipFill rotWithShape="1">
          <a:blip r:embed="rId2"/>
          <a:srcRect r="16096"/>
          <a:stretch/>
        </p:blipFill>
        <p:spPr>
          <a:xfrm>
            <a:off x="0" y="3903473"/>
            <a:ext cx="12436475" cy="3091052"/>
          </a:xfrm>
          <a:prstGeom prst="rect">
            <a:avLst/>
          </a:prstGeom>
        </p:spPr>
      </p:pic>
    </p:spTree>
    <p:extLst>
      <p:ext uri="{BB962C8B-B14F-4D97-AF65-F5344CB8AC3E}">
        <p14:creationId xmlns:p14="http://schemas.microsoft.com/office/powerpoint/2010/main" val="69106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0">
              <a:schemeClr val="bg1"/>
            </a:gs>
            <a:gs pos="45000">
              <a:srgbClr val="1B1A20"/>
            </a:gs>
            <a:gs pos="100000">
              <a:srgbClr val="1C1B21"/>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4" name="Picture 3" descr="A picture containing indoor, computer, sitting, computer&#10;&#10;Description automatically generated">
            <a:extLst>
              <a:ext uri="{FF2B5EF4-FFF2-40B4-BE49-F238E27FC236}">
                <a16:creationId xmlns:a16="http://schemas.microsoft.com/office/drawing/2014/main" id="{25579DBA-1127-4655-A681-4C53562F9507}"/>
              </a:ext>
            </a:extLst>
          </p:cNvPr>
          <p:cNvPicPr>
            <a:picLocks noChangeAspect="1"/>
          </p:cNvPicPr>
          <p:nvPr userDrawn="1"/>
        </p:nvPicPr>
        <p:blipFill rotWithShape="1">
          <a:blip r:embed="rId2"/>
          <a:srcRect t="-5861" r="16449" b="-1"/>
          <a:stretch/>
        </p:blipFill>
        <p:spPr>
          <a:xfrm>
            <a:off x="0" y="1632057"/>
            <a:ext cx="12436475" cy="5362469"/>
          </a:xfrm>
          <a:prstGeom prst="rect">
            <a:avLst/>
          </a:prstGeom>
        </p:spPr>
      </p:pic>
    </p:spTree>
    <p:extLst>
      <p:ext uri="{BB962C8B-B14F-4D97-AF65-F5344CB8AC3E}">
        <p14:creationId xmlns:p14="http://schemas.microsoft.com/office/powerpoint/2010/main" val="26642183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82993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30946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613951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388703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34273063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3122262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257293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72963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5137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0278730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801479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981672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379216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9989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53974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03329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5029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909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129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2710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36400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64600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bg1"/>
                </a:soli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3FBB397B-6E6D-4BFD-90F8-E6736C24B68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776716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3605625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8" y="1935836"/>
            <a:ext cx="5535155" cy="2435131"/>
          </a:xfrm>
        </p:spPr>
        <p:txBody>
          <a:bodyPr rIns="0" anchor="b"/>
          <a:lstStyle>
            <a:lvl1pPr algn="l">
              <a:defRPr sz="6117">
                <a:solidFill>
                  <a:schemeClr val="bg1"/>
                </a:solidFill>
              </a:defRPr>
            </a:lvl1pPr>
          </a:lstStyle>
          <a:p>
            <a:r>
              <a:rPr lang="en-US"/>
              <a:t>Click to edit Master title style</a:t>
            </a:r>
          </a:p>
        </p:txBody>
      </p:sp>
      <p:sp>
        <p:nvSpPr>
          <p:cNvPr id="3" name="Subtitle 2"/>
          <p:cNvSpPr>
            <a:spLocks noGrp="1"/>
          </p:cNvSpPr>
          <p:nvPr>
            <p:ph type="subTitle" idx="1"/>
          </p:nvPr>
        </p:nvSpPr>
        <p:spPr>
          <a:xfrm>
            <a:off x="564928" y="4464875"/>
            <a:ext cx="5535155" cy="1415499"/>
          </a:xfrm>
        </p:spPr>
        <p:txBody>
          <a:bodyPr/>
          <a:lstStyle>
            <a:lvl1pPr marL="0" indent="0" algn="l">
              <a:lnSpc>
                <a:spcPct val="100000"/>
              </a:lnSpc>
              <a:buNone/>
              <a:defRPr sz="2448">
                <a:solidFill>
                  <a:schemeClr val="accent3"/>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8" y="558190"/>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8553024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8" y="1935836"/>
            <a:ext cx="5535155" cy="2435131"/>
          </a:xfrm>
        </p:spPr>
        <p:txBody>
          <a:bodyPr rIns="0" anchor="b"/>
          <a:lstStyle>
            <a:lvl1pPr algn="l">
              <a:defRPr sz="6117">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8" y="4464875"/>
            <a:ext cx="5535155" cy="1415499"/>
          </a:xfrm>
        </p:spPr>
        <p:txBody>
          <a:bodyPr/>
          <a:lstStyle>
            <a:lvl1pPr marL="0" indent="0" algn="l">
              <a:lnSpc>
                <a:spcPct val="100000"/>
              </a:lnSpc>
              <a:buNone/>
              <a:defRPr sz="2448">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8" y="558190"/>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2768200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28" y="558190"/>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2"/>
            <a:ext cx="5656374" cy="5641581"/>
          </a:xfrm>
          <a:prstGeom prst="rect">
            <a:avLst/>
          </a:prstGeom>
        </p:spPr>
      </p:pic>
    </p:spTree>
    <p:extLst>
      <p:ext uri="{BB962C8B-B14F-4D97-AF65-F5344CB8AC3E}">
        <p14:creationId xmlns:p14="http://schemas.microsoft.com/office/powerpoint/2010/main" val="1288353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spTree>
    <p:extLst>
      <p:ext uri="{BB962C8B-B14F-4D97-AF65-F5344CB8AC3E}">
        <p14:creationId xmlns:p14="http://schemas.microsoft.com/office/powerpoint/2010/main" val="31963376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2"/>
            <a:ext cx="5656374" cy="5641581"/>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64928" y="558190"/>
            <a:ext cx="1585362" cy="337148"/>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2711385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7721" y="1144706"/>
            <a:ext cx="740959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3"/>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3" y="558190"/>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952"/>
            <a:ext cx="3503835" cy="7020429"/>
          </a:xfrm>
          <a:prstGeom prst="rect">
            <a:avLst/>
          </a:prstGeom>
        </p:spPr>
      </p:pic>
    </p:spTree>
    <p:extLst>
      <p:ext uri="{BB962C8B-B14F-4D97-AF65-F5344CB8AC3E}">
        <p14:creationId xmlns:p14="http://schemas.microsoft.com/office/powerpoint/2010/main" val="2736806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7"/>
            <a:ext cx="3329866" cy="753369"/>
          </a:xfrm>
        </p:spPr>
        <p:txBody>
          <a:bodyPr anchor="t"/>
          <a:lstStyle>
            <a:lvl1pPr marL="0" indent="0">
              <a:spcBef>
                <a:spcPts val="0"/>
              </a:spcBef>
              <a:buNone/>
              <a:defRPr sz="2448">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7"/>
            <a:ext cx="3329866" cy="753369"/>
          </a:xfrm>
        </p:spPr>
        <p:txBody>
          <a:bodyPr anchor="t"/>
          <a:lstStyle>
            <a:lvl1pPr marL="0" indent="0">
              <a:spcBef>
                <a:spcPts val="0"/>
              </a:spcBef>
              <a:buNone/>
              <a:defRPr sz="2448">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7"/>
            <a:ext cx="3329866" cy="753369"/>
          </a:xfrm>
        </p:spPr>
        <p:txBody>
          <a:bodyPr anchor="t"/>
          <a:lstStyle>
            <a:lvl1pPr marL="0" indent="0">
              <a:spcBef>
                <a:spcPts val="0"/>
              </a:spcBef>
              <a:buNone/>
              <a:defRPr sz="2448">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73642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952"/>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3" y="558190"/>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42232483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8" y="1144709"/>
            <a:ext cx="6964166" cy="2627805"/>
          </a:xfrm>
        </p:spPr>
        <p:txBody>
          <a:bodyPr rIns="0" anchor="b"/>
          <a:lstStyle>
            <a:lvl1pPr algn="r">
              <a:defRPr sz="6117">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8" y="3772511"/>
            <a:ext cx="6964166" cy="1589958"/>
          </a:xfrm>
        </p:spPr>
        <p:txBody>
          <a:bodyPr/>
          <a:lstStyle>
            <a:lvl1pPr marL="0" indent="0" algn="r">
              <a:lnSpc>
                <a:spcPct val="100000"/>
              </a:lnSpc>
              <a:buNone/>
              <a:defRPr sz="2448">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9"/>
            <a:ext cx="4241811" cy="4217763"/>
          </a:xfrm>
        </p:spPr>
        <p:txBody>
          <a:bodyPr rIns="0" anchor="ctr"/>
          <a:lstStyle>
            <a:lvl1pPr marL="0" indent="0" algn="l">
              <a:buNone/>
              <a:defRPr>
                <a:solidFill>
                  <a:schemeClr val="accent3"/>
                </a:solidFill>
                <a:latin typeface="+mj-lt"/>
              </a:defRPr>
            </a:lvl1pPr>
            <a:lvl2pPr marL="465044" indent="0">
              <a:buNone/>
              <a:defRPr/>
            </a:lvl2pPr>
            <a:lvl3pPr marL="930087" indent="0">
              <a:buNone/>
              <a:defRPr/>
            </a:lvl3pPr>
            <a:lvl4pPr marL="1395130" indent="0">
              <a:buNone/>
              <a:defRPr/>
            </a:lvl4pPr>
            <a:lvl5pPr marL="1860173"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4"/>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8" y="558190"/>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7859852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8" y="1144709"/>
            <a:ext cx="6964166" cy="2627805"/>
          </a:xfrm>
        </p:spPr>
        <p:txBody>
          <a:bodyPr rIns="0" anchor="b"/>
          <a:lstStyle>
            <a:lvl1pPr algn="r">
              <a:defRPr sz="6117">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8" y="3772511"/>
            <a:ext cx="6964166" cy="1589958"/>
          </a:xfrm>
        </p:spPr>
        <p:txBody>
          <a:bodyPr/>
          <a:lstStyle>
            <a:lvl1pPr marL="0" indent="0" algn="r">
              <a:lnSpc>
                <a:spcPct val="100000"/>
              </a:lnSpc>
              <a:buNone/>
              <a:defRPr sz="2442">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9"/>
            <a:ext cx="4241811" cy="4217763"/>
          </a:xfrm>
        </p:spPr>
        <p:txBody>
          <a:bodyPr rIns="0" anchor="ctr"/>
          <a:lstStyle>
            <a:lvl1pPr marL="0" indent="0" algn="l">
              <a:buNone/>
              <a:defRPr>
                <a:solidFill>
                  <a:schemeClr val="accent3"/>
                </a:solidFill>
                <a:latin typeface="+mj-lt"/>
              </a:defRPr>
            </a:lvl1pPr>
            <a:lvl2pPr marL="465044" indent="0">
              <a:buNone/>
              <a:defRPr/>
            </a:lvl2pPr>
            <a:lvl3pPr marL="930087" indent="0">
              <a:buNone/>
              <a:defRPr/>
            </a:lvl3pPr>
            <a:lvl4pPr marL="1395130" indent="0">
              <a:buNone/>
              <a:defRPr/>
            </a:lvl4pPr>
            <a:lvl5pPr marL="1860173"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4"/>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8" y="558190"/>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67092380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7" y="1935836"/>
            <a:ext cx="5535155" cy="2435131"/>
          </a:xfrm>
        </p:spPr>
        <p:txBody>
          <a:bodyPr rIns="0" anchor="b"/>
          <a:lstStyle>
            <a:lvl1pPr algn="l">
              <a:defRPr sz="6119">
                <a:solidFill>
                  <a:schemeClr val="bg1"/>
                </a:solidFill>
              </a:defRPr>
            </a:lvl1pPr>
          </a:lstStyle>
          <a:p>
            <a:r>
              <a:rPr lang="en-US"/>
              <a:t>Click to edit Master title style</a:t>
            </a:r>
          </a:p>
        </p:txBody>
      </p:sp>
      <p:sp>
        <p:nvSpPr>
          <p:cNvPr id="3" name="Subtitle 2"/>
          <p:cNvSpPr>
            <a:spLocks noGrp="1"/>
          </p:cNvSpPr>
          <p:nvPr>
            <p:ph type="subTitle" idx="1"/>
          </p:nvPr>
        </p:nvSpPr>
        <p:spPr>
          <a:xfrm>
            <a:off x="564927" y="4464875"/>
            <a:ext cx="5535155" cy="1415499"/>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7" y="558189"/>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69321127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7" y="1935836"/>
            <a:ext cx="5535155" cy="2435131"/>
          </a:xfrm>
        </p:spPr>
        <p:txBody>
          <a:bodyPr rIns="0" anchor="b"/>
          <a:lstStyle>
            <a:lvl1pPr algn="l">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7" y="4464875"/>
            <a:ext cx="5535155" cy="1415499"/>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7" y="558189"/>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3495046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27" y="558189"/>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1"/>
            <a:ext cx="5656374" cy="5641581"/>
          </a:xfrm>
          <a:prstGeom prst="rect">
            <a:avLst/>
          </a:prstGeom>
        </p:spPr>
      </p:pic>
    </p:spTree>
    <p:extLst>
      <p:ext uri="{BB962C8B-B14F-4D97-AF65-F5344CB8AC3E}">
        <p14:creationId xmlns:p14="http://schemas.microsoft.com/office/powerpoint/2010/main" val="389399126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Tree>
    <p:extLst>
      <p:ext uri="{BB962C8B-B14F-4D97-AF65-F5344CB8AC3E}">
        <p14:creationId xmlns:p14="http://schemas.microsoft.com/office/powerpoint/2010/main" val="114996529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1"/>
            <a:ext cx="5656374" cy="5641581"/>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64927" y="558189"/>
            <a:ext cx="1585362" cy="337148"/>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88821443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7721" y="1144706"/>
            <a:ext cx="740959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2" y="558189"/>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953"/>
            <a:ext cx="3503835" cy="7020429"/>
          </a:xfrm>
          <a:prstGeom prst="rect">
            <a:avLst/>
          </a:prstGeom>
        </p:spPr>
      </p:pic>
    </p:spTree>
    <p:extLst>
      <p:ext uri="{BB962C8B-B14F-4D97-AF65-F5344CB8AC3E}">
        <p14:creationId xmlns:p14="http://schemas.microsoft.com/office/powerpoint/2010/main" val="285510575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953"/>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2" y="558189"/>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4256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65396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7" y="1144708"/>
            <a:ext cx="6964166" cy="2627805"/>
          </a:xfrm>
        </p:spPr>
        <p:txBody>
          <a:bodyPr rIns="0" anchor="b"/>
          <a:lstStyle>
            <a:lvl1pPr algn="r">
              <a:defRPr sz="6119">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7" y="3772511"/>
            <a:ext cx="6964166" cy="1589958"/>
          </a:xfrm>
        </p:spPr>
        <p:txBody>
          <a:bodyPr/>
          <a:lstStyle>
            <a:lvl1pPr marL="0" indent="0" algn="r">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8"/>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3"/>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7" y="558189"/>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7239599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7" y="1144708"/>
            <a:ext cx="6964166" cy="2627805"/>
          </a:xfrm>
        </p:spPr>
        <p:txBody>
          <a:bodyPr rIns="0" anchor="b"/>
          <a:lstStyle>
            <a:lvl1pPr algn="r">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7" y="3772511"/>
            <a:ext cx="6964166" cy="1589958"/>
          </a:xfrm>
        </p:spPr>
        <p:txBody>
          <a:bodyPr/>
          <a:lstStyle>
            <a:lvl1pPr marL="0" indent="0" algn="r">
              <a:lnSpc>
                <a:spcPct val="100000"/>
              </a:lnSpc>
              <a:buNone/>
              <a:defRPr sz="2442">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8"/>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3"/>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7" y="558189"/>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82361633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9"/>
            <a:ext cx="11303378" cy="1040919"/>
          </a:xfrm>
        </p:spPr>
        <p:txBody>
          <a:bodyPr anchor="t"/>
          <a:lstStyle/>
          <a:p>
            <a:r>
              <a:rPr lang="en-US"/>
              <a:t>Click to edit Master title style</a:t>
            </a:r>
          </a:p>
        </p:txBody>
      </p:sp>
      <p:sp>
        <p:nvSpPr>
          <p:cNvPr id="3" name="Content Placeholder 2"/>
          <p:cNvSpPr>
            <a:spLocks noGrp="1"/>
          </p:cNvSpPr>
          <p:nvPr>
            <p:ph idx="1"/>
          </p:nvPr>
        </p:nvSpPr>
        <p:spPr>
          <a:xfrm>
            <a:off x="574666" y="1652834"/>
            <a:ext cx="11303378" cy="4783104"/>
          </a:xfrm>
        </p:spPr>
        <p:txBody>
          <a:bodyPr/>
          <a:lstStyle>
            <a:lvl1pPr>
              <a:defRPr sz="2856"/>
            </a:lvl1pPr>
            <a:lvl2pPr>
              <a:defRPr sz="2448"/>
            </a:lvl2pPr>
            <a:lvl3pPr>
              <a:defRPr sz="2040"/>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6737222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47148"/>
            <a:ext cx="11303378" cy="466302"/>
          </a:xfrm>
        </p:spPr>
        <p:txBody>
          <a:bodyPr anchor="ctr"/>
          <a:lstStyle>
            <a:lvl1pPr marL="0" indent="0">
              <a:buNone/>
              <a:defRPr sz="2244">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9438"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621866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8"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34586723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8"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2867983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74237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8425"/>
            <a:ext cx="3599645" cy="7201770"/>
          </a:xfrm>
          <a:prstGeom prst="rect">
            <a:avLst/>
          </a:prstGeom>
        </p:spPr>
      </p:pic>
    </p:spTree>
    <p:extLst>
      <p:ext uri="{BB962C8B-B14F-4D97-AF65-F5344CB8AC3E}">
        <p14:creationId xmlns:p14="http://schemas.microsoft.com/office/powerpoint/2010/main" val="12080431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2" y="2267467"/>
            <a:ext cx="4753319" cy="4727059"/>
          </a:xfrm>
          <a:prstGeom prst="rect">
            <a:avLst/>
          </a:prstGeom>
        </p:spPr>
      </p:pic>
    </p:spTree>
    <p:extLst>
      <p:ext uri="{BB962C8B-B14F-4D97-AF65-F5344CB8AC3E}">
        <p14:creationId xmlns:p14="http://schemas.microsoft.com/office/powerpoint/2010/main" val="273282477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2"/>
            <a:ext cx="7123254" cy="2909528"/>
          </a:xfrm>
        </p:spPr>
        <p:txBody>
          <a:bodyPr anchor="ctr"/>
          <a:lstStyle>
            <a:lvl1pPr>
              <a:defRPr sz="3672">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7" y="0"/>
            <a:ext cx="4629559" cy="4667370"/>
          </a:xfrm>
          <a:prstGeom prst="rect">
            <a:avLst/>
          </a:prstGeom>
        </p:spPr>
      </p:pic>
    </p:spTree>
    <p:extLst>
      <p:ext uri="{BB962C8B-B14F-4D97-AF65-F5344CB8AC3E}">
        <p14:creationId xmlns:p14="http://schemas.microsoft.com/office/powerpoint/2010/main" val="21363974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62.xml"/><Relationship Id="rId18" Type="http://schemas.openxmlformats.org/officeDocument/2006/relationships/slideLayout" Target="../slideLayouts/slideLayout267.xml"/><Relationship Id="rId26" Type="http://schemas.openxmlformats.org/officeDocument/2006/relationships/slideLayout" Target="../slideLayouts/slideLayout275.xml"/><Relationship Id="rId39" Type="http://schemas.openxmlformats.org/officeDocument/2006/relationships/slideLayout" Target="../slideLayouts/slideLayout288.xml"/><Relationship Id="rId21" Type="http://schemas.openxmlformats.org/officeDocument/2006/relationships/slideLayout" Target="../slideLayouts/slideLayout270.xml"/><Relationship Id="rId34" Type="http://schemas.openxmlformats.org/officeDocument/2006/relationships/slideLayout" Target="../slideLayouts/slideLayout283.xml"/><Relationship Id="rId42" Type="http://schemas.openxmlformats.org/officeDocument/2006/relationships/slideLayout" Target="../slideLayouts/slideLayout291.xml"/><Relationship Id="rId7" Type="http://schemas.openxmlformats.org/officeDocument/2006/relationships/slideLayout" Target="../slideLayouts/slideLayout256.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20" Type="http://schemas.openxmlformats.org/officeDocument/2006/relationships/slideLayout" Target="../slideLayouts/slideLayout269.xml"/><Relationship Id="rId29" Type="http://schemas.openxmlformats.org/officeDocument/2006/relationships/slideLayout" Target="../slideLayouts/slideLayout278.xml"/><Relationship Id="rId41" Type="http://schemas.openxmlformats.org/officeDocument/2006/relationships/slideLayout" Target="../slideLayouts/slideLayout290.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24" Type="http://schemas.openxmlformats.org/officeDocument/2006/relationships/slideLayout" Target="../slideLayouts/slideLayout273.xml"/><Relationship Id="rId32" Type="http://schemas.openxmlformats.org/officeDocument/2006/relationships/slideLayout" Target="../slideLayouts/slideLayout281.xml"/><Relationship Id="rId37" Type="http://schemas.openxmlformats.org/officeDocument/2006/relationships/slideLayout" Target="../slideLayouts/slideLayout286.xml"/><Relationship Id="rId40" Type="http://schemas.openxmlformats.org/officeDocument/2006/relationships/slideLayout" Target="../slideLayouts/slideLayout289.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23" Type="http://schemas.openxmlformats.org/officeDocument/2006/relationships/slideLayout" Target="../slideLayouts/slideLayout272.xml"/><Relationship Id="rId28" Type="http://schemas.openxmlformats.org/officeDocument/2006/relationships/slideLayout" Target="../slideLayouts/slideLayout277.xml"/><Relationship Id="rId36" Type="http://schemas.openxmlformats.org/officeDocument/2006/relationships/slideLayout" Target="../slideLayouts/slideLayout285.xml"/><Relationship Id="rId10" Type="http://schemas.openxmlformats.org/officeDocument/2006/relationships/slideLayout" Target="../slideLayouts/slideLayout259.xml"/><Relationship Id="rId19" Type="http://schemas.openxmlformats.org/officeDocument/2006/relationships/slideLayout" Target="../slideLayouts/slideLayout268.xml"/><Relationship Id="rId31" Type="http://schemas.openxmlformats.org/officeDocument/2006/relationships/slideLayout" Target="../slideLayouts/slideLayout280.xml"/><Relationship Id="rId44" Type="http://schemas.openxmlformats.org/officeDocument/2006/relationships/theme" Target="../theme/theme10.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 Id="rId22" Type="http://schemas.openxmlformats.org/officeDocument/2006/relationships/slideLayout" Target="../slideLayouts/slideLayout271.xml"/><Relationship Id="rId27" Type="http://schemas.openxmlformats.org/officeDocument/2006/relationships/slideLayout" Target="../slideLayouts/slideLayout276.xml"/><Relationship Id="rId30" Type="http://schemas.openxmlformats.org/officeDocument/2006/relationships/slideLayout" Target="../slideLayouts/slideLayout279.xml"/><Relationship Id="rId35" Type="http://schemas.openxmlformats.org/officeDocument/2006/relationships/slideLayout" Target="../slideLayouts/slideLayout284.xml"/><Relationship Id="rId43" Type="http://schemas.openxmlformats.org/officeDocument/2006/relationships/slideLayout" Target="../slideLayouts/slideLayout292.xml"/><Relationship Id="rId8" Type="http://schemas.openxmlformats.org/officeDocument/2006/relationships/slideLayout" Target="../slideLayouts/slideLayout257.xml"/><Relationship Id="rId3" Type="http://schemas.openxmlformats.org/officeDocument/2006/relationships/slideLayout" Target="../slideLayouts/slideLayout252.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5" Type="http://schemas.openxmlformats.org/officeDocument/2006/relationships/slideLayout" Target="../slideLayouts/slideLayout274.xml"/><Relationship Id="rId33" Type="http://schemas.openxmlformats.org/officeDocument/2006/relationships/slideLayout" Target="../slideLayouts/slideLayout282.xml"/><Relationship Id="rId38" Type="http://schemas.openxmlformats.org/officeDocument/2006/relationships/slideLayout" Target="../slideLayouts/slideLayout28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3" Type="http://schemas.openxmlformats.org/officeDocument/2006/relationships/slideLayout" Target="../slideLayouts/slideLayout295.xml"/><Relationship Id="rId21" Type="http://schemas.openxmlformats.org/officeDocument/2006/relationships/theme" Target="../theme/theme11.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image" Target="../media/image59.emf"/></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315.xml"/><Relationship Id="rId2" Type="http://schemas.openxmlformats.org/officeDocument/2006/relationships/slideLayout" Target="../slideLayouts/slideLayout314.xml"/><Relationship Id="rId1" Type="http://schemas.openxmlformats.org/officeDocument/2006/relationships/slideLayout" Target="../slideLayouts/slideLayout313.xml"/><Relationship Id="rId6" Type="http://schemas.openxmlformats.org/officeDocument/2006/relationships/theme" Target="../theme/theme12.xml"/><Relationship Id="rId5" Type="http://schemas.openxmlformats.org/officeDocument/2006/relationships/slideLayout" Target="../slideLayouts/slideLayout317.xml"/><Relationship Id="rId4" Type="http://schemas.openxmlformats.org/officeDocument/2006/relationships/slideLayout" Target="../slideLayouts/slideLayout31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5.xml"/><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slideLayout" Target="../slideLayouts/slideLayout343.xml"/><Relationship Id="rId3" Type="http://schemas.openxmlformats.org/officeDocument/2006/relationships/slideLayout" Target="../slideLayouts/slideLayout320.xml"/><Relationship Id="rId21" Type="http://schemas.openxmlformats.org/officeDocument/2006/relationships/slideLayout" Target="../slideLayouts/slideLayout338.xml"/><Relationship Id="rId7" Type="http://schemas.openxmlformats.org/officeDocument/2006/relationships/slideLayout" Target="../slideLayouts/slideLayout324.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0" Type="http://schemas.openxmlformats.org/officeDocument/2006/relationships/slideLayout" Target="../slideLayouts/slideLayout337.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5" Type="http://schemas.openxmlformats.org/officeDocument/2006/relationships/slideLayout" Target="../slideLayouts/slideLayout322.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28" Type="http://schemas.openxmlformats.org/officeDocument/2006/relationships/image" Target="../media/image81.png"/><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 Id="rId27"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51.xml"/><Relationship Id="rId13" Type="http://schemas.openxmlformats.org/officeDocument/2006/relationships/slideLayout" Target="../slideLayouts/slideLayout356.xml"/><Relationship Id="rId18" Type="http://schemas.openxmlformats.org/officeDocument/2006/relationships/slideLayout" Target="../slideLayouts/slideLayout361.xml"/><Relationship Id="rId26" Type="http://schemas.openxmlformats.org/officeDocument/2006/relationships/slideLayout" Target="../slideLayouts/slideLayout369.xml"/><Relationship Id="rId3" Type="http://schemas.openxmlformats.org/officeDocument/2006/relationships/slideLayout" Target="../slideLayouts/slideLayout346.xml"/><Relationship Id="rId21" Type="http://schemas.openxmlformats.org/officeDocument/2006/relationships/slideLayout" Target="../slideLayouts/slideLayout364.xml"/><Relationship Id="rId7" Type="http://schemas.openxmlformats.org/officeDocument/2006/relationships/slideLayout" Target="../slideLayouts/slideLayout350.xml"/><Relationship Id="rId12" Type="http://schemas.openxmlformats.org/officeDocument/2006/relationships/slideLayout" Target="../slideLayouts/slideLayout355.xml"/><Relationship Id="rId17" Type="http://schemas.openxmlformats.org/officeDocument/2006/relationships/slideLayout" Target="../slideLayouts/slideLayout360.xml"/><Relationship Id="rId25" Type="http://schemas.openxmlformats.org/officeDocument/2006/relationships/slideLayout" Target="../slideLayouts/slideLayout368.xml"/><Relationship Id="rId2" Type="http://schemas.openxmlformats.org/officeDocument/2006/relationships/slideLayout" Target="../slideLayouts/slideLayout345.xml"/><Relationship Id="rId16" Type="http://schemas.openxmlformats.org/officeDocument/2006/relationships/slideLayout" Target="../slideLayouts/slideLayout359.xml"/><Relationship Id="rId20" Type="http://schemas.openxmlformats.org/officeDocument/2006/relationships/slideLayout" Target="../slideLayouts/slideLayout363.xml"/><Relationship Id="rId29" Type="http://schemas.openxmlformats.org/officeDocument/2006/relationships/slideLayout" Target="../slideLayouts/slideLayout372.xml"/><Relationship Id="rId1" Type="http://schemas.openxmlformats.org/officeDocument/2006/relationships/slideLayout" Target="../slideLayouts/slideLayout344.xml"/><Relationship Id="rId6" Type="http://schemas.openxmlformats.org/officeDocument/2006/relationships/slideLayout" Target="../slideLayouts/slideLayout349.xml"/><Relationship Id="rId11" Type="http://schemas.openxmlformats.org/officeDocument/2006/relationships/slideLayout" Target="../slideLayouts/slideLayout354.xml"/><Relationship Id="rId24" Type="http://schemas.openxmlformats.org/officeDocument/2006/relationships/slideLayout" Target="../slideLayouts/slideLayout367.xml"/><Relationship Id="rId32" Type="http://schemas.openxmlformats.org/officeDocument/2006/relationships/image" Target="../media/image94.emf"/><Relationship Id="rId5" Type="http://schemas.openxmlformats.org/officeDocument/2006/relationships/slideLayout" Target="../slideLayouts/slideLayout348.xml"/><Relationship Id="rId15" Type="http://schemas.openxmlformats.org/officeDocument/2006/relationships/slideLayout" Target="../slideLayouts/slideLayout358.xml"/><Relationship Id="rId23" Type="http://schemas.openxmlformats.org/officeDocument/2006/relationships/slideLayout" Target="../slideLayouts/slideLayout366.xml"/><Relationship Id="rId28" Type="http://schemas.openxmlformats.org/officeDocument/2006/relationships/slideLayout" Target="../slideLayouts/slideLayout371.xml"/><Relationship Id="rId10" Type="http://schemas.openxmlformats.org/officeDocument/2006/relationships/slideLayout" Target="../slideLayouts/slideLayout353.xml"/><Relationship Id="rId19" Type="http://schemas.openxmlformats.org/officeDocument/2006/relationships/slideLayout" Target="../slideLayouts/slideLayout362.xml"/><Relationship Id="rId31" Type="http://schemas.openxmlformats.org/officeDocument/2006/relationships/image" Target="../media/image93.png"/><Relationship Id="rId4" Type="http://schemas.openxmlformats.org/officeDocument/2006/relationships/slideLayout" Target="../slideLayouts/slideLayout347.xml"/><Relationship Id="rId9" Type="http://schemas.openxmlformats.org/officeDocument/2006/relationships/slideLayout" Target="../slideLayouts/slideLayout352.xml"/><Relationship Id="rId14" Type="http://schemas.openxmlformats.org/officeDocument/2006/relationships/slideLayout" Target="../slideLayouts/slideLayout357.xml"/><Relationship Id="rId22" Type="http://schemas.openxmlformats.org/officeDocument/2006/relationships/slideLayout" Target="../slideLayouts/slideLayout365.xml"/><Relationship Id="rId27" Type="http://schemas.openxmlformats.org/officeDocument/2006/relationships/slideLayout" Target="../slideLayouts/slideLayout370.xml"/><Relationship Id="rId30"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80.xml"/><Relationship Id="rId13" Type="http://schemas.openxmlformats.org/officeDocument/2006/relationships/slideLayout" Target="../slideLayouts/slideLayout385.xml"/><Relationship Id="rId18" Type="http://schemas.openxmlformats.org/officeDocument/2006/relationships/slideLayout" Target="../slideLayouts/slideLayout390.xml"/><Relationship Id="rId26" Type="http://schemas.openxmlformats.org/officeDocument/2006/relationships/image" Target="../media/image59.emf"/><Relationship Id="rId3" Type="http://schemas.openxmlformats.org/officeDocument/2006/relationships/slideLayout" Target="../slideLayouts/slideLayout375.xml"/><Relationship Id="rId21" Type="http://schemas.openxmlformats.org/officeDocument/2006/relationships/slideLayout" Target="../slideLayouts/slideLayout393.xml"/><Relationship Id="rId7" Type="http://schemas.openxmlformats.org/officeDocument/2006/relationships/slideLayout" Target="../slideLayouts/slideLayout379.xml"/><Relationship Id="rId12" Type="http://schemas.openxmlformats.org/officeDocument/2006/relationships/slideLayout" Target="../slideLayouts/slideLayout384.xml"/><Relationship Id="rId17" Type="http://schemas.openxmlformats.org/officeDocument/2006/relationships/slideLayout" Target="../slideLayouts/slideLayout389.xml"/><Relationship Id="rId25" Type="http://schemas.openxmlformats.org/officeDocument/2006/relationships/theme" Target="../theme/theme15.xml"/><Relationship Id="rId2" Type="http://schemas.openxmlformats.org/officeDocument/2006/relationships/slideLayout" Target="../slideLayouts/slideLayout374.xml"/><Relationship Id="rId16" Type="http://schemas.openxmlformats.org/officeDocument/2006/relationships/slideLayout" Target="../slideLayouts/slideLayout388.xml"/><Relationship Id="rId20" Type="http://schemas.openxmlformats.org/officeDocument/2006/relationships/slideLayout" Target="../slideLayouts/slideLayout392.xml"/><Relationship Id="rId1" Type="http://schemas.openxmlformats.org/officeDocument/2006/relationships/slideLayout" Target="../slideLayouts/slideLayout373.xml"/><Relationship Id="rId6" Type="http://schemas.openxmlformats.org/officeDocument/2006/relationships/slideLayout" Target="../slideLayouts/slideLayout378.xml"/><Relationship Id="rId11" Type="http://schemas.openxmlformats.org/officeDocument/2006/relationships/slideLayout" Target="../slideLayouts/slideLayout383.xml"/><Relationship Id="rId24" Type="http://schemas.openxmlformats.org/officeDocument/2006/relationships/slideLayout" Target="../slideLayouts/slideLayout396.xml"/><Relationship Id="rId5" Type="http://schemas.openxmlformats.org/officeDocument/2006/relationships/slideLayout" Target="../slideLayouts/slideLayout377.xml"/><Relationship Id="rId15" Type="http://schemas.openxmlformats.org/officeDocument/2006/relationships/slideLayout" Target="../slideLayouts/slideLayout387.xml"/><Relationship Id="rId23" Type="http://schemas.openxmlformats.org/officeDocument/2006/relationships/slideLayout" Target="../slideLayouts/slideLayout395.xml"/><Relationship Id="rId10" Type="http://schemas.openxmlformats.org/officeDocument/2006/relationships/slideLayout" Target="../slideLayouts/slideLayout382.xml"/><Relationship Id="rId19" Type="http://schemas.openxmlformats.org/officeDocument/2006/relationships/slideLayout" Target="../slideLayouts/slideLayout391.xml"/><Relationship Id="rId4" Type="http://schemas.openxmlformats.org/officeDocument/2006/relationships/slideLayout" Target="../slideLayouts/slideLayout376.xml"/><Relationship Id="rId9" Type="http://schemas.openxmlformats.org/officeDocument/2006/relationships/slideLayout" Target="../slideLayouts/slideLayout381.xml"/><Relationship Id="rId14" Type="http://schemas.openxmlformats.org/officeDocument/2006/relationships/slideLayout" Target="../slideLayouts/slideLayout386.xml"/><Relationship Id="rId22" Type="http://schemas.openxmlformats.org/officeDocument/2006/relationships/slideLayout" Target="../slideLayouts/slideLayout394.xml"/><Relationship Id="rId27" Type="http://schemas.openxmlformats.org/officeDocument/2006/relationships/image" Target="../media/image104.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image" Target="../media/image1.emf"/><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theme" Target="../theme/theme2.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theme" Target="../theme/theme3.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8" Type="http://schemas.openxmlformats.org/officeDocument/2006/relationships/slideLayout" Target="../slideLayouts/slideLayout81.xml"/><Relationship Id="rId3"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image" Target="../media/image1.emf"/><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theme" Target="../theme/theme4.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theme" Target="../theme/theme5.xml"/><Relationship Id="rId1" Type="http://schemas.openxmlformats.org/officeDocument/2006/relationships/slideLayout" Target="../slideLayouts/slideLayout13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image" Target="../media/image1.emf"/><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26" Type="http://schemas.openxmlformats.org/officeDocument/2006/relationships/slideLayout" Target="../slideLayouts/slideLayout188.xml"/><Relationship Id="rId3" Type="http://schemas.openxmlformats.org/officeDocument/2006/relationships/slideLayout" Target="../slideLayouts/slideLayout165.xml"/><Relationship Id="rId21" Type="http://schemas.openxmlformats.org/officeDocument/2006/relationships/slideLayout" Target="../slideLayouts/slideLayout183.xml"/><Relationship Id="rId34" Type="http://schemas.openxmlformats.org/officeDocument/2006/relationships/theme" Target="../theme/theme7.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5" Type="http://schemas.openxmlformats.org/officeDocument/2006/relationships/slideLayout" Target="../slideLayouts/slideLayout187.xml"/><Relationship Id="rId33" Type="http://schemas.openxmlformats.org/officeDocument/2006/relationships/slideLayout" Target="../slideLayouts/slideLayout195.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29" Type="http://schemas.openxmlformats.org/officeDocument/2006/relationships/slideLayout" Target="../slideLayouts/slideLayout191.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24" Type="http://schemas.openxmlformats.org/officeDocument/2006/relationships/slideLayout" Target="../slideLayouts/slideLayout186.xml"/><Relationship Id="rId32" Type="http://schemas.openxmlformats.org/officeDocument/2006/relationships/slideLayout" Target="../slideLayouts/slideLayout194.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23" Type="http://schemas.openxmlformats.org/officeDocument/2006/relationships/slideLayout" Target="../slideLayouts/slideLayout185.xml"/><Relationship Id="rId28" Type="http://schemas.openxmlformats.org/officeDocument/2006/relationships/slideLayout" Target="../slideLayouts/slideLayout190.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31" Type="http://schemas.openxmlformats.org/officeDocument/2006/relationships/slideLayout" Target="../slideLayouts/slideLayout193.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slideLayout" Target="../slideLayouts/slideLayout184.xml"/><Relationship Id="rId27" Type="http://schemas.openxmlformats.org/officeDocument/2006/relationships/slideLayout" Target="../slideLayouts/slideLayout189.xml"/><Relationship Id="rId30" Type="http://schemas.openxmlformats.org/officeDocument/2006/relationships/slideLayout" Target="../slideLayouts/slideLayout192.xml"/><Relationship Id="rId35" Type="http://schemas.openxmlformats.org/officeDocument/2006/relationships/image" Target="../media/image1.emf"/><Relationship Id="rId8" Type="http://schemas.openxmlformats.org/officeDocument/2006/relationships/slideLayout" Target="../slideLayouts/slideLayout17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theme" Target="../theme/theme8.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0" Type="http://schemas.openxmlformats.org/officeDocument/2006/relationships/slideLayout" Target="../slideLayouts/slideLayout205.xml"/><Relationship Id="rId4" Type="http://schemas.openxmlformats.org/officeDocument/2006/relationships/slideLayout" Target="../slideLayouts/slideLayout199.xml"/><Relationship Id="rId9" Type="http://schemas.openxmlformats.org/officeDocument/2006/relationships/slideLayout" Target="../slideLayouts/slideLayout20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9" Type="http://schemas.openxmlformats.org/officeDocument/2006/relationships/slideLayout" Target="../slideLayouts/slideLayout246.xml"/><Relationship Id="rId21" Type="http://schemas.openxmlformats.org/officeDocument/2006/relationships/slideLayout" Target="../slideLayouts/slideLayout228.xml"/><Relationship Id="rId34" Type="http://schemas.openxmlformats.org/officeDocument/2006/relationships/slideLayout" Target="../slideLayouts/slideLayout241.xml"/><Relationship Id="rId42" Type="http://schemas.openxmlformats.org/officeDocument/2006/relationships/slideLayout" Target="../slideLayouts/slideLayout249.xml"/><Relationship Id="rId7" Type="http://schemas.openxmlformats.org/officeDocument/2006/relationships/slideLayout" Target="../slideLayouts/slideLayout214.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37" Type="http://schemas.openxmlformats.org/officeDocument/2006/relationships/slideLayout" Target="../slideLayouts/slideLayout244.xml"/><Relationship Id="rId40" Type="http://schemas.openxmlformats.org/officeDocument/2006/relationships/slideLayout" Target="../slideLayouts/slideLayout247.xml"/><Relationship Id="rId45" Type="http://schemas.openxmlformats.org/officeDocument/2006/relationships/image" Target="../media/image40.png"/><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slideLayout" Target="../slideLayouts/slideLayout243.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4" Type="http://schemas.openxmlformats.org/officeDocument/2006/relationships/image" Target="../media/image39.png"/><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 Id="rId43" Type="http://schemas.openxmlformats.org/officeDocument/2006/relationships/theme" Target="../theme/theme9.xml"/><Relationship Id="rId8" Type="http://schemas.openxmlformats.org/officeDocument/2006/relationships/slideLayout" Target="../slideLayouts/slideLayout215.xml"/><Relationship Id="rId3" Type="http://schemas.openxmlformats.org/officeDocument/2006/relationships/slideLayout" Target="../slideLayouts/slideLayout210.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38" Type="http://schemas.openxmlformats.org/officeDocument/2006/relationships/slideLayout" Target="../slideLayouts/slideLayout245.xml"/><Relationship Id="rId20" Type="http://schemas.openxmlformats.org/officeDocument/2006/relationships/slideLayout" Target="../slideLayouts/slideLayout227.xml"/><Relationship Id="rId41" Type="http://schemas.openxmlformats.org/officeDocument/2006/relationships/slideLayout" Target="../slideLayouts/slideLayout2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016573956"/>
      </p:ext>
    </p:extLst>
  </p:cSld>
  <p:clrMap bg1="dk1" tx1="lt1" bg2="dk2" tx2="lt2" accent1="accent1" accent2="accent2" accent3="accent3" accent4="accent4" accent5="accent5" accent6="accent6" hlink="hlink" folHlink="folHlink"/>
  <p:sldLayoutIdLst>
    <p:sldLayoutId id="2147485566" r:id="rId1"/>
    <p:sldLayoutId id="2147485567" r:id="rId2"/>
    <p:sldLayoutId id="2147485570" r:id="rId3"/>
    <p:sldLayoutId id="2147485571" r:id="rId4"/>
    <p:sldLayoutId id="2147485572" r:id="rId5"/>
    <p:sldLayoutId id="2147485573" r:id="rId6"/>
    <p:sldLayoutId id="2147485574" r:id="rId7"/>
    <p:sldLayoutId id="2147485575" r:id="rId8"/>
    <p:sldLayoutId id="2147485576" r:id="rId9"/>
    <p:sldLayoutId id="2147485577" r:id="rId10"/>
    <p:sldLayoutId id="2147485578" r:id="rId11"/>
    <p:sldLayoutId id="2147485579" r:id="rId12"/>
    <p:sldLayoutId id="2147485580" r:id="rId13"/>
    <p:sldLayoutId id="2147485581" r:id="rId14"/>
    <p:sldLayoutId id="2147485582" r:id="rId15"/>
    <p:sldLayoutId id="2147485583" r:id="rId16"/>
    <p:sldLayoutId id="2147485584" r:id="rId17"/>
    <p:sldLayoutId id="2147485585" r:id="rId18"/>
    <p:sldLayoutId id="2147485586" r:id="rId19"/>
    <p:sldLayoutId id="2147485587" r:id="rId20"/>
    <p:sldLayoutId id="2147485588" r:id="rId21"/>
    <p:sldLayoutId id="2147485589" r:id="rId22"/>
    <p:sldLayoutId id="2147485590" r:id="rId23"/>
    <p:sldLayoutId id="2147485591" r:id="rId24"/>
    <p:sldLayoutId id="2147485592" r:id="rId25"/>
    <p:sldLayoutId id="2147485593" r:id="rId26"/>
    <p:sldLayoutId id="2147485594" r:id="rId27"/>
    <p:sldLayoutId id="2147485595" r:id="rId28"/>
    <p:sldLayoutId id="2147485596" r:id="rId29"/>
    <p:sldLayoutId id="2147485597" r:id="rId30"/>
    <p:sldLayoutId id="2147485598" r:id="rId31"/>
    <p:sldLayoutId id="2147485599" r:id="rId32"/>
    <p:sldLayoutId id="2147485600" r:id="rId33"/>
    <p:sldLayoutId id="2147485601" r:id="rId34"/>
    <p:sldLayoutId id="2147485602" r:id="rId35"/>
    <p:sldLayoutId id="2147485603" r:id="rId36"/>
    <p:sldLayoutId id="2147485604" r:id="rId37"/>
    <p:sldLayoutId id="2147485605" r:id="rId38"/>
    <p:sldLayoutId id="2147485606" r:id="rId39"/>
    <p:sldLayoutId id="2147485607" r:id="rId40"/>
    <p:sldLayoutId id="2147485608" r:id="rId41"/>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32797627"/>
      </p:ext>
    </p:extLst>
  </p:cSld>
  <p:clrMap bg1="dk1" tx1="lt1" bg2="dk2" tx2="lt2" accent1="accent1" accent2="accent2" accent3="accent3" accent4="accent4" accent5="accent5" accent6="accent6" hlink="hlink" folHlink="folHlink"/>
  <p:sldLayoutIdLst>
    <p:sldLayoutId id="2147485861" r:id="rId1"/>
    <p:sldLayoutId id="2147485862" r:id="rId2"/>
    <p:sldLayoutId id="2147485863" r:id="rId3"/>
    <p:sldLayoutId id="2147485864" r:id="rId4"/>
    <p:sldLayoutId id="2147485865" r:id="rId5"/>
    <p:sldLayoutId id="2147485866" r:id="rId6"/>
    <p:sldLayoutId id="2147485867" r:id="rId7"/>
    <p:sldLayoutId id="2147485868" r:id="rId8"/>
    <p:sldLayoutId id="2147485869" r:id="rId9"/>
    <p:sldLayoutId id="2147485870" r:id="rId10"/>
    <p:sldLayoutId id="2147485871" r:id="rId11"/>
    <p:sldLayoutId id="2147485872" r:id="rId12"/>
    <p:sldLayoutId id="2147485873" r:id="rId13"/>
    <p:sldLayoutId id="2147485874" r:id="rId14"/>
    <p:sldLayoutId id="2147485875" r:id="rId15"/>
    <p:sldLayoutId id="2147485876" r:id="rId16"/>
    <p:sldLayoutId id="2147485877" r:id="rId17"/>
    <p:sldLayoutId id="2147485878" r:id="rId18"/>
    <p:sldLayoutId id="2147485879" r:id="rId19"/>
    <p:sldLayoutId id="2147485880" r:id="rId20"/>
    <p:sldLayoutId id="2147485881" r:id="rId21"/>
    <p:sldLayoutId id="2147485882" r:id="rId22"/>
    <p:sldLayoutId id="2147485883" r:id="rId23"/>
    <p:sldLayoutId id="2147485884" r:id="rId24"/>
    <p:sldLayoutId id="2147485885" r:id="rId25"/>
    <p:sldLayoutId id="2147485886" r:id="rId26"/>
    <p:sldLayoutId id="2147485887" r:id="rId27"/>
    <p:sldLayoutId id="2147485888" r:id="rId28"/>
    <p:sldLayoutId id="2147485889" r:id="rId29"/>
    <p:sldLayoutId id="2147485890" r:id="rId30"/>
    <p:sldLayoutId id="2147485891" r:id="rId31"/>
    <p:sldLayoutId id="2147485893" r:id="rId32"/>
    <p:sldLayoutId id="2147486784" r:id="rId33"/>
    <p:sldLayoutId id="2147485061" r:id="rId34"/>
    <p:sldLayoutId id="2147485062" r:id="rId35"/>
    <p:sldLayoutId id="2147485063" r:id="rId36"/>
    <p:sldLayoutId id="2147483664" r:id="rId37"/>
    <p:sldLayoutId id="2147483665" r:id="rId38"/>
    <p:sldLayoutId id="2147483666" r:id="rId39"/>
    <p:sldLayoutId id="2147485073" r:id="rId40"/>
    <p:sldLayoutId id="2147483660" r:id="rId41"/>
    <p:sldLayoutId id="2147486783" r:id="rId42"/>
    <p:sldLayoutId id="2147486811" r:id="rId4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rot="5400000">
            <a:off x="9475749"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04229660"/>
      </p:ext>
    </p:extLst>
  </p:cSld>
  <p:clrMap bg1="lt1" tx1="dk1" bg2="lt2" tx2="dk2" accent1="accent1" accent2="accent2" accent3="accent3" accent4="accent4" accent5="accent5" accent6="accent6" hlink="hlink" folHlink="folHlink"/>
  <p:sldLayoutIdLst>
    <p:sldLayoutId id="2147485908" r:id="rId1"/>
    <p:sldLayoutId id="2147485909" r:id="rId2"/>
    <p:sldLayoutId id="2147485910" r:id="rId3"/>
    <p:sldLayoutId id="2147485911" r:id="rId4"/>
    <p:sldLayoutId id="2147485912" r:id="rId5"/>
    <p:sldLayoutId id="2147485913" r:id="rId6"/>
    <p:sldLayoutId id="2147485914" r:id="rId7"/>
    <p:sldLayoutId id="2147485915" r:id="rId8"/>
    <p:sldLayoutId id="2147485916" r:id="rId9"/>
    <p:sldLayoutId id="2147485917" r:id="rId10"/>
    <p:sldLayoutId id="2147485918" r:id="rId11"/>
    <p:sldLayoutId id="2147485919" r:id="rId12"/>
    <p:sldLayoutId id="2147485920" r:id="rId13"/>
    <p:sldLayoutId id="2147485921" r:id="rId14"/>
    <p:sldLayoutId id="2147485922" r:id="rId15"/>
    <p:sldLayoutId id="2147485923" r:id="rId16"/>
    <p:sldLayoutId id="2147485924" r:id="rId17"/>
    <p:sldLayoutId id="2147485925" r:id="rId18"/>
    <p:sldLayoutId id="2147485926" r:id="rId19"/>
    <p:sldLayoutId id="2147485927" r:id="rId20"/>
  </p:sldLayoutIdLst>
  <p:transition>
    <p:fade/>
  </p:transition>
  <p:hf sldNum="0" hdr="0" ftr="0" dt="0"/>
  <p:txStyles>
    <p:titleStyle>
      <a:lvl1pPr algn="l" defTabSz="951121" rtl="0" eaLnBrk="1" latinLnBrk="0" hangingPunct="1">
        <a:lnSpc>
          <a:spcPct val="100000"/>
        </a:lnSpc>
        <a:spcBef>
          <a:spcPct val="0"/>
        </a:spcBef>
        <a:buNone/>
        <a:defRPr lang="en-US" sz="3672" b="1" kern="1200" cap="none" spc="-51" baseline="0" dirty="0">
          <a:ln w="3175">
            <a:noFill/>
          </a:ln>
          <a:solidFill>
            <a:srgbClr val="545454"/>
          </a:solidFill>
          <a:effectLst/>
          <a:latin typeface="+mj-lt"/>
          <a:ea typeface="+mn-ea"/>
          <a:cs typeface="Segoe UI" pitchFamily="34" charset="0"/>
        </a:defRPr>
      </a:lvl1pPr>
    </p:titleStyle>
    <p:body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rgbClr val="545454"/>
          </a:solidFill>
          <a:latin typeface="Segoe UI Semilight" panose="020B0402040204020203" pitchFamily="34" charset="0"/>
          <a:ea typeface="+mn-ea"/>
          <a:cs typeface="Segoe UI Semilight" panose="020B04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545454"/>
          </a:soli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545454"/>
          </a:soli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545454"/>
          </a:soli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545454"/>
          </a:soli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121" rtl="0" eaLnBrk="1" latinLnBrk="0" hangingPunct="1">
        <a:defRPr sz="1836" kern="1200">
          <a:solidFill>
            <a:schemeClr val="tx1"/>
          </a:solidFill>
          <a:latin typeface="+mn-lt"/>
          <a:ea typeface="+mn-ea"/>
          <a:cs typeface="+mn-cs"/>
        </a:defRPr>
      </a:lvl1pPr>
      <a:lvl2pPr marL="475561" algn="l" defTabSz="951121" rtl="0" eaLnBrk="1" latinLnBrk="0" hangingPunct="1">
        <a:defRPr sz="1836" kern="1200">
          <a:solidFill>
            <a:schemeClr val="tx1"/>
          </a:solidFill>
          <a:latin typeface="+mn-lt"/>
          <a:ea typeface="+mn-ea"/>
          <a:cs typeface="+mn-cs"/>
        </a:defRPr>
      </a:lvl2pPr>
      <a:lvl3pPr marL="951121" algn="l" defTabSz="951121" rtl="0" eaLnBrk="1" latinLnBrk="0" hangingPunct="1">
        <a:defRPr sz="1836" kern="1200">
          <a:solidFill>
            <a:schemeClr val="tx1"/>
          </a:solidFill>
          <a:latin typeface="+mn-lt"/>
          <a:ea typeface="+mn-ea"/>
          <a:cs typeface="+mn-cs"/>
        </a:defRPr>
      </a:lvl3pPr>
      <a:lvl4pPr marL="1426681" algn="l" defTabSz="951121" rtl="0" eaLnBrk="1" latinLnBrk="0" hangingPunct="1">
        <a:defRPr sz="1836" kern="1200">
          <a:solidFill>
            <a:schemeClr val="tx1"/>
          </a:solidFill>
          <a:latin typeface="+mn-lt"/>
          <a:ea typeface="+mn-ea"/>
          <a:cs typeface="+mn-cs"/>
        </a:defRPr>
      </a:lvl4pPr>
      <a:lvl5pPr marL="1902242" algn="l" defTabSz="951121" rtl="0" eaLnBrk="1" latinLnBrk="0" hangingPunct="1">
        <a:defRPr sz="1836" kern="1200">
          <a:solidFill>
            <a:schemeClr val="tx1"/>
          </a:solidFill>
          <a:latin typeface="+mn-lt"/>
          <a:ea typeface="+mn-ea"/>
          <a:cs typeface="+mn-cs"/>
        </a:defRPr>
      </a:lvl5pPr>
      <a:lvl6pPr marL="2377803" algn="l" defTabSz="951121" rtl="0" eaLnBrk="1" latinLnBrk="0" hangingPunct="1">
        <a:defRPr sz="1836" kern="1200">
          <a:solidFill>
            <a:schemeClr val="tx1"/>
          </a:solidFill>
          <a:latin typeface="+mn-lt"/>
          <a:ea typeface="+mn-ea"/>
          <a:cs typeface="+mn-cs"/>
        </a:defRPr>
      </a:lvl6pPr>
      <a:lvl7pPr marL="2853363" algn="l" defTabSz="951121" rtl="0" eaLnBrk="1" latinLnBrk="0" hangingPunct="1">
        <a:defRPr sz="1836" kern="1200">
          <a:solidFill>
            <a:schemeClr val="tx1"/>
          </a:solidFill>
          <a:latin typeface="+mn-lt"/>
          <a:ea typeface="+mn-ea"/>
          <a:cs typeface="+mn-cs"/>
        </a:defRPr>
      </a:lvl7pPr>
      <a:lvl8pPr marL="3328923" algn="l" defTabSz="951121" rtl="0" eaLnBrk="1" latinLnBrk="0" hangingPunct="1">
        <a:defRPr sz="1836" kern="1200">
          <a:solidFill>
            <a:schemeClr val="tx1"/>
          </a:solidFill>
          <a:latin typeface="+mn-lt"/>
          <a:ea typeface="+mn-ea"/>
          <a:cs typeface="+mn-cs"/>
        </a:defRPr>
      </a:lvl8pPr>
      <a:lvl9pPr marL="3804484" algn="l" defTabSz="951121"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179788203"/>
      </p:ext>
    </p:extLst>
  </p:cSld>
  <p:clrMap bg1="lt1" tx1="dk1" bg2="lt2" tx2="dk2" accent1="accent1" accent2="accent2" accent3="accent3" accent4="accent4" accent5="accent5" accent6="accent6" hlink="hlink" folHlink="folHlink"/>
  <p:sldLayoutIdLst>
    <p:sldLayoutId id="2147485943" r:id="rId1"/>
    <p:sldLayoutId id="2147485944" r:id="rId2"/>
    <p:sldLayoutId id="2147485945" r:id="rId3"/>
    <p:sldLayoutId id="2147485946" r:id="rId4"/>
    <p:sldLayoutId id="2147485947" r:id="rId5"/>
  </p:sldLayoutIdLst>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n-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3462895887"/>
      </p:ext>
    </p:extLst>
  </p:cSld>
  <p:clrMap bg1="lt1" tx1="dk1" bg2="lt2" tx2="dk2" accent1="accent1" accent2="accent2" accent3="accent3" accent4="accent4" accent5="accent5" accent6="accent6" hlink="hlink" folHlink="folHlink"/>
  <p:sldLayoutIdLst>
    <p:sldLayoutId id="2147485953"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 id="2147485964" r:id="rId12"/>
    <p:sldLayoutId id="2147485965" r:id="rId13"/>
    <p:sldLayoutId id="2147485966" r:id="rId14"/>
    <p:sldLayoutId id="2147485967" r:id="rId15"/>
    <p:sldLayoutId id="2147485968" r:id="rId16"/>
    <p:sldLayoutId id="2147485969" r:id="rId17"/>
    <p:sldLayoutId id="2147485970" r:id="rId18"/>
    <p:sldLayoutId id="2147485971" r:id="rId19"/>
    <p:sldLayoutId id="2147485972" r:id="rId20"/>
    <p:sldLayoutId id="2147485973" r:id="rId21"/>
    <p:sldLayoutId id="2147485974" r:id="rId22"/>
    <p:sldLayoutId id="2147485975" r:id="rId23"/>
    <p:sldLayoutId id="2147485976" r:id="rId24"/>
    <p:sldLayoutId id="2147485977" r:id="rId25"/>
    <p:sldLayoutId id="2147485979" r:id="rId2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algn="l" defTabSz="93254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4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4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43" rtl="0" eaLnBrk="1" fontAlgn="auto" latinLnBrk="0" hangingPunct="1">
        <a:lnSpc>
          <a:spcPct val="100000"/>
        </a:lnSpc>
        <a:spcBef>
          <a:spcPts val="0"/>
        </a:spcBef>
        <a:spcAft>
          <a:spcPts val="0"/>
        </a:spcAft>
        <a:buClrTx/>
        <a:buSzPct val="90000"/>
        <a:buFont typeface="Wingdings" panose="05000000000000000000" pitchFamily="2" charset="2"/>
        <a:buNone/>
        <a:tabLst/>
        <a:defRPr sz="1799" kern="1200" spc="0" baseline="0">
          <a:solidFill>
            <a:schemeClr val="tx2"/>
          </a:solidFill>
          <a:latin typeface="+mj-lt"/>
          <a:ea typeface="+mn-ea"/>
          <a:cs typeface="+mn-cs"/>
        </a:defRPr>
      </a:lvl3pPr>
      <a:lvl4pPr marL="0" marR="0" indent="0" algn="l" defTabSz="932543" rtl="0" eaLnBrk="1" fontAlgn="auto" latinLnBrk="0" hangingPunct="1">
        <a:lnSpc>
          <a:spcPct val="100000"/>
        </a:lnSpc>
        <a:spcBef>
          <a:spcPts val="0"/>
        </a:spcBef>
        <a:spcAft>
          <a:spcPts val="0"/>
        </a:spcAft>
        <a:buClrTx/>
        <a:buSzPct val="90000"/>
        <a:buFont typeface="Wingdings" panose="05000000000000000000" pitchFamily="2" charset="2"/>
        <a:buNone/>
        <a:tabLst/>
        <a:defRPr sz="1799" kern="1200" spc="0" baseline="0">
          <a:solidFill>
            <a:schemeClr val="tx1"/>
          </a:solidFill>
          <a:latin typeface="+mn-lt"/>
          <a:ea typeface="+mn-ea"/>
          <a:cs typeface="+mn-cs"/>
        </a:defRPr>
      </a:lvl4pPr>
      <a:lvl5pPr marL="0" marR="0" indent="0" algn="l" defTabSz="93254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356" indent="0" algn="l" defTabSz="93254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4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036" indent="-233136" algn="l" defTabSz="93254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09" indent="-233136" algn="l" defTabSz="93254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43" rtl="0" eaLnBrk="1" latinLnBrk="0" hangingPunct="1">
        <a:defRPr sz="1799" kern="1200">
          <a:solidFill>
            <a:schemeClr val="tx1"/>
          </a:solidFill>
          <a:latin typeface="+mn-lt"/>
          <a:ea typeface="+mn-ea"/>
          <a:cs typeface="+mn-cs"/>
        </a:defRPr>
      </a:lvl1pPr>
      <a:lvl2pPr marL="466271" algn="l" defTabSz="932543" rtl="0" eaLnBrk="1" latinLnBrk="0" hangingPunct="1">
        <a:defRPr sz="1799" kern="1200">
          <a:solidFill>
            <a:schemeClr val="tx1"/>
          </a:solidFill>
          <a:latin typeface="+mn-lt"/>
          <a:ea typeface="+mn-ea"/>
          <a:cs typeface="+mn-cs"/>
        </a:defRPr>
      </a:lvl2pPr>
      <a:lvl3pPr marL="932543" algn="l" defTabSz="932543" rtl="0" eaLnBrk="1" latinLnBrk="0" hangingPunct="1">
        <a:defRPr sz="1799" kern="1200">
          <a:solidFill>
            <a:schemeClr val="tx1"/>
          </a:solidFill>
          <a:latin typeface="+mn-lt"/>
          <a:ea typeface="+mn-ea"/>
          <a:cs typeface="+mn-cs"/>
        </a:defRPr>
      </a:lvl3pPr>
      <a:lvl4pPr marL="1398814" algn="l" defTabSz="932543" rtl="0" eaLnBrk="1" latinLnBrk="0" hangingPunct="1">
        <a:defRPr sz="1799" kern="1200">
          <a:solidFill>
            <a:schemeClr val="tx1"/>
          </a:solidFill>
          <a:latin typeface="+mn-lt"/>
          <a:ea typeface="+mn-ea"/>
          <a:cs typeface="+mn-cs"/>
        </a:defRPr>
      </a:lvl4pPr>
      <a:lvl5pPr marL="1865085" algn="l" defTabSz="932543" rtl="0" eaLnBrk="1" latinLnBrk="0" hangingPunct="1">
        <a:defRPr sz="1799" kern="1200">
          <a:solidFill>
            <a:schemeClr val="tx1"/>
          </a:solidFill>
          <a:latin typeface="+mn-lt"/>
          <a:ea typeface="+mn-ea"/>
          <a:cs typeface="+mn-cs"/>
        </a:defRPr>
      </a:lvl5pPr>
      <a:lvl6pPr marL="2331359" algn="l" defTabSz="932543" rtl="0" eaLnBrk="1" latinLnBrk="0" hangingPunct="1">
        <a:defRPr sz="1799" kern="1200">
          <a:solidFill>
            <a:schemeClr val="tx1"/>
          </a:solidFill>
          <a:latin typeface="+mn-lt"/>
          <a:ea typeface="+mn-ea"/>
          <a:cs typeface="+mn-cs"/>
        </a:defRPr>
      </a:lvl6pPr>
      <a:lvl7pPr marL="2797629" algn="l" defTabSz="932543" rtl="0" eaLnBrk="1" latinLnBrk="0" hangingPunct="1">
        <a:defRPr sz="1799" kern="1200">
          <a:solidFill>
            <a:schemeClr val="tx1"/>
          </a:solidFill>
          <a:latin typeface="+mn-lt"/>
          <a:ea typeface="+mn-ea"/>
          <a:cs typeface="+mn-cs"/>
        </a:defRPr>
      </a:lvl7pPr>
      <a:lvl8pPr marL="3263900" algn="l" defTabSz="932543" rtl="0" eaLnBrk="1" latinLnBrk="0" hangingPunct="1">
        <a:defRPr sz="1799" kern="1200">
          <a:solidFill>
            <a:schemeClr val="tx1"/>
          </a:solidFill>
          <a:latin typeface="+mn-lt"/>
          <a:ea typeface="+mn-ea"/>
          <a:cs typeface="+mn-cs"/>
        </a:defRPr>
      </a:lvl8pPr>
      <a:lvl9pPr marL="3730172" algn="l" defTabSz="9325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9226489" y="3280852"/>
            <a:ext cx="6994525" cy="432822"/>
          </a:xfrm>
          <a:prstGeom prst="rect">
            <a:avLst/>
          </a:prstGeom>
        </p:spPr>
      </p:pic>
      <p:sp>
        <p:nvSpPr>
          <p:cNvPr id="2" name="Title Placeholder 1"/>
          <p:cNvSpPr>
            <a:spLocks noGrp="1"/>
          </p:cNvSpPr>
          <p:nvPr>
            <p:ph type="title"/>
          </p:nvPr>
        </p:nvSpPr>
        <p:spPr>
          <a:xfrm>
            <a:off x="434975" y="228574"/>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9951597" y="3071982"/>
            <a:ext cx="6995160" cy="849926"/>
          </a:xfrm>
          <a:prstGeom prst="rect">
            <a:avLst/>
          </a:prstGeom>
        </p:spPr>
      </p:pic>
    </p:spTree>
    <p:extLst>
      <p:ext uri="{BB962C8B-B14F-4D97-AF65-F5344CB8AC3E}">
        <p14:creationId xmlns:p14="http://schemas.microsoft.com/office/powerpoint/2010/main" val="2738148929"/>
      </p:ext>
    </p:extLst>
  </p:cSld>
  <p:clrMap bg1="lt1" tx1="dk1" bg2="lt2" tx2="dk2" accent1="accent1" accent2="accent2" accent3="accent3" accent4="accent4" accent5="accent5" accent6="accent6" hlink="hlink" folHlink="folHlink"/>
  <p:sldLayoutIdLst>
    <p:sldLayoutId id="2147485985" r:id="rId1"/>
    <p:sldLayoutId id="2147485986" r:id="rId2"/>
    <p:sldLayoutId id="2147485987" r:id="rId3"/>
    <p:sldLayoutId id="2147485988" r:id="rId4"/>
    <p:sldLayoutId id="2147485989" r:id="rId5"/>
    <p:sldLayoutId id="2147485990" r:id="rId6"/>
    <p:sldLayoutId id="2147485991" r:id="rId7"/>
    <p:sldLayoutId id="2147485992" r:id="rId8"/>
    <p:sldLayoutId id="2147485993" r:id="rId9"/>
    <p:sldLayoutId id="2147485994" r:id="rId10"/>
    <p:sldLayoutId id="2147485995" r:id="rId11"/>
    <p:sldLayoutId id="2147485996" r:id="rId12"/>
    <p:sldLayoutId id="2147485997" r:id="rId13"/>
    <p:sldLayoutId id="2147485998" r:id="rId14"/>
    <p:sldLayoutId id="2147485999" r:id="rId15"/>
    <p:sldLayoutId id="2147486000" r:id="rId16"/>
    <p:sldLayoutId id="2147486001" r:id="rId17"/>
    <p:sldLayoutId id="2147486002" r:id="rId18"/>
    <p:sldLayoutId id="2147486003" r:id="rId19"/>
    <p:sldLayoutId id="2147486004" r:id="rId20"/>
    <p:sldLayoutId id="2147486005" r:id="rId21"/>
    <p:sldLayoutId id="2147486006" r:id="rId22"/>
    <p:sldLayoutId id="2147486007" r:id="rId23"/>
    <p:sldLayoutId id="2147486008" r:id="rId24"/>
    <p:sldLayoutId id="2147486009" r:id="rId25"/>
    <p:sldLayoutId id="2147486010" r:id="rId26"/>
    <p:sldLayoutId id="2147486011" r:id="rId27"/>
    <p:sldLayoutId id="2147486012" r:id="rId28"/>
    <p:sldLayoutId id="2147486013" r:id="rId29"/>
  </p:sldLayoutIdLst>
  <p:transition>
    <p:fade/>
  </p:transition>
  <p:hf sldNum="0" hdr="0" dt="0"/>
  <p:txStyles>
    <p:titleStyle>
      <a:lvl1pPr algn="l" defTabSz="932563" rtl="0" eaLnBrk="1" latinLnBrk="0" hangingPunct="1">
        <a:lnSpc>
          <a:spcPct val="90000"/>
        </a:lnSpc>
        <a:spcBef>
          <a:spcPct val="0"/>
        </a:spcBef>
        <a:buNone/>
        <a:defRPr lang="en-US" sz="3599"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557"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112"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3pPr>
      <a:lvl4pPr marL="685669"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914224"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962749"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D4AB7DFE-C693-4327-B34C-1E37A64CE850}"/>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04292" y="3281457"/>
            <a:ext cx="6994526" cy="431615"/>
          </a:xfrm>
          <a:prstGeom prst="rect">
            <a:avLst/>
          </a:prstGeom>
        </p:spPr>
      </p:pic>
    </p:spTree>
    <p:extLst>
      <p:ext uri="{BB962C8B-B14F-4D97-AF65-F5344CB8AC3E}">
        <p14:creationId xmlns:p14="http://schemas.microsoft.com/office/powerpoint/2010/main" val="71549159"/>
      </p:ext>
    </p:extLst>
  </p:cSld>
  <p:clrMap bg1="lt1" tx1="dk1" bg2="lt2" tx2="dk2" accent1="accent1" accent2="accent2" accent3="accent3" accent4="accent4" accent5="accent5" accent6="accent6" hlink="hlink" folHlink="folHlink"/>
  <p:sldLayoutIdLst>
    <p:sldLayoutId id="2147486786" r:id="rId1"/>
    <p:sldLayoutId id="2147486787" r:id="rId2"/>
    <p:sldLayoutId id="2147486788" r:id="rId3"/>
    <p:sldLayoutId id="2147486789" r:id="rId4"/>
    <p:sldLayoutId id="2147486790" r:id="rId5"/>
    <p:sldLayoutId id="2147486791" r:id="rId6"/>
    <p:sldLayoutId id="2147486792" r:id="rId7"/>
    <p:sldLayoutId id="2147486793" r:id="rId8"/>
    <p:sldLayoutId id="2147486794" r:id="rId9"/>
    <p:sldLayoutId id="2147486795" r:id="rId10"/>
    <p:sldLayoutId id="2147486796" r:id="rId11"/>
    <p:sldLayoutId id="2147486797" r:id="rId12"/>
    <p:sldLayoutId id="2147486798" r:id="rId13"/>
    <p:sldLayoutId id="2147486799" r:id="rId14"/>
    <p:sldLayoutId id="2147486800" r:id="rId15"/>
    <p:sldLayoutId id="2147486801" r:id="rId16"/>
    <p:sldLayoutId id="2147486802" r:id="rId17"/>
    <p:sldLayoutId id="2147486803" r:id="rId18"/>
    <p:sldLayoutId id="2147486804" r:id="rId19"/>
    <p:sldLayoutId id="2147486805" r:id="rId20"/>
    <p:sldLayoutId id="2147486806" r:id="rId21"/>
    <p:sldLayoutId id="2147486807" r:id="rId22"/>
    <p:sldLayoutId id="2147486808" r:id="rId23"/>
    <p:sldLayoutId id="2147486809" r:id="rId24"/>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339434398"/>
      </p:ext>
    </p:extLst>
  </p:cSld>
  <p:clrMap bg1="dk1" tx1="lt1" bg2="dk2" tx2="lt2" accent1="accent1" accent2="accent2" accent3="accent3" accent4="accent4" accent5="accent5" accent6="accent6" hlink="hlink" folHlink="folHlink"/>
  <p:sldLayoutIdLst>
    <p:sldLayoutId id="2147485610" r:id="rId1"/>
    <p:sldLayoutId id="2147485611" r:id="rId2"/>
    <p:sldLayoutId id="2147485612" r:id="rId3"/>
    <p:sldLayoutId id="2147485613" r:id="rId4"/>
    <p:sldLayoutId id="2147485614" r:id="rId5"/>
    <p:sldLayoutId id="2147485615" r:id="rId6"/>
    <p:sldLayoutId id="2147485616" r:id="rId7"/>
    <p:sldLayoutId id="2147485617" r:id="rId8"/>
    <p:sldLayoutId id="2147485618" r:id="rId9"/>
    <p:sldLayoutId id="2147485619" r:id="rId10"/>
    <p:sldLayoutId id="2147485620" r:id="rId11"/>
    <p:sldLayoutId id="2147485621" r:id="rId12"/>
    <p:sldLayoutId id="2147485622" r:id="rId13"/>
    <p:sldLayoutId id="2147485623" r:id="rId14"/>
    <p:sldLayoutId id="2147485624" r:id="rId15"/>
    <p:sldLayoutId id="2147485625" r:id="rId16"/>
    <p:sldLayoutId id="2147485626" r:id="rId17"/>
    <p:sldLayoutId id="2147485627" r:id="rId18"/>
    <p:sldLayoutId id="2147485628" r:id="rId19"/>
    <p:sldLayoutId id="2147485629" r:id="rId20"/>
    <p:sldLayoutId id="2147485630" r:id="rId21"/>
    <p:sldLayoutId id="2147485631" r:id="rId22"/>
    <p:sldLayoutId id="2147485632" r:id="rId23"/>
    <p:sldLayoutId id="2147485633" r:id="rId24"/>
    <p:sldLayoutId id="2147485634" r:id="rId25"/>
    <p:sldLayoutId id="2147485635" r:id="rId26"/>
    <p:sldLayoutId id="2147485636" r:id="rId27"/>
    <p:sldLayoutId id="2147485637" r:id="rId28"/>
    <p:sldLayoutId id="2147485638" r:id="rId29"/>
    <p:sldLayoutId id="2147485639" r:id="rId30"/>
    <p:sldLayoutId id="2147485640" r:id="rId31"/>
    <p:sldLayoutId id="2147485641"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4666" y="482657"/>
            <a:ext cx="11303378" cy="1040920"/>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74666" y="1652834"/>
            <a:ext cx="11303378" cy="4783104"/>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19583" y="6621969"/>
            <a:ext cx="4197310" cy="186521"/>
          </a:xfrm>
          <a:prstGeom prst="rect">
            <a:avLst/>
          </a:prstGeom>
        </p:spPr>
        <p:txBody>
          <a:bodyPr vert="horz" lIns="91440" tIns="45720" rIns="91440" bIns="45720" rtlCol="0" anchor="ctr"/>
          <a:lstStyle>
            <a:lvl1pPr algn="ctr">
              <a:defRPr sz="816">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969438" y="6529033"/>
            <a:ext cx="374019" cy="372394"/>
          </a:xfrm>
          <a:prstGeom prst="rect">
            <a:avLst/>
          </a:prstGeom>
        </p:spPr>
        <p:txBody>
          <a:bodyPr vert="horz" lIns="91440" tIns="45720" rIns="91440" bIns="45720" rtlCol="0" anchor="ctr"/>
          <a:lstStyle>
            <a:lvl1pPr algn="r">
              <a:defRPr sz="816">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019598656"/>
      </p:ext>
    </p:extLst>
  </p:cSld>
  <p:clrMap bg1="lt1" tx1="dk1" bg2="lt2" tx2="dk2" accent1="accent1" accent2="accent2" accent3="accent3" accent4="accent4" accent5="accent5" accent6="accent6" hlink="hlink" folHlink="folHlink"/>
  <p:sldLayoutIdLst>
    <p:sldLayoutId id="2147485643" r:id="rId1"/>
    <p:sldLayoutId id="2147485644" r:id="rId2"/>
    <p:sldLayoutId id="2147485645" r:id="rId3"/>
    <p:sldLayoutId id="2147485646" r:id="rId4"/>
    <p:sldLayoutId id="2147485647" r:id="rId5"/>
    <p:sldLayoutId id="2147485648" r:id="rId6"/>
    <p:sldLayoutId id="2147485649" r:id="rId7"/>
    <p:sldLayoutId id="2147485650" r:id="rId8"/>
    <p:sldLayoutId id="2147485651" r:id="rId9"/>
    <p:sldLayoutId id="2147485652" r:id="rId10"/>
    <p:sldLayoutId id="2147485653" r:id="rId11"/>
    <p:sldLayoutId id="2147485654" r:id="rId12"/>
    <p:sldLayoutId id="2147485655" r:id="rId13"/>
    <p:sldLayoutId id="2147485656" r:id="rId14"/>
    <p:sldLayoutId id="2147485657" r:id="rId15"/>
    <p:sldLayoutId id="2147485658" r:id="rId16"/>
    <p:sldLayoutId id="2147485659" r:id="rId17"/>
    <p:sldLayoutId id="2147485660" r:id="rId18"/>
    <p:sldLayoutId id="2147485661" r:id="rId19"/>
    <p:sldLayoutId id="2147485662" r:id="rId20"/>
    <p:sldLayoutId id="2147485663" r:id="rId21"/>
    <p:sldLayoutId id="2147485664" r:id="rId22"/>
    <p:sldLayoutId id="2147485665" r:id="rId23"/>
    <p:sldLayoutId id="2147485666" r:id="rId24"/>
    <p:sldLayoutId id="2147485667" r:id="rId25"/>
    <p:sldLayoutId id="2147485668" r:id="rId26"/>
    <p:sldLayoutId id="2147485669" r:id="rId27"/>
    <p:sldLayoutId id="2147485670" r:id="rId28"/>
    <p:sldLayoutId id="2147485671" r:id="rId29"/>
    <p:sldLayoutId id="2147485674" r:id="rId30"/>
    <p:sldLayoutId id="2147485675" r:id="rId31"/>
    <p:sldLayoutId id="2147485676" r:id="rId32"/>
    <p:sldLayoutId id="2147485677" r:id="rId33"/>
    <p:sldLayoutId id="2147485678" r:id="rId34"/>
    <p:sldLayoutId id="2147485679" r:id="rId35"/>
    <p:sldLayoutId id="2147485680" r:id="rId36"/>
    <p:sldLayoutId id="2147485681" r:id="rId37"/>
    <p:sldLayoutId id="2147485682" r:id="rId38"/>
    <p:sldLayoutId id="2147485683" r:id="rId39"/>
  </p:sldLayoutIdLst>
  <p:hf hdr="0" dt="0"/>
  <p:txStyles>
    <p:titleStyle>
      <a:lvl1pPr algn="l" defTabSz="930087" rtl="0" eaLnBrk="1" latinLnBrk="0" hangingPunct="1">
        <a:lnSpc>
          <a:spcPct val="90000"/>
        </a:lnSpc>
        <a:spcBef>
          <a:spcPct val="0"/>
        </a:spcBef>
        <a:buNone/>
        <a:defRPr sz="3672" kern="1200">
          <a:solidFill>
            <a:schemeClr val="bg2"/>
          </a:solidFill>
          <a:latin typeface="+mj-lt"/>
          <a:ea typeface="+mj-ea"/>
          <a:cs typeface="+mj-cs"/>
        </a:defRPr>
      </a:lvl1pPr>
    </p:titleStyle>
    <p:body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p:bodyStyle>
    <p:otherStyle>
      <a:defPPr>
        <a:defRPr lang="en-US"/>
      </a:defPPr>
      <a:lvl1pPr marL="0" algn="l" defTabSz="930087" rtl="0" eaLnBrk="1" latinLnBrk="0" hangingPunct="1">
        <a:defRPr sz="1831" kern="1200">
          <a:solidFill>
            <a:schemeClr val="tx1"/>
          </a:solidFill>
          <a:latin typeface="+mn-lt"/>
          <a:ea typeface="+mn-ea"/>
          <a:cs typeface="+mn-cs"/>
        </a:defRPr>
      </a:lvl1pPr>
      <a:lvl2pPr marL="465044" algn="l" defTabSz="930087" rtl="0" eaLnBrk="1" latinLnBrk="0" hangingPunct="1">
        <a:defRPr sz="1831" kern="1200">
          <a:solidFill>
            <a:schemeClr val="tx1"/>
          </a:solidFill>
          <a:latin typeface="+mn-lt"/>
          <a:ea typeface="+mn-ea"/>
          <a:cs typeface="+mn-cs"/>
        </a:defRPr>
      </a:lvl2pPr>
      <a:lvl3pPr marL="930087" algn="l" defTabSz="930087" rtl="0" eaLnBrk="1" latinLnBrk="0" hangingPunct="1">
        <a:defRPr sz="1831" kern="1200">
          <a:solidFill>
            <a:schemeClr val="tx1"/>
          </a:solidFill>
          <a:latin typeface="+mn-lt"/>
          <a:ea typeface="+mn-ea"/>
          <a:cs typeface="+mn-cs"/>
        </a:defRPr>
      </a:lvl3pPr>
      <a:lvl4pPr marL="1395130" algn="l" defTabSz="930087" rtl="0" eaLnBrk="1" latinLnBrk="0" hangingPunct="1">
        <a:defRPr sz="1831" kern="1200">
          <a:solidFill>
            <a:schemeClr val="tx1"/>
          </a:solidFill>
          <a:latin typeface="+mn-lt"/>
          <a:ea typeface="+mn-ea"/>
          <a:cs typeface="+mn-cs"/>
        </a:defRPr>
      </a:lvl4pPr>
      <a:lvl5pPr marL="1860173" algn="l" defTabSz="930087" rtl="0" eaLnBrk="1" latinLnBrk="0" hangingPunct="1">
        <a:defRPr sz="1831" kern="1200">
          <a:solidFill>
            <a:schemeClr val="tx1"/>
          </a:solidFill>
          <a:latin typeface="+mn-lt"/>
          <a:ea typeface="+mn-ea"/>
          <a:cs typeface="+mn-cs"/>
        </a:defRPr>
      </a:lvl5pPr>
      <a:lvl6pPr marL="2325216" algn="l" defTabSz="930087" rtl="0" eaLnBrk="1" latinLnBrk="0" hangingPunct="1">
        <a:defRPr sz="1831" kern="1200">
          <a:solidFill>
            <a:schemeClr val="tx1"/>
          </a:solidFill>
          <a:latin typeface="+mn-lt"/>
          <a:ea typeface="+mn-ea"/>
          <a:cs typeface="+mn-cs"/>
        </a:defRPr>
      </a:lvl6pPr>
      <a:lvl7pPr marL="2790259" algn="l" defTabSz="930087" rtl="0" eaLnBrk="1" latinLnBrk="0" hangingPunct="1">
        <a:defRPr sz="1831" kern="1200">
          <a:solidFill>
            <a:schemeClr val="tx1"/>
          </a:solidFill>
          <a:latin typeface="+mn-lt"/>
          <a:ea typeface="+mn-ea"/>
          <a:cs typeface="+mn-cs"/>
        </a:defRPr>
      </a:lvl7pPr>
      <a:lvl8pPr marL="3255303" algn="l" defTabSz="930087" rtl="0" eaLnBrk="1" latinLnBrk="0" hangingPunct="1">
        <a:defRPr sz="1831" kern="1200">
          <a:solidFill>
            <a:schemeClr val="tx1"/>
          </a:solidFill>
          <a:latin typeface="+mn-lt"/>
          <a:ea typeface="+mn-ea"/>
          <a:cs typeface="+mn-cs"/>
        </a:defRPr>
      </a:lvl8pPr>
      <a:lvl9pPr marL="3720345" algn="l" defTabSz="930087" rtl="0" eaLnBrk="1" latinLnBrk="0" hangingPunct="1">
        <a:defRPr sz="1831"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5"/>
          <a:srcRect l="762"/>
          <a:stretch/>
        </p:blipFill>
        <p:spPr>
          <a:xfrm rot="5400000">
            <a:off x="9654779" y="2900302"/>
            <a:ext cx="6994525" cy="1193925"/>
          </a:xfrm>
          <a:prstGeom prst="rect">
            <a:avLst/>
          </a:prstGeom>
        </p:spPr>
      </p:pic>
    </p:spTree>
    <p:extLst>
      <p:ext uri="{BB962C8B-B14F-4D97-AF65-F5344CB8AC3E}">
        <p14:creationId xmlns:p14="http://schemas.microsoft.com/office/powerpoint/2010/main" val="51303941"/>
      </p:ext>
    </p:extLst>
  </p:cSld>
  <p:clrMap bg1="dk1" tx1="lt1" bg2="dk2" tx2="lt2" accent1="accent1" accent2="accent2" accent3="accent3" accent4="accent4" accent5="accent5" accent6="accent6" hlink="hlink" folHlink="folHlink"/>
  <p:sldLayoutIdLst>
    <p:sldLayoutId id="2147485685" r:id="rId1"/>
    <p:sldLayoutId id="2147485686" r:id="rId2"/>
    <p:sldLayoutId id="2147485687" r:id="rId3"/>
    <p:sldLayoutId id="2147485688" r:id="rId4"/>
    <p:sldLayoutId id="2147485689" r:id="rId5"/>
    <p:sldLayoutId id="2147485690" r:id="rId6"/>
    <p:sldLayoutId id="2147485691" r:id="rId7"/>
    <p:sldLayoutId id="2147485692" r:id="rId8"/>
    <p:sldLayoutId id="2147485693" r:id="rId9"/>
    <p:sldLayoutId id="2147485694" r:id="rId10"/>
    <p:sldLayoutId id="2147485695" r:id="rId11"/>
    <p:sldLayoutId id="2147485696" r:id="rId12"/>
    <p:sldLayoutId id="2147485697" r:id="rId13"/>
    <p:sldLayoutId id="2147485698" r:id="rId14"/>
    <p:sldLayoutId id="2147485699" r:id="rId15"/>
    <p:sldLayoutId id="2147485700" r:id="rId16"/>
    <p:sldLayoutId id="2147485701" r:id="rId17"/>
    <p:sldLayoutId id="2147485702" r:id="rId18"/>
    <p:sldLayoutId id="2147485703" r:id="rId19"/>
    <p:sldLayoutId id="2147485704" r:id="rId20"/>
    <p:sldLayoutId id="2147485705" r:id="rId21"/>
    <p:sldLayoutId id="2147485706" r:id="rId22"/>
    <p:sldLayoutId id="2147485707" r:id="rId23"/>
  </p:sldLayoutIdLst>
  <p:transition>
    <p:fade/>
  </p:transition>
  <p:hf sldNum="0" hdr="0" ftr="0" dt="0"/>
  <p:txStyles>
    <p:titleStyle>
      <a:lvl1pPr algn="l" defTabSz="951121"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121" rtl="0" eaLnBrk="1" latinLnBrk="0" hangingPunct="1">
        <a:defRPr sz="1836" kern="1200">
          <a:solidFill>
            <a:schemeClr val="tx1"/>
          </a:solidFill>
          <a:latin typeface="+mn-lt"/>
          <a:ea typeface="+mn-ea"/>
          <a:cs typeface="+mn-cs"/>
        </a:defRPr>
      </a:lvl1pPr>
      <a:lvl2pPr marL="475561" algn="l" defTabSz="951121" rtl="0" eaLnBrk="1" latinLnBrk="0" hangingPunct="1">
        <a:defRPr sz="1836" kern="1200">
          <a:solidFill>
            <a:schemeClr val="tx1"/>
          </a:solidFill>
          <a:latin typeface="+mn-lt"/>
          <a:ea typeface="+mn-ea"/>
          <a:cs typeface="+mn-cs"/>
        </a:defRPr>
      </a:lvl2pPr>
      <a:lvl3pPr marL="951121" algn="l" defTabSz="951121" rtl="0" eaLnBrk="1" latinLnBrk="0" hangingPunct="1">
        <a:defRPr sz="1836" kern="1200">
          <a:solidFill>
            <a:schemeClr val="tx1"/>
          </a:solidFill>
          <a:latin typeface="+mn-lt"/>
          <a:ea typeface="+mn-ea"/>
          <a:cs typeface="+mn-cs"/>
        </a:defRPr>
      </a:lvl3pPr>
      <a:lvl4pPr marL="1426681" algn="l" defTabSz="951121" rtl="0" eaLnBrk="1" latinLnBrk="0" hangingPunct="1">
        <a:defRPr sz="1836" kern="1200">
          <a:solidFill>
            <a:schemeClr val="tx1"/>
          </a:solidFill>
          <a:latin typeface="+mn-lt"/>
          <a:ea typeface="+mn-ea"/>
          <a:cs typeface="+mn-cs"/>
        </a:defRPr>
      </a:lvl4pPr>
      <a:lvl5pPr marL="1902242" algn="l" defTabSz="951121" rtl="0" eaLnBrk="1" latinLnBrk="0" hangingPunct="1">
        <a:defRPr sz="1836" kern="1200">
          <a:solidFill>
            <a:schemeClr val="tx1"/>
          </a:solidFill>
          <a:latin typeface="+mn-lt"/>
          <a:ea typeface="+mn-ea"/>
          <a:cs typeface="+mn-cs"/>
        </a:defRPr>
      </a:lvl5pPr>
      <a:lvl6pPr marL="2377803" algn="l" defTabSz="951121" rtl="0" eaLnBrk="1" latinLnBrk="0" hangingPunct="1">
        <a:defRPr sz="1836" kern="1200">
          <a:solidFill>
            <a:schemeClr val="tx1"/>
          </a:solidFill>
          <a:latin typeface="+mn-lt"/>
          <a:ea typeface="+mn-ea"/>
          <a:cs typeface="+mn-cs"/>
        </a:defRPr>
      </a:lvl6pPr>
      <a:lvl7pPr marL="2853363" algn="l" defTabSz="951121" rtl="0" eaLnBrk="1" latinLnBrk="0" hangingPunct="1">
        <a:defRPr sz="1836" kern="1200">
          <a:solidFill>
            <a:schemeClr val="tx1"/>
          </a:solidFill>
          <a:latin typeface="+mn-lt"/>
          <a:ea typeface="+mn-ea"/>
          <a:cs typeface="+mn-cs"/>
        </a:defRPr>
      </a:lvl7pPr>
      <a:lvl8pPr marL="3328923" algn="l" defTabSz="951121" rtl="0" eaLnBrk="1" latinLnBrk="0" hangingPunct="1">
        <a:defRPr sz="1836" kern="1200">
          <a:solidFill>
            <a:schemeClr val="tx1"/>
          </a:solidFill>
          <a:latin typeface="+mn-lt"/>
          <a:ea typeface="+mn-ea"/>
          <a:cs typeface="+mn-cs"/>
        </a:defRPr>
      </a:lvl8pPr>
      <a:lvl9pPr marL="3804484" algn="l" defTabSz="951121"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9"/>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4"/>
            <a:ext cx="11456988" cy="1754325"/>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797007" y="2898558"/>
            <a:ext cx="6979503" cy="1188133"/>
          </a:xfrm>
          <a:prstGeom prst="rect">
            <a:avLst/>
          </a:prstGeom>
        </p:spPr>
      </p:pic>
    </p:spTree>
    <p:extLst>
      <p:ext uri="{BB962C8B-B14F-4D97-AF65-F5344CB8AC3E}">
        <p14:creationId xmlns:p14="http://schemas.microsoft.com/office/powerpoint/2010/main" val="3295974169"/>
      </p:ext>
    </p:extLst>
  </p:cSld>
  <p:clrMap bg1="lt1" tx1="dk1" bg2="lt2" tx2="dk2" accent1="accent1" accent2="accent2" accent3="accent3" accent4="accent4" accent5="accent5" accent6="accent6" hlink="hlink" folHlink="folHlink"/>
  <p:sldLayoutIdLst>
    <p:sldLayoutId id="2147485710" r:id="rId1"/>
  </p:sldLayoutIdLst>
  <p:transition>
    <p:fade/>
  </p:transition>
  <p:hf hdr="0" dt="0"/>
  <p:txStyles>
    <p:titleStyle>
      <a:lvl1pPr algn="l" defTabSz="932846"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846"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846"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846"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846"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846"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2114" indent="0" algn="l" defTabSz="932846"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846"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8171" indent="-233211" algn="l" defTabSz="93284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98" indent="-233211" algn="l" defTabSz="9328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846" rtl="0" eaLnBrk="1" latinLnBrk="0" hangingPunct="1">
        <a:defRPr sz="1799" kern="1200">
          <a:solidFill>
            <a:schemeClr val="tx1"/>
          </a:solidFill>
          <a:latin typeface="+mn-lt"/>
          <a:ea typeface="+mn-ea"/>
          <a:cs typeface="+mn-cs"/>
        </a:defRPr>
      </a:lvl1pPr>
      <a:lvl2pPr marL="466424" algn="l" defTabSz="932846" rtl="0" eaLnBrk="1" latinLnBrk="0" hangingPunct="1">
        <a:defRPr sz="1799" kern="1200">
          <a:solidFill>
            <a:schemeClr val="tx1"/>
          </a:solidFill>
          <a:latin typeface="+mn-lt"/>
          <a:ea typeface="+mn-ea"/>
          <a:cs typeface="+mn-cs"/>
        </a:defRPr>
      </a:lvl2pPr>
      <a:lvl3pPr marL="932846" algn="l" defTabSz="932846" rtl="0" eaLnBrk="1" latinLnBrk="0" hangingPunct="1">
        <a:defRPr sz="1799" kern="1200">
          <a:solidFill>
            <a:schemeClr val="tx1"/>
          </a:solidFill>
          <a:latin typeface="+mn-lt"/>
          <a:ea typeface="+mn-ea"/>
          <a:cs typeface="+mn-cs"/>
        </a:defRPr>
      </a:lvl3pPr>
      <a:lvl4pPr marL="1399270" algn="l" defTabSz="932846" rtl="0" eaLnBrk="1" latinLnBrk="0" hangingPunct="1">
        <a:defRPr sz="1799" kern="1200">
          <a:solidFill>
            <a:schemeClr val="tx1"/>
          </a:solidFill>
          <a:latin typeface="+mn-lt"/>
          <a:ea typeface="+mn-ea"/>
          <a:cs typeface="+mn-cs"/>
        </a:defRPr>
      </a:lvl4pPr>
      <a:lvl5pPr marL="1865692" algn="l" defTabSz="932846" rtl="0" eaLnBrk="1" latinLnBrk="0" hangingPunct="1">
        <a:defRPr sz="1799" kern="1200">
          <a:solidFill>
            <a:schemeClr val="tx1"/>
          </a:solidFill>
          <a:latin typeface="+mn-lt"/>
          <a:ea typeface="+mn-ea"/>
          <a:cs typeface="+mn-cs"/>
        </a:defRPr>
      </a:lvl5pPr>
      <a:lvl6pPr marL="2332117" algn="l" defTabSz="932846" rtl="0" eaLnBrk="1" latinLnBrk="0" hangingPunct="1">
        <a:defRPr sz="1799" kern="1200">
          <a:solidFill>
            <a:schemeClr val="tx1"/>
          </a:solidFill>
          <a:latin typeface="+mn-lt"/>
          <a:ea typeface="+mn-ea"/>
          <a:cs typeface="+mn-cs"/>
        </a:defRPr>
      </a:lvl6pPr>
      <a:lvl7pPr marL="2798537" algn="l" defTabSz="932846" rtl="0" eaLnBrk="1" latinLnBrk="0" hangingPunct="1">
        <a:defRPr sz="1799" kern="1200">
          <a:solidFill>
            <a:schemeClr val="tx1"/>
          </a:solidFill>
          <a:latin typeface="+mn-lt"/>
          <a:ea typeface="+mn-ea"/>
          <a:cs typeface="+mn-cs"/>
        </a:defRPr>
      </a:lvl7pPr>
      <a:lvl8pPr marL="3264963" algn="l" defTabSz="932846" rtl="0" eaLnBrk="1" latinLnBrk="0" hangingPunct="1">
        <a:defRPr sz="1799" kern="1200">
          <a:solidFill>
            <a:schemeClr val="tx1"/>
          </a:solidFill>
          <a:latin typeface="+mn-lt"/>
          <a:ea typeface="+mn-ea"/>
          <a:cs typeface="+mn-cs"/>
        </a:defRPr>
      </a:lvl8pPr>
      <a:lvl9pPr marL="3731388" algn="l" defTabSz="93284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68">
          <p15:clr>
            <a:srgbClr val="C35EA4"/>
          </p15:clr>
        </p15:guide>
        <p15:guide id="33" pos="2569">
          <p15:clr>
            <a:srgbClr val="C35EA4"/>
          </p15:clr>
        </p15:guide>
        <p15:guide id="34" pos="2711">
          <p15:clr>
            <a:srgbClr val="C35EA4"/>
          </p15:clr>
        </p15:guide>
        <p15:guide id="35" pos="3779">
          <p15:clr>
            <a:srgbClr val="C35EA4"/>
          </p15:clr>
        </p15:guide>
        <p15:guide id="36" pos="3925">
          <p15:clr>
            <a:srgbClr val="C35EA4"/>
          </p15:clr>
        </p15:guide>
        <p15:guide id="37" pos="4983">
          <p15:clr>
            <a:srgbClr val="C35EA4"/>
          </p15:clr>
        </p15:guide>
        <p15:guide id="38" pos="5128">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8">
          <p15:clr>
            <a:srgbClr val="F26B43"/>
          </p15:clr>
        </p15:guide>
        <p15:guide id="50" orient="horz" pos="4043">
          <p15:clr>
            <a:srgbClr val="F26B43"/>
          </p15:clr>
        </p15:guide>
        <p15:guide id="51" orient="horz" pos="2834">
          <p15:clr>
            <a:srgbClr val="5ACBF0"/>
          </p15:clr>
        </p15:guide>
        <p15:guide id="52" orient="horz" pos="2960">
          <p15:clr>
            <a:srgbClr val="5ACBF0"/>
          </p15:clr>
        </p15:guide>
        <p15:guide id="53" orient="horz" pos="3572">
          <p15:clr>
            <a:srgbClr val="5ACBF0"/>
          </p15:clr>
        </p15:guide>
        <p15:guide id="54" orient="horz" pos="3689">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8"/>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655565493"/>
      </p:ext>
    </p:extLst>
  </p:cSld>
  <p:clrMap bg1="lt1" tx1="dk1" bg2="lt2" tx2="dk2" accent1="accent1" accent2="accent2" accent3="accent3" accent4="accent4" accent5="accent5" accent6="accent6" hlink="hlink" folHlink="folHlink"/>
  <p:sldLayoutIdLst>
    <p:sldLayoutId id="2147485712" r:id="rId1"/>
    <p:sldLayoutId id="2147485713" r:id="rId2"/>
    <p:sldLayoutId id="2147485714" r:id="rId3"/>
    <p:sldLayoutId id="2147485715" r:id="rId4"/>
    <p:sldLayoutId id="2147485716" r:id="rId5"/>
    <p:sldLayoutId id="2147485717" r:id="rId6"/>
    <p:sldLayoutId id="2147485718" r:id="rId7"/>
    <p:sldLayoutId id="2147485719" r:id="rId8"/>
    <p:sldLayoutId id="2147485729" r:id="rId9"/>
    <p:sldLayoutId id="2147485730" r:id="rId10"/>
    <p:sldLayoutId id="2147485731" r:id="rId11"/>
    <p:sldLayoutId id="2147485732" r:id="rId12"/>
    <p:sldLayoutId id="2147485733" r:id="rId13"/>
    <p:sldLayoutId id="2147485734" r:id="rId14"/>
    <p:sldLayoutId id="2147485735" r:id="rId15"/>
    <p:sldLayoutId id="2147485736" r:id="rId16"/>
    <p:sldLayoutId id="2147485737" r:id="rId17"/>
    <p:sldLayoutId id="2147485738" r:id="rId18"/>
    <p:sldLayoutId id="2147485739" r:id="rId19"/>
    <p:sldLayoutId id="2147485740" r:id="rId20"/>
    <p:sldLayoutId id="2147485741" r:id="rId21"/>
    <p:sldLayoutId id="2147485742" r:id="rId22"/>
    <p:sldLayoutId id="2147485743" r:id="rId23"/>
    <p:sldLayoutId id="2147485982" r:id="rId24"/>
    <p:sldLayoutId id="2147485983" r:id="rId25"/>
    <p:sldLayoutId id="2147486014" r:id="rId26"/>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cstate="print">
            <a:extLst>
              <a:ext uri="{28A0092B-C50C-407E-A947-70E740481C1C}">
                <a14:useLocalDpi xmlns:a14="http://schemas.microsoft.com/office/drawing/2010/main" val="0"/>
              </a:ext>
            </a:extLst>
          </a:blip>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740689805"/>
      </p:ext>
    </p:extLst>
  </p:cSld>
  <p:clrMap bg1="lt1" tx1="dk1" bg2="lt2" tx2="dk2" accent1="accent1" accent2="accent2" accent3="accent3" accent4="accent4" accent5="accent5" accent6="accent6" hlink="hlink" folHlink="folHlink"/>
  <p:sldLayoutIdLst>
    <p:sldLayoutId id="2147485745" r:id="rId1"/>
    <p:sldLayoutId id="2147485746" r:id="rId2"/>
    <p:sldLayoutId id="2147485747" r:id="rId3"/>
    <p:sldLayoutId id="2147485748" r:id="rId4"/>
    <p:sldLayoutId id="2147485749" r:id="rId5"/>
    <p:sldLayoutId id="2147485750" r:id="rId6"/>
    <p:sldLayoutId id="2147485751" r:id="rId7"/>
    <p:sldLayoutId id="2147485752" r:id="rId8"/>
    <p:sldLayoutId id="2147485753" r:id="rId9"/>
    <p:sldLayoutId id="2147485754" r:id="rId10"/>
    <p:sldLayoutId id="2147485755" r:id="rId11"/>
    <p:sldLayoutId id="2147485756" r:id="rId12"/>
    <p:sldLayoutId id="2147485757" r:id="rId13"/>
    <p:sldLayoutId id="2147485758" r:id="rId14"/>
    <p:sldLayoutId id="2147485759" r:id="rId15"/>
    <p:sldLayoutId id="2147485760" r:id="rId16"/>
    <p:sldLayoutId id="2147485761" r:id="rId17"/>
    <p:sldLayoutId id="2147485762" r:id="rId18"/>
    <p:sldLayoutId id="2147485763" r:id="rId19"/>
    <p:sldLayoutId id="2147485764" r:id="rId20"/>
    <p:sldLayoutId id="2147485765" r:id="rId21"/>
    <p:sldLayoutId id="2147485766" r:id="rId22"/>
    <p:sldLayoutId id="2147485767" r:id="rId23"/>
    <p:sldLayoutId id="2147485768" r:id="rId24"/>
    <p:sldLayoutId id="2147485769" r:id="rId25"/>
    <p:sldLayoutId id="2147485770" r:id="rId26"/>
    <p:sldLayoutId id="2147485771" r:id="rId27"/>
    <p:sldLayoutId id="2147485772" r:id="rId28"/>
    <p:sldLayoutId id="2147485773" r:id="rId29"/>
    <p:sldLayoutId id="2147485774" r:id="rId30"/>
    <p:sldLayoutId id="2147485775" r:id="rId31"/>
    <p:sldLayoutId id="2147485776" r:id="rId32"/>
    <p:sldLayoutId id="2147486810" r:id="rId3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fr-FR" dirty="0"/>
              <a:t>Modifiez le style du titre</a:t>
            </a:r>
            <a:endParaRPr lang="en-US" dirty="0"/>
          </a:p>
        </p:txBody>
      </p:sp>
      <p:sp>
        <p:nvSpPr>
          <p:cNvPr id="4" name="Text Placeholder 3"/>
          <p:cNvSpPr>
            <a:spLocks noGrp="1"/>
          </p:cNvSpPr>
          <p:nvPr>
            <p:ph type="body" idx="1"/>
          </p:nvPr>
        </p:nvSpPr>
        <p:spPr>
          <a:xfrm>
            <a:off x="274641" y="1212851"/>
            <a:ext cx="11887198" cy="1757404"/>
          </a:xfrm>
          <a:prstGeom prst="rect">
            <a:avLst/>
          </a:prstGeom>
        </p:spPr>
        <p:txBody>
          <a:bodyPr vert="horz" wrap="square" lIns="146304" tIns="91440" rIns="146304" bIns="91440" rtlCol="0">
            <a:sp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2336232583"/>
      </p:ext>
    </p:extLst>
  </p:cSld>
  <p:clrMap bg1="lt1" tx1="dk1" bg2="lt2" tx2="dk2" accent1="accent1" accent2="accent2" accent3="accent3" accent4="accent4" accent5="accent5" accent6="accent6" hlink="hlink" folHlink="folHlink"/>
  <p:sldLayoutIdLst>
    <p:sldLayoutId id="2147485778" r:id="rId1"/>
    <p:sldLayoutId id="2147485779" r:id="rId2"/>
    <p:sldLayoutId id="2147485780" r:id="rId3"/>
    <p:sldLayoutId id="2147485781" r:id="rId4"/>
    <p:sldLayoutId id="2147485782" r:id="rId5"/>
    <p:sldLayoutId id="2147485783" r:id="rId6"/>
    <p:sldLayoutId id="2147485784" r:id="rId7"/>
    <p:sldLayoutId id="2147485785" r:id="rId8"/>
    <p:sldLayoutId id="2147485786" r:id="rId9"/>
    <p:sldLayoutId id="2147485787" r:id="rId10"/>
    <p:sldLayoutId id="2147485949" r:id="rId11"/>
    <p:sldLayoutId id="2147485950" r:id="rId12"/>
  </p:sldLayoutIdLst>
  <p:transition>
    <p:fade/>
  </p:transition>
  <p:txStyles>
    <p:titleStyle>
      <a:lvl1pPr algn="l" defTabSz="932563" rtl="0" eaLnBrk="1" latinLnBrk="0" hangingPunct="1">
        <a:lnSpc>
          <a:spcPct val="90000"/>
        </a:lnSpc>
        <a:spcBef>
          <a:spcPct val="0"/>
        </a:spcBef>
        <a:buNone/>
        <a:defRPr lang="en-US" sz="3199"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78D7"/>
          </a:solidFill>
          <a:latin typeface="Segoe UI Semibold" panose="020B0702040204020203" pitchFamily="34" charset="0"/>
          <a:ea typeface="+mn-ea"/>
          <a:cs typeface="Segoe UI Semibold" panose="020B07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ACBF0"/>
          </p15:clr>
        </p15:guide>
        <p15:guide id="2" pos="749">
          <p15:clr>
            <a:srgbClr val="A4A3A4"/>
          </p15:clr>
        </p15:guide>
        <p15:guide id="3" pos="1325">
          <p15:clr>
            <a:srgbClr val="A4A3A4"/>
          </p15:clr>
        </p15:guide>
        <p15:guide id="4" pos="1901">
          <p15:clr>
            <a:srgbClr val="A4A3A4"/>
          </p15:clr>
        </p15:guide>
        <p15:guide id="5" pos="2477">
          <p15:clr>
            <a:srgbClr val="A4A3A4"/>
          </p15:clr>
        </p15:guide>
        <p15:guide id="6" pos="3053">
          <p15:clr>
            <a:srgbClr val="A4A3A4"/>
          </p15:clr>
        </p15:guide>
        <p15:guide id="7" pos="3629">
          <p15:clr>
            <a:srgbClr val="A4A3A4"/>
          </p15:clr>
        </p15:guide>
        <p15:guide id="8" pos="4205">
          <p15:clr>
            <a:srgbClr val="A4A3A4"/>
          </p15:clr>
        </p15:guide>
        <p15:guide id="9" pos="4781">
          <p15:clr>
            <a:srgbClr val="A4A3A4"/>
          </p15:clr>
        </p15:guide>
        <p15:guide id="10" pos="5357">
          <p15:clr>
            <a:srgbClr val="A4A3A4"/>
          </p15:clr>
        </p15:guide>
        <p15:guide id="11" pos="5933">
          <p15:clr>
            <a:srgbClr val="A4A3A4"/>
          </p15:clr>
        </p15:guide>
        <p15:guide id="12" pos="6509">
          <p15:clr>
            <a:srgbClr val="A4A3A4"/>
          </p15:clr>
        </p15:guide>
        <p15:guide id="13" pos="7085">
          <p15:clr>
            <a:srgbClr val="A4A3A4"/>
          </p15:clr>
        </p15:guide>
        <p15:guide id="14" pos="7661">
          <p15:clr>
            <a:srgbClr val="5ACBF0"/>
          </p15:clr>
        </p15:guide>
        <p15:guide id="15" orient="horz" pos="187">
          <p15:clr>
            <a:srgbClr val="5ACBF0"/>
          </p15:clr>
        </p15:guide>
        <p15:guide id="16" orient="horz" pos="4219">
          <p15:clr>
            <a:srgbClr val="5ACBF0"/>
          </p15:clr>
        </p15:guide>
        <p15:guide id="17" orient="horz" pos="763">
          <p15:clr>
            <a:srgbClr val="A4A3A4"/>
          </p15:clr>
        </p15:guide>
        <p15:guide id="18" orient="horz" pos="1339">
          <p15:clr>
            <a:srgbClr val="A4A3A4"/>
          </p15:clr>
        </p15:guide>
        <p15:guide id="19" orient="horz" pos="1915">
          <p15:clr>
            <a:srgbClr val="A4A3A4"/>
          </p15:clr>
        </p15:guide>
        <p15:guide id="20" orient="horz" pos="2491">
          <p15:clr>
            <a:srgbClr val="A4A3A4"/>
          </p15:clr>
        </p15:guide>
        <p15:guide id="21" orient="horz" pos="3067">
          <p15:clr>
            <a:srgbClr val="A4A3A4"/>
          </p15:clr>
        </p15:guide>
        <p15:guide id="22" orient="horz" pos="3643">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FEF460CF-B3BE-AA40-B34E-31FAB54D504E}"/>
              </a:ext>
            </a:extLst>
          </p:cNvPr>
          <p:cNvGrpSpPr/>
          <p:nvPr userDrawn="1"/>
        </p:nvGrpSpPr>
        <p:grpSpPr>
          <a:xfrm rot="5400000">
            <a:off x="10330059" y="2419149"/>
            <a:ext cx="6879209" cy="2271543"/>
            <a:chOff x="8212404" y="6181675"/>
            <a:chExt cx="12817914" cy="4231922"/>
          </a:xfrm>
        </p:grpSpPr>
        <p:pic>
          <p:nvPicPr>
            <p:cNvPr id="49" name="Image" descr="Image">
              <a:extLst>
                <a:ext uri="{FF2B5EF4-FFF2-40B4-BE49-F238E27FC236}">
                  <a16:creationId xmlns:a16="http://schemas.microsoft.com/office/drawing/2014/main" id="{348BB99C-DFFC-AE48-A291-B10A2191D3AE}"/>
                </a:ext>
              </a:extLst>
            </p:cNvPr>
            <p:cNvPicPr>
              <a:picLocks noChangeAspect="1"/>
            </p:cNvPicPr>
            <p:nvPr userDrawn="1"/>
          </p:nvPicPr>
          <p:blipFill>
            <a:blip r:embed="rId44"/>
            <a:srcRect b="20208"/>
            <a:stretch>
              <a:fillRect/>
            </a:stretch>
          </p:blipFill>
          <p:spPr>
            <a:xfrm>
              <a:off x="9825738" y="6285642"/>
              <a:ext cx="11204580" cy="2819606"/>
            </a:xfrm>
            <a:prstGeom prst="rect">
              <a:avLst/>
            </a:prstGeom>
            <a:ln w="12700">
              <a:miter lim="400000"/>
            </a:ln>
          </p:spPr>
        </p:pic>
        <p:sp>
          <p:nvSpPr>
            <p:cNvPr id="50" name="R134 G97 B197…">
              <a:extLst>
                <a:ext uri="{FF2B5EF4-FFF2-40B4-BE49-F238E27FC236}">
                  <a16:creationId xmlns:a16="http://schemas.microsoft.com/office/drawing/2014/main" id="{0952999C-3853-C94F-9180-2043383734A1}"/>
                </a:ext>
              </a:extLst>
            </p:cNvPr>
            <p:cNvSpPr txBox="1"/>
            <p:nvPr userDrawn="1"/>
          </p:nvSpPr>
          <p:spPr>
            <a:xfrm>
              <a:off x="10028164"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R134 G97 B197</a:t>
              </a:r>
            </a:p>
          </p:txBody>
        </p:sp>
        <p:sp>
          <p:nvSpPr>
            <p:cNvPr id="51" name="R59 G46 B88…">
              <a:extLst>
                <a:ext uri="{FF2B5EF4-FFF2-40B4-BE49-F238E27FC236}">
                  <a16:creationId xmlns:a16="http://schemas.microsoft.com/office/drawing/2014/main" id="{E5BBCCB0-1BEB-804F-BF1D-D2E1A12AE08A}"/>
                </a:ext>
              </a:extLst>
            </p:cNvPr>
            <p:cNvSpPr txBox="1"/>
            <p:nvPr userDrawn="1"/>
          </p:nvSpPr>
          <p:spPr>
            <a:xfrm>
              <a:off x="11822345"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R59 G46 B88</a:t>
              </a:r>
            </a:p>
          </p:txBody>
        </p:sp>
        <p:sp>
          <p:nvSpPr>
            <p:cNvPr id="52" name="R213 G157 B255…">
              <a:extLst>
                <a:ext uri="{FF2B5EF4-FFF2-40B4-BE49-F238E27FC236}">
                  <a16:creationId xmlns:a16="http://schemas.microsoft.com/office/drawing/2014/main" id="{CDA4202A-E838-D54A-90CF-806F1AC75D67}"/>
                </a:ext>
              </a:extLst>
            </p:cNvPr>
            <p:cNvSpPr txBox="1"/>
            <p:nvPr userDrawn="1"/>
          </p:nvSpPr>
          <p:spPr>
            <a:xfrm>
              <a:off x="10028160" y="723151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solidFill>
                    <a:srgbClr val="3B2E58"/>
                  </a:solidFill>
                </a:defRPr>
              </a:pPr>
              <a:r>
                <a:rPr sz="510"/>
                <a:t>R213 G157 B255</a:t>
              </a:r>
            </a:p>
          </p:txBody>
        </p:sp>
        <p:sp>
          <p:nvSpPr>
            <p:cNvPr id="53" name="R161 G133 B210…">
              <a:extLst>
                <a:ext uri="{FF2B5EF4-FFF2-40B4-BE49-F238E27FC236}">
                  <a16:creationId xmlns:a16="http://schemas.microsoft.com/office/drawing/2014/main" id="{8503444F-14E3-3C4A-949F-3A7E84CEFDE5}"/>
                </a:ext>
              </a:extLst>
            </p:cNvPr>
            <p:cNvSpPr txBox="1"/>
            <p:nvPr userDrawn="1"/>
          </p:nvSpPr>
          <p:spPr>
            <a:xfrm>
              <a:off x="11822345" y="723151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R161 G133 B210</a:t>
              </a:r>
            </a:p>
          </p:txBody>
        </p:sp>
        <p:sp>
          <p:nvSpPr>
            <p:cNvPr id="54" name="R0 G120 B212…">
              <a:extLst>
                <a:ext uri="{FF2B5EF4-FFF2-40B4-BE49-F238E27FC236}">
                  <a16:creationId xmlns:a16="http://schemas.microsoft.com/office/drawing/2014/main" id="{8EB0A4AF-EEC8-B44F-B728-267E43862CB3}"/>
                </a:ext>
              </a:extLst>
            </p:cNvPr>
            <p:cNvSpPr txBox="1"/>
            <p:nvPr userDrawn="1"/>
          </p:nvSpPr>
          <p:spPr>
            <a:xfrm>
              <a:off x="13882761"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R0 G120 B212 </a:t>
              </a:r>
            </a:p>
          </p:txBody>
        </p:sp>
        <p:sp>
          <p:nvSpPr>
            <p:cNvPr id="55" name="R36 G58 B94…">
              <a:extLst>
                <a:ext uri="{FF2B5EF4-FFF2-40B4-BE49-F238E27FC236}">
                  <a16:creationId xmlns:a16="http://schemas.microsoft.com/office/drawing/2014/main" id="{D02BBD30-060B-CF43-AC95-5C0AA69EFF19}"/>
                </a:ext>
              </a:extLst>
            </p:cNvPr>
            <p:cNvSpPr txBox="1"/>
            <p:nvPr userDrawn="1"/>
          </p:nvSpPr>
          <p:spPr>
            <a:xfrm>
              <a:off x="15676944"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R36 G58 B94</a:t>
              </a:r>
              <a:endParaRPr sz="918">
                <a:solidFill>
                  <a:srgbClr val="000000"/>
                </a:solidFill>
                <a:latin typeface="Times"/>
                <a:ea typeface="Times"/>
                <a:cs typeface="Times"/>
                <a:sym typeface="Times"/>
              </a:endParaRPr>
            </a:p>
          </p:txBody>
        </p:sp>
        <p:sp>
          <p:nvSpPr>
            <p:cNvPr id="56" name="R80 G230 B255…">
              <a:extLst>
                <a:ext uri="{FF2B5EF4-FFF2-40B4-BE49-F238E27FC236}">
                  <a16:creationId xmlns:a16="http://schemas.microsoft.com/office/drawing/2014/main" id="{5715F6C8-F636-384C-B3EA-85E1DDDA9F55}"/>
                </a:ext>
              </a:extLst>
            </p:cNvPr>
            <p:cNvSpPr txBox="1"/>
            <p:nvPr userDrawn="1"/>
          </p:nvSpPr>
          <p:spPr>
            <a:xfrm>
              <a:off x="13882761" y="723151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solidFill>
                    <a:srgbClr val="243A5E"/>
                  </a:solidFill>
                </a:defRPr>
              </a:pPr>
              <a:r>
                <a:rPr sz="510"/>
                <a:t>R80 G230 B255</a:t>
              </a:r>
              <a:endParaRPr sz="918">
                <a:latin typeface="Times"/>
                <a:ea typeface="Times"/>
                <a:cs typeface="Times"/>
                <a:sym typeface="Times"/>
              </a:endParaRPr>
            </a:p>
          </p:txBody>
        </p:sp>
        <p:sp>
          <p:nvSpPr>
            <p:cNvPr id="57" name="R40 G167 B233…">
              <a:extLst>
                <a:ext uri="{FF2B5EF4-FFF2-40B4-BE49-F238E27FC236}">
                  <a16:creationId xmlns:a16="http://schemas.microsoft.com/office/drawing/2014/main" id="{A21F53A4-CBEF-BA4D-A0E8-C3934A5E0006}"/>
                </a:ext>
              </a:extLst>
            </p:cNvPr>
            <p:cNvSpPr txBox="1"/>
            <p:nvPr userDrawn="1"/>
          </p:nvSpPr>
          <p:spPr>
            <a:xfrm>
              <a:off x="15676944" y="723151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R40 G167 B233</a:t>
              </a:r>
            </a:p>
          </p:txBody>
        </p:sp>
        <p:sp>
          <p:nvSpPr>
            <p:cNvPr id="58" name="R0 G133 B117   Hex #008575   C100 M15 Y60 K0   PMS 3285 C">
              <a:extLst>
                <a:ext uri="{FF2B5EF4-FFF2-40B4-BE49-F238E27FC236}">
                  <a16:creationId xmlns:a16="http://schemas.microsoft.com/office/drawing/2014/main" id="{75D6B9E0-0B30-A947-8259-F2D0B04C7B5C}"/>
                </a:ext>
              </a:extLst>
            </p:cNvPr>
            <p:cNvSpPr txBox="1"/>
            <p:nvPr userDrawn="1"/>
          </p:nvSpPr>
          <p:spPr>
            <a:xfrm>
              <a:off x="17737361"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R0 G133 B117 </a:t>
              </a:r>
            </a:p>
          </p:txBody>
        </p:sp>
        <p:sp>
          <p:nvSpPr>
            <p:cNvPr id="59" name="R39 G75 B71   Hex #274b47…">
              <a:extLst>
                <a:ext uri="{FF2B5EF4-FFF2-40B4-BE49-F238E27FC236}">
                  <a16:creationId xmlns:a16="http://schemas.microsoft.com/office/drawing/2014/main" id="{93B2BCF3-BBBC-DE4B-904E-D81DA86104A9}"/>
                </a:ext>
              </a:extLst>
            </p:cNvPr>
            <p:cNvSpPr txBox="1"/>
            <p:nvPr userDrawn="1"/>
          </p:nvSpPr>
          <p:spPr>
            <a:xfrm>
              <a:off x="19531544"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R39 G75 B71 </a:t>
              </a:r>
            </a:p>
          </p:txBody>
        </p:sp>
        <p:sp>
          <p:nvSpPr>
            <p:cNvPr id="60" name="R48 G229 B208…">
              <a:extLst>
                <a:ext uri="{FF2B5EF4-FFF2-40B4-BE49-F238E27FC236}">
                  <a16:creationId xmlns:a16="http://schemas.microsoft.com/office/drawing/2014/main" id="{266E4418-D1ED-CD44-A262-6E879E94AC47}"/>
                </a:ext>
              </a:extLst>
            </p:cNvPr>
            <p:cNvSpPr txBox="1"/>
            <p:nvPr userDrawn="1"/>
          </p:nvSpPr>
          <p:spPr>
            <a:xfrm>
              <a:off x="17737361" y="723151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solidFill>
                    <a:srgbClr val="304A47"/>
                  </a:solidFill>
                </a:defRPr>
              </a:pPr>
              <a:r>
                <a:rPr sz="510"/>
                <a:t>R48 G229 B208</a:t>
              </a:r>
              <a:endParaRPr sz="918">
                <a:latin typeface="Times"/>
                <a:ea typeface="Times"/>
                <a:cs typeface="Times"/>
                <a:sym typeface="Times"/>
              </a:endParaRPr>
            </a:p>
          </p:txBody>
        </p:sp>
        <p:sp>
          <p:nvSpPr>
            <p:cNvPr id="61" name="R40 G194 B209…">
              <a:extLst>
                <a:ext uri="{FF2B5EF4-FFF2-40B4-BE49-F238E27FC236}">
                  <a16:creationId xmlns:a16="http://schemas.microsoft.com/office/drawing/2014/main" id="{9BCB665E-BAAD-054C-B3B4-32E32BE1B2C8}"/>
                </a:ext>
              </a:extLst>
            </p:cNvPr>
            <p:cNvSpPr txBox="1"/>
            <p:nvPr userDrawn="1"/>
          </p:nvSpPr>
          <p:spPr>
            <a:xfrm>
              <a:off x="19531545" y="7156939"/>
              <a:ext cx="1296343" cy="493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R40 G194 B209</a:t>
              </a:r>
            </a:p>
            <a:p>
              <a:pPr defTabSz="466298">
                <a:lnSpc>
                  <a:spcPct val="100000"/>
                </a:lnSpc>
                <a:defRPr sz="900" spc="0"/>
              </a:pPr>
              <a:endParaRPr sz="510"/>
            </a:p>
          </p:txBody>
        </p:sp>
        <p:sp>
          <p:nvSpPr>
            <p:cNvPr id="62" name="R16 G124 B16  Hex #107c10  C75 M0 Y100 K0   PMS 362 C">
              <a:extLst>
                <a:ext uri="{FF2B5EF4-FFF2-40B4-BE49-F238E27FC236}">
                  <a16:creationId xmlns:a16="http://schemas.microsoft.com/office/drawing/2014/main" id="{8920CC6C-63E2-ED4F-BDC5-D2CE141A5833}"/>
                </a:ext>
              </a:extLst>
            </p:cNvPr>
            <p:cNvSpPr txBox="1"/>
            <p:nvPr userDrawn="1"/>
          </p:nvSpPr>
          <p:spPr>
            <a:xfrm>
              <a:off x="10028164" y="8134977"/>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R16 G124 B16 </a:t>
              </a:r>
            </a:p>
          </p:txBody>
        </p:sp>
        <p:sp>
          <p:nvSpPr>
            <p:cNvPr id="63" name="R5 G75 B22   Hex #054b16…">
              <a:extLst>
                <a:ext uri="{FF2B5EF4-FFF2-40B4-BE49-F238E27FC236}">
                  <a16:creationId xmlns:a16="http://schemas.microsoft.com/office/drawing/2014/main" id="{4AE30B41-194D-6B4F-90B3-DADCE814DF78}"/>
                </a:ext>
              </a:extLst>
            </p:cNvPr>
            <p:cNvSpPr txBox="1"/>
            <p:nvPr userDrawn="1"/>
          </p:nvSpPr>
          <p:spPr>
            <a:xfrm>
              <a:off x="11822348" y="8060403"/>
              <a:ext cx="1296343" cy="493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R5 G75 B22</a:t>
              </a:r>
              <a:r>
                <a:rPr lang="en-US" sz="510"/>
                <a:t> </a:t>
              </a:r>
              <a:br>
                <a:rPr sz="510"/>
              </a:br>
              <a:endParaRPr sz="510"/>
            </a:p>
          </p:txBody>
        </p:sp>
        <p:sp>
          <p:nvSpPr>
            <p:cNvPr id="64" name="R155 G240 B11…">
              <a:extLst>
                <a:ext uri="{FF2B5EF4-FFF2-40B4-BE49-F238E27FC236}">
                  <a16:creationId xmlns:a16="http://schemas.microsoft.com/office/drawing/2014/main" id="{30826CDD-ABBA-DA43-A451-D5A72B2EFFD7}"/>
                </a:ext>
              </a:extLst>
            </p:cNvPr>
            <p:cNvSpPr txBox="1"/>
            <p:nvPr userDrawn="1"/>
          </p:nvSpPr>
          <p:spPr>
            <a:xfrm>
              <a:off x="10028164"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solidFill>
                    <a:srgbClr val="1F491D"/>
                  </a:solidFill>
                </a:defRPr>
              </a:pPr>
              <a:r>
                <a:rPr sz="510"/>
                <a:t>R155 G240 B11</a:t>
              </a:r>
              <a:endParaRPr sz="918">
                <a:latin typeface="Times"/>
                <a:ea typeface="Times"/>
                <a:cs typeface="Times"/>
                <a:sym typeface="Times"/>
              </a:endParaRPr>
            </a:p>
          </p:txBody>
        </p:sp>
        <p:sp>
          <p:nvSpPr>
            <p:cNvPr id="65" name="R127 G186 B0…">
              <a:extLst>
                <a:ext uri="{FF2B5EF4-FFF2-40B4-BE49-F238E27FC236}">
                  <a16:creationId xmlns:a16="http://schemas.microsoft.com/office/drawing/2014/main" id="{0DFA87BD-5FEE-CB40-9C90-8F8A4625A5D3}"/>
                </a:ext>
              </a:extLst>
            </p:cNvPr>
            <p:cNvSpPr txBox="1"/>
            <p:nvPr userDrawn="1"/>
          </p:nvSpPr>
          <p:spPr>
            <a:xfrm>
              <a:off x="11822345"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R127 G186 B0</a:t>
              </a:r>
            </a:p>
          </p:txBody>
        </p:sp>
        <p:sp>
          <p:nvSpPr>
            <p:cNvPr id="66" name="R216 G59 B1…">
              <a:extLst>
                <a:ext uri="{FF2B5EF4-FFF2-40B4-BE49-F238E27FC236}">
                  <a16:creationId xmlns:a16="http://schemas.microsoft.com/office/drawing/2014/main" id="{4692680B-09E2-734E-B45A-C6BFE8892900}"/>
                </a:ext>
              </a:extLst>
            </p:cNvPr>
            <p:cNvSpPr txBox="1"/>
            <p:nvPr userDrawn="1"/>
          </p:nvSpPr>
          <p:spPr>
            <a:xfrm>
              <a:off x="13882761" y="8134977"/>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R216 G59 B1</a:t>
              </a:r>
              <a:endParaRPr sz="510">
                <a:solidFill>
                  <a:srgbClr val="000000"/>
                </a:solidFill>
              </a:endParaRPr>
            </a:p>
          </p:txBody>
        </p:sp>
        <p:sp>
          <p:nvSpPr>
            <p:cNvPr id="67" name="R107 G41 B41…">
              <a:extLst>
                <a:ext uri="{FF2B5EF4-FFF2-40B4-BE49-F238E27FC236}">
                  <a16:creationId xmlns:a16="http://schemas.microsoft.com/office/drawing/2014/main" id="{CA1DC504-A242-E143-80F1-E82647F44E87}"/>
                </a:ext>
              </a:extLst>
            </p:cNvPr>
            <p:cNvSpPr txBox="1"/>
            <p:nvPr userDrawn="1"/>
          </p:nvSpPr>
          <p:spPr>
            <a:xfrm>
              <a:off x="15676942" y="8134977"/>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R107 G41 B41 </a:t>
              </a:r>
            </a:p>
          </p:txBody>
        </p:sp>
        <p:sp>
          <p:nvSpPr>
            <p:cNvPr id="68" name="R255 G147 B73…">
              <a:extLst>
                <a:ext uri="{FF2B5EF4-FFF2-40B4-BE49-F238E27FC236}">
                  <a16:creationId xmlns:a16="http://schemas.microsoft.com/office/drawing/2014/main" id="{DD268B7A-2434-C247-8A35-99A96004667A}"/>
                </a:ext>
              </a:extLst>
            </p:cNvPr>
            <p:cNvSpPr txBox="1"/>
            <p:nvPr userDrawn="1"/>
          </p:nvSpPr>
          <p:spPr>
            <a:xfrm>
              <a:off x="13882761"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solidFill>
                    <a:srgbClr val="632D2B"/>
                  </a:solidFill>
                </a:defRPr>
              </a:pPr>
              <a:r>
                <a:rPr sz="510"/>
                <a:t>R255 G147 B73</a:t>
              </a:r>
            </a:p>
          </p:txBody>
        </p:sp>
        <p:sp>
          <p:nvSpPr>
            <p:cNvPr id="69" name="R241 G101 B34…">
              <a:extLst>
                <a:ext uri="{FF2B5EF4-FFF2-40B4-BE49-F238E27FC236}">
                  <a16:creationId xmlns:a16="http://schemas.microsoft.com/office/drawing/2014/main" id="{77234168-0969-744E-AF0D-6D22C351A9FA}"/>
                </a:ext>
              </a:extLst>
            </p:cNvPr>
            <p:cNvSpPr txBox="1"/>
            <p:nvPr userDrawn="1"/>
          </p:nvSpPr>
          <p:spPr>
            <a:xfrm>
              <a:off x="15676942"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R241 G101 B34</a:t>
              </a:r>
            </a:p>
          </p:txBody>
        </p:sp>
        <p:sp>
          <p:nvSpPr>
            <p:cNvPr id="70" name="R255 G185 B0…">
              <a:extLst>
                <a:ext uri="{FF2B5EF4-FFF2-40B4-BE49-F238E27FC236}">
                  <a16:creationId xmlns:a16="http://schemas.microsoft.com/office/drawing/2014/main" id="{9C8154DA-F7E5-8049-8184-5062EAF9B8DC}"/>
                </a:ext>
              </a:extLst>
            </p:cNvPr>
            <p:cNvSpPr txBox="1"/>
            <p:nvPr userDrawn="1"/>
          </p:nvSpPr>
          <p:spPr>
            <a:xfrm>
              <a:off x="17737362" y="8134976"/>
              <a:ext cx="1390722"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R255 G185 B0</a:t>
              </a:r>
              <a:endParaRPr sz="918">
                <a:latin typeface="Times"/>
                <a:ea typeface="Times"/>
                <a:cs typeface="Times"/>
                <a:sym typeface="Times"/>
              </a:endParaRPr>
            </a:p>
          </p:txBody>
        </p:sp>
        <p:sp>
          <p:nvSpPr>
            <p:cNvPr id="71" name="R106 G75 B22…">
              <a:extLst>
                <a:ext uri="{FF2B5EF4-FFF2-40B4-BE49-F238E27FC236}">
                  <a16:creationId xmlns:a16="http://schemas.microsoft.com/office/drawing/2014/main" id="{88B542BD-66C7-C141-90A5-89B70DFF48C2}"/>
                </a:ext>
              </a:extLst>
            </p:cNvPr>
            <p:cNvSpPr txBox="1"/>
            <p:nvPr userDrawn="1"/>
          </p:nvSpPr>
          <p:spPr>
            <a:xfrm>
              <a:off x="19531544" y="8134977"/>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R106 G75 B22</a:t>
              </a:r>
              <a:endParaRPr sz="918">
                <a:solidFill>
                  <a:srgbClr val="000000"/>
                </a:solidFill>
                <a:latin typeface="Times"/>
                <a:ea typeface="Times"/>
                <a:cs typeface="Times"/>
                <a:sym typeface="Times"/>
              </a:endParaRPr>
            </a:p>
          </p:txBody>
        </p:sp>
        <p:sp>
          <p:nvSpPr>
            <p:cNvPr id="72" name="R254 G240 B0…">
              <a:extLst>
                <a:ext uri="{FF2B5EF4-FFF2-40B4-BE49-F238E27FC236}">
                  <a16:creationId xmlns:a16="http://schemas.microsoft.com/office/drawing/2014/main" id="{69707C24-80D9-F34E-A97E-9A697D065183}"/>
                </a:ext>
              </a:extLst>
            </p:cNvPr>
            <p:cNvSpPr txBox="1"/>
            <p:nvPr userDrawn="1"/>
          </p:nvSpPr>
          <p:spPr>
            <a:xfrm>
              <a:off x="17737361"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solidFill>
                    <a:srgbClr val="654B21"/>
                  </a:solidFill>
                </a:defRPr>
              </a:pPr>
              <a:r>
                <a:rPr sz="510"/>
                <a:t>R254 G240 B0</a:t>
              </a:r>
              <a:endParaRPr sz="918">
                <a:latin typeface="Times"/>
                <a:ea typeface="Times"/>
                <a:cs typeface="Times"/>
                <a:sym typeface="Times"/>
              </a:endParaRPr>
            </a:p>
          </p:txBody>
        </p:sp>
        <p:sp>
          <p:nvSpPr>
            <p:cNvPr id="73" name="R254 G212 B0…">
              <a:extLst>
                <a:ext uri="{FF2B5EF4-FFF2-40B4-BE49-F238E27FC236}">
                  <a16:creationId xmlns:a16="http://schemas.microsoft.com/office/drawing/2014/main" id="{87E50376-1FF1-8A44-AE86-83B71F588D69}"/>
                </a:ext>
              </a:extLst>
            </p:cNvPr>
            <p:cNvSpPr txBox="1"/>
            <p:nvPr userDrawn="1"/>
          </p:nvSpPr>
          <p:spPr>
            <a:xfrm>
              <a:off x="19531544"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R254 G212 B0</a:t>
              </a:r>
            </a:p>
          </p:txBody>
        </p:sp>
        <p:pic>
          <p:nvPicPr>
            <p:cNvPr id="74" name="Image" descr="Image">
              <a:extLst>
                <a:ext uri="{FF2B5EF4-FFF2-40B4-BE49-F238E27FC236}">
                  <a16:creationId xmlns:a16="http://schemas.microsoft.com/office/drawing/2014/main" id="{27E583E0-4F9E-7148-AA56-08547FE3CA38}"/>
                </a:ext>
              </a:extLst>
            </p:cNvPr>
            <p:cNvPicPr>
              <a:picLocks noChangeAspect="1"/>
            </p:cNvPicPr>
            <p:nvPr userDrawn="1"/>
          </p:nvPicPr>
          <p:blipFill>
            <a:blip r:embed="rId45"/>
            <a:stretch>
              <a:fillRect/>
            </a:stretch>
          </p:blipFill>
          <p:spPr>
            <a:xfrm>
              <a:off x="9825738" y="9911907"/>
              <a:ext cx="11204576" cy="501690"/>
            </a:xfrm>
            <a:prstGeom prst="rect">
              <a:avLst/>
            </a:prstGeom>
            <a:ln w="12700">
              <a:miter lim="400000"/>
            </a:ln>
          </p:spPr>
        </p:pic>
        <p:sp>
          <p:nvSpPr>
            <p:cNvPr id="75" name="R242 G242 B242…">
              <a:extLst>
                <a:ext uri="{FF2B5EF4-FFF2-40B4-BE49-F238E27FC236}">
                  <a16:creationId xmlns:a16="http://schemas.microsoft.com/office/drawing/2014/main" id="{C70CA471-6547-5949-B102-3735E4E63CAB}"/>
                </a:ext>
              </a:extLst>
            </p:cNvPr>
            <p:cNvSpPr txBox="1"/>
            <p:nvPr userDrawn="1"/>
          </p:nvSpPr>
          <p:spPr>
            <a:xfrm>
              <a:off x="10028160" y="999069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solidFill>
                    <a:srgbClr val="505050"/>
                  </a:solidFill>
                </a:defRPr>
              </a:pPr>
              <a:r>
                <a:rPr sz="510"/>
                <a:t>R242 G242 B242</a:t>
              </a:r>
              <a:endParaRPr sz="918" b="1">
                <a:latin typeface="Times"/>
                <a:ea typeface="Times"/>
                <a:cs typeface="Times"/>
                <a:sym typeface="Times"/>
              </a:endParaRPr>
            </a:p>
          </p:txBody>
        </p:sp>
        <p:sp>
          <p:nvSpPr>
            <p:cNvPr id="76" name="R230 G230 B230…">
              <a:extLst>
                <a:ext uri="{FF2B5EF4-FFF2-40B4-BE49-F238E27FC236}">
                  <a16:creationId xmlns:a16="http://schemas.microsoft.com/office/drawing/2014/main" id="{6538DFB0-D9D7-6743-B606-8DA8BDA88A29}"/>
                </a:ext>
              </a:extLst>
            </p:cNvPr>
            <p:cNvSpPr txBox="1"/>
            <p:nvPr userDrawn="1"/>
          </p:nvSpPr>
          <p:spPr>
            <a:xfrm>
              <a:off x="11620263" y="9990694"/>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solidFill>
                    <a:srgbClr val="505050"/>
                  </a:solidFill>
                </a:defRPr>
              </a:pPr>
              <a:r>
                <a:rPr sz="510"/>
                <a:t>R230 G230 B230</a:t>
              </a:r>
              <a:endParaRPr sz="918" b="1">
                <a:latin typeface="Times"/>
                <a:ea typeface="Times"/>
                <a:cs typeface="Times"/>
                <a:sym typeface="Times"/>
              </a:endParaRPr>
            </a:p>
          </p:txBody>
        </p:sp>
        <p:sp>
          <p:nvSpPr>
            <p:cNvPr id="77" name="R210 G210 B210…">
              <a:extLst>
                <a:ext uri="{FF2B5EF4-FFF2-40B4-BE49-F238E27FC236}">
                  <a16:creationId xmlns:a16="http://schemas.microsoft.com/office/drawing/2014/main" id="{F0A4DA0C-9729-294B-83BA-3428A02A36AC}"/>
                </a:ext>
              </a:extLst>
            </p:cNvPr>
            <p:cNvSpPr txBox="1"/>
            <p:nvPr userDrawn="1"/>
          </p:nvSpPr>
          <p:spPr>
            <a:xfrm>
              <a:off x="13212360" y="9990694"/>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solidFill>
                    <a:srgbClr val="505050"/>
                  </a:solidFill>
                </a:defRPr>
              </a:pPr>
              <a:r>
                <a:rPr sz="510"/>
                <a:t>R210 G210 B210</a:t>
              </a:r>
              <a:endParaRPr sz="918" b="1">
                <a:latin typeface="Times"/>
                <a:ea typeface="Times"/>
                <a:cs typeface="Times"/>
                <a:sym typeface="Times"/>
              </a:endParaRPr>
            </a:p>
          </p:txBody>
        </p:sp>
        <p:sp>
          <p:nvSpPr>
            <p:cNvPr id="78" name="R115 G115 B115…">
              <a:extLst>
                <a:ext uri="{FF2B5EF4-FFF2-40B4-BE49-F238E27FC236}">
                  <a16:creationId xmlns:a16="http://schemas.microsoft.com/office/drawing/2014/main" id="{A4DD0C33-015C-684D-B15B-B2BFBAFDD464}"/>
                </a:ext>
              </a:extLst>
            </p:cNvPr>
            <p:cNvSpPr txBox="1"/>
            <p:nvPr userDrawn="1"/>
          </p:nvSpPr>
          <p:spPr>
            <a:xfrm>
              <a:off x="14804461" y="9990696"/>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R115 G115 B115</a:t>
              </a:r>
            </a:p>
          </p:txBody>
        </p:sp>
        <p:sp>
          <p:nvSpPr>
            <p:cNvPr id="79" name="R80 G80 B80…">
              <a:extLst>
                <a:ext uri="{FF2B5EF4-FFF2-40B4-BE49-F238E27FC236}">
                  <a16:creationId xmlns:a16="http://schemas.microsoft.com/office/drawing/2014/main" id="{ED7F9014-5BDB-EF40-9CEB-6DDBBF7A5876}"/>
                </a:ext>
              </a:extLst>
            </p:cNvPr>
            <p:cNvSpPr txBox="1"/>
            <p:nvPr userDrawn="1"/>
          </p:nvSpPr>
          <p:spPr>
            <a:xfrm>
              <a:off x="16396562" y="9990696"/>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R80 G80 B80 </a:t>
              </a:r>
            </a:p>
          </p:txBody>
        </p:sp>
        <p:sp>
          <p:nvSpPr>
            <p:cNvPr id="80" name="R47 G47 B47…">
              <a:extLst>
                <a:ext uri="{FF2B5EF4-FFF2-40B4-BE49-F238E27FC236}">
                  <a16:creationId xmlns:a16="http://schemas.microsoft.com/office/drawing/2014/main" id="{858DB914-7349-B44F-B4E9-D0B8D2B71996}"/>
                </a:ext>
              </a:extLst>
            </p:cNvPr>
            <p:cNvSpPr txBox="1"/>
            <p:nvPr userDrawn="1"/>
          </p:nvSpPr>
          <p:spPr>
            <a:xfrm>
              <a:off x="18001361" y="9990694"/>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R47 G47 B47</a:t>
              </a:r>
              <a:endParaRPr sz="918" b="1">
                <a:latin typeface="Times"/>
                <a:ea typeface="Times"/>
                <a:cs typeface="Times"/>
                <a:sym typeface="Times"/>
              </a:endParaRPr>
            </a:p>
          </p:txBody>
        </p:sp>
        <p:sp>
          <p:nvSpPr>
            <p:cNvPr id="81" name="R0 G0 B0…">
              <a:extLst>
                <a:ext uri="{FF2B5EF4-FFF2-40B4-BE49-F238E27FC236}">
                  <a16:creationId xmlns:a16="http://schemas.microsoft.com/office/drawing/2014/main" id="{D4AC0C3F-E718-D04E-BF1E-6C8452AF3EED}"/>
                </a:ext>
              </a:extLst>
            </p:cNvPr>
            <p:cNvSpPr txBox="1"/>
            <p:nvPr userDrawn="1"/>
          </p:nvSpPr>
          <p:spPr>
            <a:xfrm>
              <a:off x="19593462" y="9990694"/>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66298">
                <a:lnSpc>
                  <a:spcPct val="100000"/>
                </a:lnSpc>
                <a:defRPr sz="900" spc="0"/>
              </a:pPr>
              <a:r>
                <a:rPr sz="510"/>
                <a:t>R0 G0 B0</a:t>
              </a:r>
              <a:endParaRPr sz="918" b="1">
                <a:latin typeface="Times"/>
                <a:ea typeface="Times"/>
                <a:cs typeface="Times"/>
                <a:sym typeface="Times"/>
              </a:endParaRPr>
            </a:p>
          </p:txBody>
        </p:sp>
        <p:sp>
          <p:nvSpPr>
            <p:cNvPr id="82" name="Primary">
              <a:extLst>
                <a:ext uri="{FF2B5EF4-FFF2-40B4-BE49-F238E27FC236}">
                  <a16:creationId xmlns:a16="http://schemas.microsoft.com/office/drawing/2014/main" id="{D43393EB-4FB6-8B4E-A786-9B20B22F92B5}"/>
                </a:ext>
              </a:extLst>
            </p:cNvPr>
            <p:cNvSpPr txBox="1"/>
            <p:nvPr userDrawn="1"/>
          </p:nvSpPr>
          <p:spPr>
            <a:xfrm>
              <a:off x="8488951" y="6181675"/>
              <a:ext cx="1072300" cy="802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a:t>Primary</a:t>
              </a:r>
            </a:p>
          </p:txBody>
        </p:sp>
        <p:sp>
          <p:nvSpPr>
            <p:cNvPr id="83" name="Secondary">
              <a:extLst>
                <a:ext uri="{FF2B5EF4-FFF2-40B4-BE49-F238E27FC236}">
                  <a16:creationId xmlns:a16="http://schemas.microsoft.com/office/drawing/2014/main" id="{85A12DED-9363-E545-B84E-D0A02FAC2D3B}"/>
                </a:ext>
              </a:extLst>
            </p:cNvPr>
            <p:cNvSpPr txBox="1"/>
            <p:nvPr userDrawn="1"/>
          </p:nvSpPr>
          <p:spPr>
            <a:xfrm>
              <a:off x="8212404" y="6836782"/>
              <a:ext cx="1395209" cy="802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a:t>Secondary</a:t>
              </a:r>
            </a:p>
          </p:txBody>
        </p:sp>
        <p:sp>
          <p:nvSpPr>
            <p:cNvPr id="84" name="Primary">
              <a:extLst>
                <a:ext uri="{FF2B5EF4-FFF2-40B4-BE49-F238E27FC236}">
                  <a16:creationId xmlns:a16="http://schemas.microsoft.com/office/drawing/2014/main" id="{DD04D8C6-4855-CF46-A654-EC70731B53E7}"/>
                </a:ext>
              </a:extLst>
            </p:cNvPr>
            <p:cNvSpPr txBox="1"/>
            <p:nvPr userDrawn="1"/>
          </p:nvSpPr>
          <p:spPr>
            <a:xfrm>
              <a:off x="8488952" y="7633241"/>
              <a:ext cx="1072301" cy="802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a:t>Primary</a:t>
              </a:r>
            </a:p>
          </p:txBody>
        </p:sp>
        <p:sp>
          <p:nvSpPr>
            <p:cNvPr id="85" name="Secondary">
              <a:extLst>
                <a:ext uri="{FF2B5EF4-FFF2-40B4-BE49-F238E27FC236}">
                  <a16:creationId xmlns:a16="http://schemas.microsoft.com/office/drawing/2014/main" id="{96C10DB4-13D4-B041-B0E4-AFF662A9B107}"/>
                </a:ext>
              </a:extLst>
            </p:cNvPr>
            <p:cNvSpPr txBox="1"/>
            <p:nvPr userDrawn="1"/>
          </p:nvSpPr>
          <p:spPr>
            <a:xfrm>
              <a:off x="8212406" y="8332248"/>
              <a:ext cx="1395209" cy="802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a:t>Secondary</a:t>
              </a:r>
            </a:p>
          </p:txBody>
        </p:sp>
      </p:grpSp>
    </p:spTree>
    <p:extLst>
      <p:ext uri="{BB962C8B-B14F-4D97-AF65-F5344CB8AC3E}">
        <p14:creationId xmlns:p14="http://schemas.microsoft.com/office/powerpoint/2010/main" val="1995383192"/>
      </p:ext>
    </p:extLst>
  </p:cSld>
  <p:clrMap bg1="lt1" tx1="dk1" bg2="lt2" tx2="dk2" accent1="accent1" accent2="accent2" accent3="accent3" accent4="accent4" accent5="accent5" accent6="accent6" hlink="hlink" folHlink="folHlink"/>
  <p:sldLayoutIdLst>
    <p:sldLayoutId id="2147485818" r:id="rId1"/>
    <p:sldLayoutId id="2147485819" r:id="rId2"/>
    <p:sldLayoutId id="2147485820" r:id="rId3"/>
    <p:sldLayoutId id="2147485821" r:id="rId4"/>
    <p:sldLayoutId id="2147485822" r:id="rId5"/>
    <p:sldLayoutId id="2147485823" r:id="rId6"/>
    <p:sldLayoutId id="2147485824" r:id="rId7"/>
    <p:sldLayoutId id="2147485825" r:id="rId8"/>
    <p:sldLayoutId id="2147485826" r:id="rId9"/>
    <p:sldLayoutId id="2147485827" r:id="rId10"/>
    <p:sldLayoutId id="2147485828" r:id="rId11"/>
    <p:sldLayoutId id="2147485829" r:id="rId12"/>
    <p:sldLayoutId id="2147485830" r:id="rId13"/>
    <p:sldLayoutId id="2147485831" r:id="rId14"/>
    <p:sldLayoutId id="2147485832" r:id="rId15"/>
    <p:sldLayoutId id="2147485833" r:id="rId16"/>
    <p:sldLayoutId id="2147485834" r:id="rId17"/>
    <p:sldLayoutId id="2147485835" r:id="rId18"/>
    <p:sldLayoutId id="2147485836" r:id="rId19"/>
    <p:sldLayoutId id="2147485837" r:id="rId20"/>
    <p:sldLayoutId id="2147485838" r:id="rId21"/>
    <p:sldLayoutId id="2147485839" r:id="rId22"/>
    <p:sldLayoutId id="2147485840" r:id="rId23"/>
    <p:sldLayoutId id="2147485841" r:id="rId24"/>
    <p:sldLayoutId id="2147485842" r:id="rId25"/>
    <p:sldLayoutId id="2147485843" r:id="rId26"/>
    <p:sldLayoutId id="2147485844" r:id="rId27"/>
    <p:sldLayoutId id="2147485845" r:id="rId28"/>
    <p:sldLayoutId id="2147485846" r:id="rId29"/>
    <p:sldLayoutId id="2147485847" r:id="rId30"/>
    <p:sldLayoutId id="2147485848" r:id="rId31"/>
    <p:sldLayoutId id="2147485849" r:id="rId32"/>
    <p:sldLayoutId id="2147485850" r:id="rId33"/>
    <p:sldLayoutId id="2147485851" r:id="rId34"/>
    <p:sldLayoutId id="2147485852" r:id="rId35"/>
    <p:sldLayoutId id="2147485853" r:id="rId36"/>
    <p:sldLayoutId id="2147485854" r:id="rId37"/>
    <p:sldLayoutId id="2147485855" r:id="rId38"/>
    <p:sldLayoutId id="2147485856" r:id="rId39"/>
    <p:sldLayoutId id="2147485857" r:id="rId40"/>
    <p:sldLayoutId id="2147485858" r:id="rId41"/>
    <p:sldLayoutId id="2147485859" r:id="rId42"/>
  </p:sldLayoutIdLst>
  <p:transition>
    <p:fade/>
  </p:transition>
  <p:hf hd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xml"/><Relationship Id="rId1" Type="http://schemas.openxmlformats.org/officeDocument/2006/relationships/slideLayout" Target="../slideLayouts/slideLayout7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2.xml"/><Relationship Id="rId1" Type="http://schemas.openxmlformats.org/officeDocument/2006/relationships/themeOverride" Target="../theme/themeOverride4.xml"/><Relationship Id="rId5" Type="http://schemas.openxmlformats.org/officeDocument/2006/relationships/image" Target="../media/image121.png"/><Relationship Id="rId4" Type="http://schemas.openxmlformats.org/officeDocument/2006/relationships/hyperlink" Target="https://docs.microsoft.com/en-us/azure/cloud-adoption-framework/operating-model/compare#operating-model-comparis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cloud-adoption-framework/operating-model/compare#priorities-or-scope" TargetMode="External"/><Relationship Id="rId2" Type="http://schemas.openxmlformats.org/officeDocument/2006/relationships/notesSlide" Target="../notesSlides/notesSlide10.xml"/><Relationship Id="rId1" Type="http://schemas.openxmlformats.org/officeDocument/2006/relationships/slideLayout" Target="../slideLayouts/slideLayout17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2.xml"/><Relationship Id="rId1" Type="http://schemas.openxmlformats.org/officeDocument/2006/relationships/themeOverride" Target="../theme/themeOverride5.xml"/><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82.xml"/><Relationship Id="rId1" Type="http://schemas.openxmlformats.org/officeDocument/2006/relationships/themeOverride" Target="../theme/themeOverride6.xml"/><Relationship Id="rId4" Type="http://schemas.openxmlformats.org/officeDocument/2006/relationships/image" Target="../media/image1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82.xml"/><Relationship Id="rId1" Type="http://schemas.openxmlformats.org/officeDocument/2006/relationships/themeOverride" Target="../theme/themeOverride7.xml"/><Relationship Id="rId4" Type="http://schemas.openxmlformats.org/officeDocument/2006/relationships/image" Target="../media/image12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82.xml"/><Relationship Id="rId1" Type="http://schemas.openxmlformats.org/officeDocument/2006/relationships/themeOverride" Target="../theme/themeOverride8.xml"/><Relationship Id="rId4" Type="http://schemas.openxmlformats.org/officeDocument/2006/relationships/image" Target="../media/image1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82.xml"/><Relationship Id="rId1" Type="http://schemas.openxmlformats.org/officeDocument/2006/relationships/themeOverride" Target="../theme/themeOverride9.xml"/><Relationship Id="rId4" Type="http://schemas.openxmlformats.org/officeDocument/2006/relationships/image" Target="../media/image1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82.xml"/><Relationship Id="rId1" Type="http://schemas.openxmlformats.org/officeDocument/2006/relationships/themeOverride" Target="../theme/themeOverride10.xml"/><Relationship Id="rId4" Type="http://schemas.openxmlformats.org/officeDocument/2006/relationships/image" Target="../media/image12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82.xml"/><Relationship Id="rId1" Type="http://schemas.openxmlformats.org/officeDocument/2006/relationships/themeOverride" Target="../theme/themeOverride11.xml"/><Relationship Id="rId4" Type="http://schemas.openxmlformats.org/officeDocument/2006/relationships/image" Target="../media/image12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82.xml"/><Relationship Id="rId1" Type="http://schemas.openxmlformats.org/officeDocument/2006/relationships/themeOverride" Target="../theme/themeOverride12.xml"/><Relationship Id="rId4" Type="http://schemas.openxmlformats.org/officeDocument/2006/relationships/image" Target="../media/image125.png"/></Relationships>
</file>

<file path=ppt/slides/_rels/slide2.xml.rels><?xml version="1.0" encoding="UTF-8" standalone="yes"?>
<Relationships xmlns="http://schemas.openxmlformats.org/package/2006/relationships"><Relationship Id="rId3" Type="http://schemas.microsoft.com/office/2018/10/relationships/comments" Target="../comments/modernComment_7F3E8BF1_ADF57677.xml"/><Relationship Id="rId2" Type="http://schemas.openxmlformats.org/officeDocument/2006/relationships/notesSlide" Target="../notesSlides/notesSlide2.xml"/><Relationship Id="rId1" Type="http://schemas.openxmlformats.org/officeDocument/2006/relationships/slideLayout" Target="../slideLayouts/slideLayout257.xml"/></Relationships>
</file>

<file path=ppt/slides/_rels/slide2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9.xml"/><Relationship Id="rId1" Type="http://schemas.openxmlformats.org/officeDocument/2006/relationships/slideLayout" Target="../slideLayouts/slideLayout261.xml"/></Relationships>
</file>

<file path=ppt/slides/_rels/slide21.xml.rels><?xml version="1.0" encoding="UTF-8" standalone="yes"?>
<Relationships xmlns="http://schemas.openxmlformats.org/package/2006/relationships"><Relationship Id="rId8" Type="http://schemas.openxmlformats.org/officeDocument/2006/relationships/hyperlink" Target="https://docs.microsoft.com/en-us/azure/cloud-adoption-framework/plan/initial-org-alignment" TargetMode="External"/><Relationship Id="rId3" Type="http://schemas.openxmlformats.org/officeDocument/2006/relationships/notesSlide" Target="../notesSlides/notesSlide20.xml"/><Relationship Id="rId7" Type="http://schemas.openxmlformats.org/officeDocument/2006/relationships/image" Target="../media/image129.svg"/><Relationship Id="rId2" Type="http://schemas.openxmlformats.org/officeDocument/2006/relationships/slideLayout" Target="../slideLayouts/slideLayout159.xml"/><Relationship Id="rId1" Type="http://schemas.openxmlformats.org/officeDocument/2006/relationships/themeOverride" Target="../theme/themeOverride13.xml"/><Relationship Id="rId6" Type="http://schemas.openxmlformats.org/officeDocument/2006/relationships/image" Target="../media/image128.png"/><Relationship Id="rId5" Type="http://schemas.openxmlformats.org/officeDocument/2006/relationships/image" Target="../media/image127.svg"/><Relationship Id="rId4" Type="http://schemas.openxmlformats.org/officeDocument/2006/relationships/image" Target="../media/image126.png"/></Relationships>
</file>

<file path=ppt/slides/_rels/slide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xml"/><Relationship Id="rId1" Type="http://schemas.openxmlformats.org/officeDocument/2006/relationships/slideLayout" Target="../slideLayouts/slideLayout140.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cloud-adoption-framework/organize/cloud-strategy" TargetMode="External"/><Relationship Id="rId7" Type="http://schemas.openxmlformats.org/officeDocument/2006/relationships/hyperlink" Target="https://docs.microsoft.com/en-us/azure/cloud-adoption-framework/organize/cloud-operations" TargetMode="External"/><Relationship Id="rId2" Type="http://schemas.openxmlformats.org/officeDocument/2006/relationships/notesSlide" Target="../notesSlides/notesSlide22.xml"/><Relationship Id="rId1" Type="http://schemas.openxmlformats.org/officeDocument/2006/relationships/slideLayout" Target="../slideLayouts/slideLayout140.xml"/><Relationship Id="rId6" Type="http://schemas.openxmlformats.org/officeDocument/2006/relationships/hyperlink" Target="https://docs.microsoft.com/en-us/azure/cloud-adoption-framework/organize/central-it" TargetMode="External"/><Relationship Id="rId5" Type="http://schemas.openxmlformats.org/officeDocument/2006/relationships/hyperlink" Target="https://docs.microsoft.com/en-us/azure/cloud-adoption-framework/organize/cloud-governance" TargetMode="External"/><Relationship Id="rId4" Type="http://schemas.openxmlformats.org/officeDocument/2006/relationships/hyperlink" Target="https://docs.microsoft.com/en-us/azure/cloud-adoption-framework/organize/cloud-adoption"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cloud-adoption-framework/organize/cloud-center-of-excellence" TargetMode="External"/><Relationship Id="rId7" Type="http://schemas.openxmlformats.org/officeDocument/2006/relationships/hyperlink" Target="https://docs.microsoft.com/en-us/azure/cloud-adoption-framework/organize/cloud-security" TargetMode="External"/><Relationship Id="rId2" Type="http://schemas.openxmlformats.org/officeDocument/2006/relationships/notesSlide" Target="../notesSlides/notesSlide23.xml"/><Relationship Id="rId1" Type="http://schemas.openxmlformats.org/officeDocument/2006/relationships/slideLayout" Target="../slideLayouts/slideLayout140.xml"/><Relationship Id="rId6" Type="http://schemas.openxmlformats.org/officeDocument/2006/relationships/hyperlink" Target="https://docs.microsoft.com/en-us/azure/cloud-adoption-framework/organize/cloud-data" TargetMode="External"/><Relationship Id="rId5" Type="http://schemas.openxmlformats.org/officeDocument/2006/relationships/hyperlink" Target="https://docs.microsoft.com/en-us/azure/cloud-adoption-framework/organize/cloud-automation" TargetMode="External"/><Relationship Id="rId4" Type="http://schemas.openxmlformats.org/officeDocument/2006/relationships/hyperlink" Target="https://docs.microsoft.com/en-us/azure/cloud-adoption-framework/organize/cloud-platform"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docs.microsoft.com/en-us/azure/cloud-adoption-framework/plan/adapt-roles-skills-processes" TargetMode="External"/><Relationship Id="rId1" Type="http://schemas.openxmlformats.org/officeDocument/2006/relationships/slideLayout" Target="../slideLayouts/slideLayout140.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40.xml"/><Relationship Id="rId1" Type="http://schemas.openxmlformats.org/officeDocument/2006/relationships/themeOverride" Target="../theme/themeOverride14.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cloud-adoption-framework/organize/raci-alignment" TargetMode="External"/><Relationship Id="rId2" Type="http://schemas.openxmlformats.org/officeDocument/2006/relationships/slideLayout" Target="../slideLayouts/slideLayout140.xml"/><Relationship Id="rId1" Type="http://schemas.openxmlformats.org/officeDocument/2006/relationships/themeOverride" Target="../theme/themeOverride15.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cloud-adoption-framework/organize/raci-alignment" TargetMode="External"/><Relationship Id="rId2" Type="http://schemas.openxmlformats.org/officeDocument/2006/relationships/slideLayout" Target="../slideLayouts/slideLayout140.xml"/><Relationship Id="rId1" Type="http://schemas.openxmlformats.org/officeDocument/2006/relationships/themeOverride" Target="../theme/themeOverride16.xml"/><Relationship Id="rId5" Type="http://schemas.openxmlformats.org/officeDocument/2006/relationships/hyperlink" Target="https://docs.microsoft.com/en-us/azure/cloud-adoption-framework/organize/fiefdoms-silos" TargetMode="External"/><Relationship Id="rId4" Type="http://schemas.openxmlformats.org/officeDocument/2006/relationships/hyperlink" Target="https://docs.microsoft.com/en-us/azure/cloud-adoption-framework/plan/adapt-roles-skills-processe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cloud-adoption-framework/organize/cloud-adoption" TargetMode="External"/><Relationship Id="rId2" Type="http://schemas.openxmlformats.org/officeDocument/2006/relationships/notesSlide" Target="../notesSlides/notesSlide24.xml"/><Relationship Id="rId1" Type="http://schemas.openxmlformats.org/officeDocument/2006/relationships/slideLayout" Target="../slideLayouts/slideLayout140.xml"/><Relationship Id="rId4" Type="http://schemas.openxmlformats.org/officeDocument/2006/relationships/hyperlink" Target="https://docs.microsoft.com/en-us/azure/cloud-adoption-framework/organize/raci-alignment"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docs.microsoft.com/en-us/azure/cloud-adoption-framework/govern/" TargetMode="External"/><Relationship Id="rId13" Type="http://schemas.openxmlformats.org/officeDocument/2006/relationships/image" Target="../media/image110.png"/><Relationship Id="rId18" Type="http://schemas.openxmlformats.org/officeDocument/2006/relationships/image" Target="../media/image115.svg"/><Relationship Id="rId3" Type="http://schemas.openxmlformats.org/officeDocument/2006/relationships/hyperlink" Target="https://docs.microsoft.com/en-us/azure/cloud-adoption-framework/innovate/" TargetMode="External"/><Relationship Id="rId7" Type="http://schemas.openxmlformats.org/officeDocument/2006/relationships/hyperlink" Target="https://docs.microsoft.com/en-us/azure/cloud-adoption-framework/plan/" TargetMode="External"/><Relationship Id="rId12" Type="http://schemas.openxmlformats.org/officeDocument/2006/relationships/image" Target="../media/image109.svg"/><Relationship Id="rId17" Type="http://schemas.openxmlformats.org/officeDocument/2006/relationships/image" Target="../media/image114.png"/><Relationship Id="rId2" Type="http://schemas.openxmlformats.org/officeDocument/2006/relationships/notesSlide" Target="../notesSlides/notesSlide3.xml"/><Relationship Id="rId16" Type="http://schemas.openxmlformats.org/officeDocument/2006/relationships/image" Target="../media/image113.svg"/><Relationship Id="rId1" Type="http://schemas.openxmlformats.org/officeDocument/2006/relationships/slideLayout" Target="../slideLayouts/slideLayout258.xml"/><Relationship Id="rId6" Type="http://schemas.openxmlformats.org/officeDocument/2006/relationships/hyperlink" Target="https://docs.microsoft.com/en-us/azure/cloud-adoption-framework/organize/" TargetMode="External"/><Relationship Id="rId11" Type="http://schemas.openxmlformats.org/officeDocument/2006/relationships/image" Target="../media/image108.png"/><Relationship Id="rId5" Type="http://schemas.openxmlformats.org/officeDocument/2006/relationships/hyperlink" Target="https://docs.microsoft.com/en-us/azure/cloud-adoption-framework/strategy/" TargetMode="External"/><Relationship Id="rId15" Type="http://schemas.openxmlformats.org/officeDocument/2006/relationships/image" Target="../media/image112.png"/><Relationship Id="rId10" Type="http://schemas.openxmlformats.org/officeDocument/2006/relationships/hyperlink" Target="https://docs.microsoft.com/en-us/azure/cloud-adoption-framework/manage/" TargetMode="External"/><Relationship Id="rId19" Type="http://schemas.openxmlformats.org/officeDocument/2006/relationships/image" Target="../media/image116.png"/><Relationship Id="rId4" Type="http://schemas.openxmlformats.org/officeDocument/2006/relationships/hyperlink" Target="https://docs.microsoft.com/en-us/azure/cloud-adoption-framework/migrate/" TargetMode="External"/><Relationship Id="rId9" Type="http://schemas.openxmlformats.org/officeDocument/2006/relationships/hyperlink" Target="https://docs.microsoft.com/en-us/azure/cloud-adoption-framework/ready/" TargetMode="External"/><Relationship Id="rId14" Type="http://schemas.openxmlformats.org/officeDocument/2006/relationships/image" Target="../media/image111.svg"/></Relationships>
</file>

<file path=ppt/slides/_rels/slide3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5.xml"/><Relationship Id="rId1" Type="http://schemas.openxmlformats.org/officeDocument/2006/relationships/slideLayout" Target="../slideLayouts/slideLayout140.xml"/><Relationship Id="rId4" Type="http://schemas.openxmlformats.org/officeDocument/2006/relationships/hyperlink" Target="https://docs.microsoft.com/en-us/azure/cloud-adoption-framework/organize/organization-structures#cloud-center-of-excellenc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6.xml"/><Relationship Id="rId1" Type="http://schemas.openxmlformats.org/officeDocument/2006/relationships/slideLayout" Target="../slideLayouts/slideLayout140.xml"/></Relationships>
</file>

<file path=ppt/slides/_rels/slide3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7.xml"/><Relationship Id="rId1" Type="http://schemas.openxmlformats.org/officeDocument/2006/relationships/slideLayout" Target="../slideLayouts/slideLayout140.xml"/></Relationships>
</file>

<file path=ppt/slides/_rels/slide3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8.xml"/><Relationship Id="rId1" Type="http://schemas.openxmlformats.org/officeDocument/2006/relationships/slideLayout" Target="../slideLayouts/slideLayout14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59.xml"/><Relationship Id="rId1" Type="http://schemas.openxmlformats.org/officeDocument/2006/relationships/themeOverride" Target="../theme/themeOverride17.xml"/><Relationship Id="rId4" Type="http://schemas.openxmlformats.org/officeDocument/2006/relationships/image" Target="../media/image13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59.xml"/><Relationship Id="rId1" Type="http://schemas.openxmlformats.org/officeDocument/2006/relationships/themeOverride" Target="../theme/themeOverride18.xml"/><Relationship Id="rId5" Type="http://schemas.openxmlformats.org/officeDocument/2006/relationships/image" Target="../media/image136.png"/><Relationship Id="rId4" Type="http://schemas.microsoft.com/office/2018/10/relationships/comments" Target="../comments/modernComment_7BBF54C9_ECFBB739.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cloud-adoption-framework/reference/fundamental-concepts/hosting-hierarchy#common-workload-and-accountability-examples" TargetMode="External"/><Relationship Id="rId2" Type="http://schemas.openxmlformats.org/officeDocument/2006/relationships/notesSlide" Target="../notesSlides/notesSlide31.xml"/><Relationship Id="rId1" Type="http://schemas.openxmlformats.org/officeDocument/2006/relationships/slideLayout" Target="../slideLayouts/slideLayout258.xml"/><Relationship Id="rId4" Type="http://schemas.openxmlformats.org/officeDocument/2006/relationships/image" Target="../media/image137.png"/></Relationships>
</file>

<file path=ppt/slides/_rels/slide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2.xml"/><Relationship Id="rId1" Type="http://schemas.openxmlformats.org/officeDocument/2006/relationships/slideLayout" Target="../slideLayouts/slideLayout258.xml"/></Relationships>
</file>

<file path=ppt/slides/_rels/slide38.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33.xml"/><Relationship Id="rId1" Type="http://schemas.openxmlformats.org/officeDocument/2006/relationships/slideLayout" Target="../slideLayouts/slideLayout26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43.xml"/><Relationship Id="rId1" Type="http://schemas.openxmlformats.org/officeDocument/2006/relationships/themeOverride" Target="../theme/themeOverride1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5.xml"/><Relationship Id="rId1" Type="http://schemas.openxmlformats.org/officeDocument/2006/relationships/themeOverride" Target="../theme/themeOverride1.xml"/><Relationship Id="rId4" Type="http://schemas.openxmlformats.org/officeDocument/2006/relationships/image" Target="../media/image117.em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43.xml"/><Relationship Id="rId1" Type="http://schemas.openxmlformats.org/officeDocument/2006/relationships/themeOverride" Target="../theme/themeOverride20.xml"/><Relationship Id="rId5" Type="http://schemas.openxmlformats.org/officeDocument/2006/relationships/image" Target="../media/image139.png"/><Relationship Id="rId4" Type="http://schemas.openxmlformats.org/officeDocument/2006/relationships/hyperlink" Target="https://docs.microsoft.com/en-us/learn/azure/" TargetMode="External"/></Relationships>
</file>

<file path=ppt/slides/_rels/slide41.xml.rels><?xml version="1.0" encoding="UTF-8" standalone="yes"?>
<Relationships xmlns="http://schemas.openxmlformats.org/package/2006/relationships"><Relationship Id="rId3" Type="http://schemas.microsoft.com/office/2018/10/relationships/comments" Target="../comments/modernComment_7F3E8BF8_315E864D.xml"/><Relationship Id="rId2" Type="http://schemas.openxmlformats.org/officeDocument/2006/relationships/notesSlide" Target="../notesSlides/notesSlide36.xml"/><Relationship Id="rId1" Type="http://schemas.openxmlformats.org/officeDocument/2006/relationships/slideLayout" Target="../slideLayouts/slideLayout261.xml"/><Relationship Id="rId4" Type="http://schemas.openxmlformats.org/officeDocument/2006/relationships/image" Target="../media/image119.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43.png"/><Relationship Id="rId2" Type="http://schemas.openxmlformats.org/officeDocument/2006/relationships/slideLayout" Target="../slideLayouts/slideLayout160.xml"/><Relationship Id="rId1" Type="http://schemas.openxmlformats.org/officeDocument/2006/relationships/themeOverride" Target="../theme/themeOverride21.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60.xml"/><Relationship Id="rId1" Type="http://schemas.openxmlformats.org/officeDocument/2006/relationships/themeOverride" Target="../theme/themeOverride22.xml"/><Relationship Id="rId6" Type="http://schemas.openxmlformats.org/officeDocument/2006/relationships/image" Target="../media/image145.png"/><Relationship Id="rId5" Type="http://schemas.openxmlformats.org/officeDocument/2006/relationships/image" Target="../media/image144.png"/><Relationship Id="rId4" Type="http://schemas.microsoft.com/office/2018/10/relationships/comments" Target="../comments/modernComment_1209_E10378EB.xml"/></Relationships>
</file>

<file path=ppt/slides/_rels/slide44.xml.rels><?xml version="1.0" encoding="UTF-8" standalone="yes"?>
<Relationships xmlns="http://schemas.openxmlformats.org/package/2006/relationships"><Relationship Id="rId8" Type="http://schemas.openxmlformats.org/officeDocument/2006/relationships/hyperlink" Target="https://www.aka.ms/ash-portal" TargetMode="External"/><Relationship Id="rId3" Type="http://schemas.openxmlformats.org/officeDocument/2006/relationships/hyperlink" Target="https://azure.microsoft.com/en-us/features/resiliency/" TargetMode="External"/><Relationship Id="rId7" Type="http://schemas.openxmlformats.org/officeDocument/2006/relationships/hyperlink" Target="https://docs.microsoft.com/en-us/azure/virtual-machines/windows/scheduled-events" TargetMode="External"/><Relationship Id="rId2" Type="http://schemas.openxmlformats.org/officeDocument/2006/relationships/notesSlide" Target="../notesSlides/notesSlide39.xml"/><Relationship Id="rId1" Type="http://schemas.openxmlformats.org/officeDocument/2006/relationships/slideLayout" Target="../slideLayouts/slideLayout315.xml"/><Relationship Id="rId6" Type="http://schemas.openxmlformats.org/officeDocument/2006/relationships/hyperlink" Target="https://docs.microsoft.com/en-us/azure/service-health/resource-health-overview" TargetMode="External"/><Relationship Id="rId11" Type="http://schemas.openxmlformats.org/officeDocument/2006/relationships/hyperlink" Target="https://www.aka.ms/AzurePortalSupportRequest" TargetMode="External"/><Relationship Id="rId5" Type="http://schemas.openxmlformats.org/officeDocument/2006/relationships/hyperlink" Target="https://www.aka.ms/ash-alerts" TargetMode="External"/><Relationship Id="rId10" Type="http://schemas.openxmlformats.org/officeDocument/2006/relationships/hyperlink" Target="http://www.twitter.com/AzureSupport" TargetMode="External"/><Relationship Id="rId4" Type="http://schemas.openxmlformats.org/officeDocument/2006/relationships/hyperlink" Target="https://www.aka.ms/ash-acom" TargetMode="External"/><Relationship Id="rId9" Type="http://schemas.openxmlformats.org/officeDocument/2006/relationships/hyperlink" Target="https://status.azure.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0.xml"/><Relationship Id="rId1" Type="http://schemas.openxmlformats.org/officeDocument/2006/relationships/slideLayout" Target="../slideLayouts/slideLayout26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43.xml"/><Relationship Id="rId1" Type="http://schemas.openxmlformats.org/officeDocument/2006/relationships/themeOverride" Target="../theme/themeOverride2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60.xml"/><Relationship Id="rId1" Type="http://schemas.openxmlformats.org/officeDocument/2006/relationships/themeOverride" Target="../theme/themeOverride24.xml"/><Relationship Id="rId4" Type="http://schemas.openxmlformats.org/officeDocument/2006/relationships/image" Target="../media/image14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62.xml"/><Relationship Id="rId1" Type="http://schemas.openxmlformats.org/officeDocument/2006/relationships/themeOverride" Target="../theme/themeOverride2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59.xml"/><Relationship Id="rId1" Type="http://schemas.openxmlformats.org/officeDocument/2006/relationships/themeOverride" Target="../theme/themeOverride26.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hyperlink" Target="https://docs.microsoft.com/en-us/azure/cloud-adoption-framework/plan/suggested-skills" TargetMode="External"/><Relationship Id="rId18" Type="http://schemas.openxmlformats.org/officeDocument/2006/relationships/hyperlink" Target="https://docs.microsoft.com/en-us/azure/cloud-adoption-framework/migrate/migration-considerations/prerequisites/technical-complexity" TargetMode="External"/><Relationship Id="rId3" Type="http://schemas.openxmlformats.org/officeDocument/2006/relationships/notesSlide" Target="../notesSlides/notesSlide5.xml"/><Relationship Id="rId7" Type="http://schemas.openxmlformats.org/officeDocument/2006/relationships/diagramColors" Target="../diagrams/colors1.xml"/><Relationship Id="rId12" Type="http://schemas.openxmlformats.org/officeDocument/2006/relationships/hyperlink" Target="https://docs.microsoft.com/en-us/azure/cloud-adoption-framework/organize/organization-structures" TargetMode="External"/><Relationship Id="rId17" Type="http://schemas.openxmlformats.org/officeDocument/2006/relationships/hyperlink" Target="https://docs.microsoft.com/en-us/azure/cloud-adoption-framework/migrate/migration-considerations/prerequisites/cultural-complexity" TargetMode="External"/><Relationship Id="rId2" Type="http://schemas.openxmlformats.org/officeDocument/2006/relationships/slideLayout" Target="../slideLayouts/slideLayout292.xml"/><Relationship Id="rId16" Type="http://schemas.openxmlformats.org/officeDocument/2006/relationships/hyperlink" Target="https://docs.microsoft.com/en-us/azure/cloud-adoption-framework/govern/policy-compliance/processes" TargetMode="External"/><Relationship Id="rId1" Type="http://schemas.openxmlformats.org/officeDocument/2006/relationships/tags" Target="../tags/tag7.xml"/><Relationship Id="rId6" Type="http://schemas.openxmlformats.org/officeDocument/2006/relationships/diagramQuickStyle" Target="../diagrams/quickStyle1.xml"/><Relationship Id="rId11" Type="http://schemas.openxmlformats.org/officeDocument/2006/relationships/hyperlink" Target="https://docs.microsoft.com/en-us/azure/cloud-adoption-framework/operating-model/compare#operating-model-comparison" TargetMode="External"/><Relationship Id="rId5" Type="http://schemas.openxmlformats.org/officeDocument/2006/relationships/diagramLayout" Target="../diagrams/layout1.xml"/><Relationship Id="rId15" Type="http://schemas.openxmlformats.org/officeDocument/2006/relationships/hyperlink" Target="https://docs.microsoft.com/en-us/learn/certifications/" TargetMode="External"/><Relationship Id="rId10" Type="http://schemas.openxmlformats.org/officeDocument/2006/relationships/image" Target="../media/image118.emf"/><Relationship Id="rId19" Type="http://schemas.openxmlformats.org/officeDocument/2006/relationships/hyperlink" Target="https://docs.microsoft.com/en-us/azure/cloud-adoption-framework/organize/#understand-required-cloud-functions" TargetMode="External"/><Relationship Id="rId4" Type="http://schemas.openxmlformats.org/officeDocument/2006/relationships/diagramData" Target="../diagrams/data1.xml"/><Relationship Id="rId9" Type="http://schemas.openxmlformats.org/officeDocument/2006/relationships/oleObject" Target="../embeddings/oleObject4.bin"/><Relationship Id="rId14" Type="http://schemas.openxmlformats.org/officeDocument/2006/relationships/hyperlink" Target="https://docs.microsoft.com/en-us/azure/cloud-adoption-framework/organize/raci-alignment" TargetMode="Externa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61.xml"/><Relationship Id="rId1" Type="http://schemas.openxmlformats.org/officeDocument/2006/relationships/themeOverride" Target="../theme/themeOverride27.xml"/></Relationships>
</file>

<file path=ppt/slides/_rels/slide51.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46.xml"/><Relationship Id="rId1" Type="http://schemas.openxmlformats.org/officeDocument/2006/relationships/slideLayout" Target="../slideLayouts/slideLayout206.xml"/><Relationship Id="rId4" Type="http://schemas.openxmlformats.org/officeDocument/2006/relationships/image" Target="../media/image148.jpeg"/></Relationships>
</file>

<file path=ppt/slides/_rels/slide5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7.xml"/><Relationship Id="rId1" Type="http://schemas.openxmlformats.org/officeDocument/2006/relationships/slideLayout" Target="../slideLayouts/slideLayout261.xml"/></Relationships>
</file>

<file path=ppt/slides/_rels/slide53.xml.rels><?xml version="1.0" encoding="UTF-8" standalone="yes"?>
<Relationships xmlns="http://schemas.openxmlformats.org/package/2006/relationships"><Relationship Id="rId8" Type="http://schemas.openxmlformats.org/officeDocument/2006/relationships/hyperlink" Target="https://azurecomcdn.azureedge.net/blog/feed" TargetMode="External"/><Relationship Id="rId3" Type="http://schemas.openxmlformats.org/officeDocument/2006/relationships/notesSlide" Target="../notesSlides/notesSlide48.xml"/><Relationship Id="rId7" Type="http://schemas.openxmlformats.org/officeDocument/2006/relationships/hyperlink" Target="https://azure.microsoft.com/blog" TargetMode="External"/><Relationship Id="rId2" Type="http://schemas.openxmlformats.org/officeDocument/2006/relationships/slideLayout" Target="../slideLayouts/slideLayout159.xml"/><Relationship Id="rId1" Type="http://schemas.openxmlformats.org/officeDocument/2006/relationships/themeOverride" Target="../theme/themeOverride28.xml"/><Relationship Id="rId6" Type="http://schemas.openxmlformats.org/officeDocument/2006/relationships/hyperlink" Target="https://azurecomcdn.azureedge.net/updates/feed" TargetMode="External"/><Relationship Id="rId5" Type="http://schemas.openxmlformats.org/officeDocument/2006/relationships/hyperlink" Target="https://azure.microsoft.com/updates" TargetMode="External"/><Relationship Id="rId10" Type="http://schemas.openxmlformats.org/officeDocument/2006/relationships/hyperlink" Target="https://azureinfohub.azurewebsites.net/Feed?serviceTitle=Azure" TargetMode="External"/><Relationship Id="rId4" Type="http://schemas.openxmlformats.org/officeDocument/2006/relationships/hyperlink" Target="https://docs.microsoft.com/en-us/azure/service-health/service-health-overview" TargetMode="External"/><Relationship Id="rId9" Type="http://schemas.openxmlformats.org/officeDocument/2006/relationships/hyperlink" Target="https://azureinfohub.azurewebsites.net/"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azureweekly.info/" TargetMode="External"/><Relationship Id="rId3" Type="http://schemas.openxmlformats.org/officeDocument/2006/relationships/notesSlide" Target="../notesSlides/notesSlide49.xml"/><Relationship Id="rId7" Type="http://schemas.openxmlformats.org/officeDocument/2006/relationships/hyperlink" Target="https://www.azadvertizer.net/" TargetMode="External"/><Relationship Id="rId2" Type="http://schemas.openxmlformats.org/officeDocument/2006/relationships/slideLayout" Target="../slideLayouts/slideLayout159.xml"/><Relationship Id="rId1" Type="http://schemas.openxmlformats.org/officeDocument/2006/relationships/themeOverride" Target="../theme/themeOverride29.xml"/><Relationship Id="rId6" Type="http://schemas.openxmlformats.org/officeDocument/2006/relationships/hyperlink" Target="https://azurecharts.com/" TargetMode="External"/><Relationship Id="rId5" Type="http://schemas.openxmlformats.org/officeDocument/2006/relationships/hyperlink" Target="https://channel9.msdn.com/Shows/Azure-Friday/feed" TargetMode="External"/><Relationship Id="rId4" Type="http://schemas.openxmlformats.org/officeDocument/2006/relationships/hyperlink" Target="https://channel9.msdn.com/shows/Azure-Friday" TargetMode="External"/><Relationship Id="rId9" Type="http://schemas.openxmlformats.org/officeDocument/2006/relationships/hyperlink" Target="https://endjin.com/" TargetMode="Externa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59.xml"/><Relationship Id="rId1" Type="http://schemas.openxmlformats.org/officeDocument/2006/relationships/themeOverride" Target="../theme/themeOverride30.xml"/></Relationships>
</file>

<file path=ppt/slides/_rels/slide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61.xml"/></Relationships>
</file>

<file path=ppt/slides/_rels/slide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171.xml"/><Relationship Id="rId4" Type="http://schemas.openxmlformats.org/officeDocument/2006/relationships/hyperlink" Target="https://docs.microsoft.com/en-us/azure/architecture/framework/"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82.xml"/><Relationship Id="rId1" Type="http://schemas.openxmlformats.org/officeDocument/2006/relationships/themeOverride" Target="../theme/themeOverride2.xml"/></Relationships>
</file>

<file path=ppt/slides/_rels/slide9.xml.rels><?xml version="1.0" encoding="UTF-8" standalone="yes"?>
<Relationships xmlns="http://schemas.openxmlformats.org/package/2006/relationships"><Relationship Id="rId8" Type="http://schemas.openxmlformats.org/officeDocument/2006/relationships/hyperlink" Target="https://docs.microsoft.com/en-us/azure/architecture/framework/security/overview" TargetMode="External"/><Relationship Id="rId3" Type="http://schemas.openxmlformats.org/officeDocument/2006/relationships/notesSlide" Target="../notesSlides/notesSlide8.xml"/><Relationship Id="rId7" Type="http://schemas.openxmlformats.org/officeDocument/2006/relationships/hyperlink" Target="https://docs.microsoft.com/en-us/azure/architecture/framework/resiliency/overview" TargetMode="External"/><Relationship Id="rId2" Type="http://schemas.openxmlformats.org/officeDocument/2006/relationships/slideLayout" Target="../slideLayouts/slideLayout258.xml"/><Relationship Id="rId1" Type="http://schemas.openxmlformats.org/officeDocument/2006/relationships/themeOverride" Target="../theme/themeOverride3.xml"/><Relationship Id="rId6" Type="http://schemas.openxmlformats.org/officeDocument/2006/relationships/hyperlink" Target="https://docs.microsoft.com/en-us/azure/architecture/framework/scalability/overview" TargetMode="External"/><Relationship Id="rId5" Type="http://schemas.openxmlformats.org/officeDocument/2006/relationships/hyperlink" Target="https://docs.microsoft.com/en-us/azure/architecture/framework/devops/overview" TargetMode="External"/><Relationship Id="rId4" Type="http://schemas.openxmlformats.org/officeDocument/2006/relationships/hyperlink" Target="https://docs.microsoft.com/en-us/azure/architecture/framework/cost/overvie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2E2D6-56AB-4568-9E42-A6556CF2EFE2}"/>
              </a:ext>
            </a:extLst>
          </p:cNvPr>
          <p:cNvSpPr>
            <a:spLocks noGrp="1"/>
          </p:cNvSpPr>
          <p:nvPr>
            <p:ph type="ctrTitle"/>
          </p:nvPr>
        </p:nvSpPr>
        <p:spPr>
          <a:xfrm>
            <a:off x="373602" y="1555531"/>
            <a:ext cx="5534369" cy="3438221"/>
          </a:xfrm>
        </p:spPr>
        <p:txBody>
          <a:bodyPr/>
          <a:lstStyle/>
          <a:p>
            <a:r>
              <a:rPr lang="en-US" sz="5399" dirty="0"/>
              <a:t>Azure Modern Service Operations</a:t>
            </a:r>
            <a:br>
              <a:rPr lang="en-US" sz="5399" dirty="0"/>
            </a:br>
            <a:br>
              <a:rPr lang="en-US" sz="5399" dirty="0"/>
            </a:br>
            <a:r>
              <a:rPr lang="en-US" sz="2448" dirty="0">
                <a:solidFill>
                  <a:schemeClr val="accent3"/>
                </a:solidFill>
              </a:rPr>
              <a:t>Overview</a:t>
            </a:r>
            <a:endParaRPr lang="en-US" sz="3199" dirty="0">
              <a:solidFill>
                <a:schemeClr val="accent3"/>
              </a:solidFill>
            </a:endParaRPr>
          </a:p>
        </p:txBody>
      </p:sp>
      <p:sp>
        <p:nvSpPr>
          <p:cNvPr id="3" name="Rectangle 2">
            <a:extLst>
              <a:ext uri="{FF2B5EF4-FFF2-40B4-BE49-F238E27FC236}">
                <a16:creationId xmlns:a16="http://schemas.microsoft.com/office/drawing/2014/main" id="{4FC90ECE-FD2C-443A-9A91-A1E43A738734}"/>
              </a:ext>
            </a:extLst>
          </p:cNvPr>
          <p:cNvSpPr/>
          <p:nvPr/>
        </p:nvSpPr>
        <p:spPr>
          <a:xfrm>
            <a:off x="6094597" y="-1"/>
            <a:ext cx="6340996"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pic>
        <p:nvPicPr>
          <p:cNvPr id="5" name="Picture 4" descr="Icon&#10;&#10;Description automatically generated">
            <a:extLst>
              <a:ext uri="{FF2B5EF4-FFF2-40B4-BE49-F238E27FC236}">
                <a16:creationId xmlns:a16="http://schemas.microsoft.com/office/drawing/2014/main" id="{FECC6E70-040D-427A-B8A6-10326781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3627" y="1727434"/>
            <a:ext cx="3883023" cy="2957752"/>
          </a:xfrm>
          <a:prstGeom prst="rect">
            <a:avLst/>
          </a:prstGeom>
        </p:spPr>
      </p:pic>
    </p:spTree>
    <p:extLst>
      <p:ext uri="{BB962C8B-B14F-4D97-AF65-F5344CB8AC3E}">
        <p14:creationId xmlns:p14="http://schemas.microsoft.com/office/powerpoint/2010/main" val="189975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3341D-7913-4329-82B1-ED3E613E53FA}"/>
              </a:ext>
            </a:extLst>
          </p:cNvPr>
          <p:cNvSpPr txBox="1">
            <a:spLocks/>
          </p:cNvSpPr>
          <p:nvPr/>
        </p:nvSpPr>
        <p:spPr>
          <a:xfrm>
            <a:off x="266634" y="111978"/>
            <a:ext cx="11568100" cy="565091"/>
          </a:xfrm>
          <a:prstGeom prst="rect">
            <a:avLst/>
          </a:prstGeom>
        </p:spPr>
        <p:txBody>
          <a:bodyPr vert="horz" wrap="square" lIns="0" tIns="0" rIns="0" bIns="0" rtlCol="0" anchor="t">
            <a:spAutoFit/>
          </a:bodyPr>
          <a:lstStyle>
            <a:lvl1pPr defTabSz="951304">
              <a:lnSpc>
                <a:spcPct val="100000"/>
              </a:lnSpc>
              <a:spcBef>
                <a:spcPct val="0"/>
              </a:spcBef>
              <a:buNone/>
              <a:defRPr lang="en-US" sz="3672" b="0" cap="none" spc="-51"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Compare Common Operating Models</a:t>
            </a:r>
          </a:p>
        </p:txBody>
      </p:sp>
      <p:pic>
        <p:nvPicPr>
          <p:cNvPr id="14" name="Picture 13">
            <a:hlinkClick r:id="rId4"/>
            <a:extLst>
              <a:ext uri="{FF2B5EF4-FFF2-40B4-BE49-F238E27FC236}">
                <a16:creationId xmlns:a16="http://schemas.microsoft.com/office/drawing/2014/main" id="{F3E0C7BC-2421-4C30-B4A0-D228683F12AC}"/>
              </a:ext>
            </a:extLst>
          </p:cNvPr>
          <p:cNvPicPr>
            <a:picLocks noChangeAspect="1"/>
          </p:cNvPicPr>
          <p:nvPr/>
        </p:nvPicPr>
        <p:blipFill>
          <a:blip r:embed="rId5"/>
          <a:stretch>
            <a:fillRect/>
          </a:stretch>
        </p:blipFill>
        <p:spPr>
          <a:xfrm>
            <a:off x="438014" y="1190111"/>
            <a:ext cx="11396720" cy="5692436"/>
          </a:xfrm>
          <a:prstGeom prst="rect">
            <a:avLst/>
          </a:prstGeom>
        </p:spPr>
      </p:pic>
      <p:sp>
        <p:nvSpPr>
          <p:cNvPr id="16" name="TextBox 15">
            <a:extLst>
              <a:ext uri="{FF2B5EF4-FFF2-40B4-BE49-F238E27FC236}">
                <a16:creationId xmlns:a16="http://schemas.microsoft.com/office/drawing/2014/main" id="{7B9A88F5-36F4-4D60-99F3-3D696242A3C0}"/>
              </a:ext>
            </a:extLst>
          </p:cNvPr>
          <p:cNvSpPr txBox="1"/>
          <p:nvPr/>
        </p:nvSpPr>
        <p:spPr>
          <a:xfrm>
            <a:off x="543952" y="1352629"/>
            <a:ext cx="6703515" cy="941711"/>
          </a:xfrm>
          <a:prstGeom prst="rect">
            <a:avLst/>
          </a:prstGeom>
          <a:solidFill>
            <a:srgbClr val="33CCFF"/>
          </a:solidFill>
        </p:spPr>
        <p:txBody>
          <a:bodyPr wrap="square">
            <a:spAutoFit/>
          </a:bodyPr>
          <a:lstStyle/>
          <a:p>
            <a:pPr algn="l"/>
            <a:r>
              <a:rPr lang="en-US" b="1" i="0" dirty="0">
                <a:solidFill>
                  <a:srgbClr val="171717"/>
                </a:solidFill>
                <a:effectLst/>
                <a:latin typeface="Segoe UI" panose="020B0502040204020203" pitchFamily="34" charset="0"/>
              </a:rPr>
              <a:t>A cloud operating model is primarily driven by two factors:</a:t>
            </a:r>
          </a:p>
          <a:p>
            <a:pPr marL="291436" indent="-291436">
              <a:buFont typeface="Arial" panose="020B0604020202020204" pitchFamily="34" charset="0"/>
              <a:buChar char="•"/>
            </a:pPr>
            <a:r>
              <a:rPr lang="en-US" b="1" i="0" dirty="0">
                <a:solidFill>
                  <a:srgbClr val="171717"/>
                </a:solidFill>
                <a:effectLst/>
                <a:latin typeface="Segoe UI" panose="020B0502040204020203" pitchFamily="34" charset="0"/>
              </a:rPr>
              <a:t>Strategic priorities and motivations.</a:t>
            </a:r>
          </a:p>
          <a:p>
            <a:pPr marL="291436" indent="-291436">
              <a:buFont typeface="Arial" panose="020B0604020202020204" pitchFamily="34" charset="0"/>
              <a:buChar char="•"/>
            </a:pPr>
            <a:r>
              <a:rPr lang="en-US" b="1" i="0" dirty="0">
                <a:solidFill>
                  <a:srgbClr val="171717"/>
                </a:solidFill>
                <a:effectLst/>
                <a:latin typeface="Segoe UI" panose="020B0502040204020203" pitchFamily="34" charset="0"/>
              </a:rPr>
              <a:t>The scope of the portfolio to be managed.</a:t>
            </a:r>
          </a:p>
        </p:txBody>
      </p:sp>
    </p:spTree>
    <p:extLst>
      <p:ext uri="{BB962C8B-B14F-4D97-AF65-F5344CB8AC3E}">
        <p14:creationId xmlns:p14="http://schemas.microsoft.com/office/powerpoint/2010/main" val="6521335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8BC26-811C-48A1-A238-B9D878E025E1}"/>
              </a:ext>
            </a:extLst>
          </p:cNvPr>
          <p:cNvSpPr>
            <a:spLocks noGrp="1"/>
          </p:cNvSpPr>
          <p:nvPr>
            <p:ph type="title"/>
          </p:nvPr>
        </p:nvSpPr>
        <p:spPr/>
        <p:txBody>
          <a:bodyPr/>
          <a:lstStyle/>
          <a:p>
            <a:r>
              <a:rPr lang="en-AU" dirty="0">
                <a:solidFill>
                  <a:schemeClr val="bg1"/>
                </a:solidFill>
                <a:hlinkClick r:id="rId3"/>
              </a:rPr>
              <a:t>Priorities and Scope</a:t>
            </a:r>
            <a:endParaRPr lang="en-AU" dirty="0">
              <a:solidFill>
                <a:schemeClr val="bg1"/>
              </a:solidFill>
            </a:endParaRPr>
          </a:p>
        </p:txBody>
      </p:sp>
      <p:sp>
        <p:nvSpPr>
          <p:cNvPr id="3" name="Rectangle 1">
            <a:extLst>
              <a:ext uri="{FF2B5EF4-FFF2-40B4-BE49-F238E27FC236}">
                <a16:creationId xmlns:a16="http://schemas.microsoft.com/office/drawing/2014/main" id="{90075360-3110-4B4A-BA14-34F2F502AC86}"/>
              </a:ext>
            </a:extLst>
          </p:cNvPr>
          <p:cNvSpPr>
            <a:spLocks noChangeArrowheads="1"/>
          </p:cNvSpPr>
          <p:nvPr/>
        </p:nvSpPr>
        <p:spPr bwMode="auto">
          <a:xfrm>
            <a:off x="0" y="0"/>
            <a:ext cx="12436475" cy="0"/>
          </a:xfrm>
          <a:prstGeom prst="rect">
            <a:avLst/>
          </a:prstGeom>
          <a:solidFill>
            <a:srgbClr val="1717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09484" tIns="74589" rIns="0" bIns="7458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200" b="0" i="0" u="none" strike="noStrike" cap="none" normalizeH="0" baseline="0">
                <a:ln>
                  <a:noFill/>
                </a:ln>
                <a:solidFill>
                  <a:srgbClr val="E3E3E3"/>
                </a:solidFill>
                <a:effectLst/>
                <a:latin typeface="Segoe UI" panose="020B0502040204020203" pitchFamily="34" charset="0"/>
                <a:cs typeface="Segoe UI" panose="020B0502040204020203" pitchFamily="34" charset="0"/>
              </a:rPr>
            </a:br>
            <a:endParaRPr kumimoji="0" lang="en-US" altLang="en-US" sz="1200" b="0" i="0" u="none" strike="noStrike" cap="none" normalizeH="0" baseline="0">
              <a:ln>
                <a:noFill/>
              </a:ln>
              <a:solidFill>
                <a:srgbClr val="E3E3E3"/>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D4ABABED-9B6F-49B2-93FD-8B5B4C447CA3}"/>
              </a:ext>
            </a:extLst>
          </p:cNvPr>
          <p:cNvGraphicFramePr/>
          <p:nvPr>
            <p:extLst>
              <p:ext uri="{D42A27DB-BD31-4B8C-83A1-F6EECF244321}">
                <p14:modId xmlns:p14="http://schemas.microsoft.com/office/powerpoint/2010/main" val="1029612483"/>
              </p:ext>
            </p:extLst>
          </p:nvPr>
        </p:nvGraphicFramePr>
        <p:xfrm>
          <a:off x="778933" y="1365925"/>
          <a:ext cx="11239465" cy="4975610"/>
        </p:xfrm>
        <a:graphic>
          <a:graphicData uri="http://schemas.openxmlformats.org/drawingml/2006/table">
            <a:tbl>
              <a:tblPr>
                <a:tableStyleId>{5C22544A-7EE6-4342-B048-85BDC9FD1C3A}</a:tableStyleId>
              </a:tblPr>
              <a:tblGrid>
                <a:gridCol w="2247893">
                  <a:extLst>
                    <a:ext uri="{9D8B030D-6E8A-4147-A177-3AD203B41FA5}">
                      <a16:colId xmlns:a16="http://schemas.microsoft.com/office/drawing/2014/main" val="1151200007"/>
                    </a:ext>
                  </a:extLst>
                </a:gridCol>
                <a:gridCol w="2247893">
                  <a:extLst>
                    <a:ext uri="{9D8B030D-6E8A-4147-A177-3AD203B41FA5}">
                      <a16:colId xmlns:a16="http://schemas.microsoft.com/office/drawing/2014/main" val="116328748"/>
                    </a:ext>
                  </a:extLst>
                </a:gridCol>
                <a:gridCol w="2247893">
                  <a:extLst>
                    <a:ext uri="{9D8B030D-6E8A-4147-A177-3AD203B41FA5}">
                      <a16:colId xmlns:a16="http://schemas.microsoft.com/office/drawing/2014/main" val="2406352846"/>
                    </a:ext>
                  </a:extLst>
                </a:gridCol>
                <a:gridCol w="2566266">
                  <a:extLst>
                    <a:ext uri="{9D8B030D-6E8A-4147-A177-3AD203B41FA5}">
                      <a16:colId xmlns:a16="http://schemas.microsoft.com/office/drawing/2014/main" val="3732458353"/>
                    </a:ext>
                  </a:extLst>
                </a:gridCol>
                <a:gridCol w="1929520">
                  <a:extLst>
                    <a:ext uri="{9D8B030D-6E8A-4147-A177-3AD203B41FA5}">
                      <a16:colId xmlns:a16="http://schemas.microsoft.com/office/drawing/2014/main" val="1504952040"/>
                    </a:ext>
                  </a:extLst>
                </a:gridCol>
              </a:tblGrid>
              <a:tr h="874002">
                <a:tc>
                  <a:txBody>
                    <a:bodyPr/>
                    <a:lstStyle/>
                    <a:p>
                      <a:pPr algn="l" fontAlgn="t">
                        <a:spcBef>
                          <a:spcPts val="0"/>
                        </a:spcBef>
                        <a:spcAft>
                          <a:spcPts val="0"/>
                        </a:spcAft>
                      </a:pPr>
                      <a:endParaRPr lang="en-AU" sz="1600" b="1" i="0" u="none" strike="noStrike" dirty="0">
                        <a:effectLst/>
                        <a:latin typeface="+mn-lt"/>
                      </a:endParaRPr>
                    </a:p>
                  </a:txBody>
                  <a:tcPr marL="14684" marR="14684" marT="7342" marB="7342"/>
                </a:tc>
                <a:tc>
                  <a:txBody>
                    <a:bodyPr/>
                    <a:lstStyle/>
                    <a:p>
                      <a:pPr algn="l" fontAlgn="t">
                        <a:spcBef>
                          <a:spcPts val="0"/>
                        </a:spcBef>
                        <a:spcAft>
                          <a:spcPts val="0"/>
                        </a:spcAft>
                      </a:pPr>
                      <a:r>
                        <a:rPr lang="en-AU" sz="1600" b="1" u="none" strike="noStrike" dirty="0">
                          <a:effectLst/>
                          <a:latin typeface="+mn-lt"/>
                        </a:rPr>
                        <a:t>Decentralized operations (ops)</a:t>
                      </a:r>
                      <a:endParaRPr lang="en-AU" sz="1600" b="1" i="0" u="none" strike="noStrike" dirty="0">
                        <a:effectLst/>
                        <a:latin typeface="+mn-lt"/>
                      </a:endParaRPr>
                    </a:p>
                  </a:txBody>
                  <a:tcPr marL="14684" marR="14684" marT="7342" marB="7342"/>
                </a:tc>
                <a:tc>
                  <a:txBody>
                    <a:bodyPr/>
                    <a:lstStyle/>
                    <a:p>
                      <a:pPr algn="l" fontAlgn="t">
                        <a:spcBef>
                          <a:spcPts val="0"/>
                        </a:spcBef>
                        <a:spcAft>
                          <a:spcPts val="0"/>
                        </a:spcAft>
                      </a:pPr>
                      <a:r>
                        <a:rPr lang="en-AU" sz="1600" b="1" u="none" strike="noStrike" dirty="0">
                          <a:effectLst/>
                          <a:latin typeface="+mn-lt"/>
                        </a:rPr>
                        <a:t>Centralized operations (ops)</a:t>
                      </a:r>
                      <a:endParaRPr lang="en-AU" sz="1600" b="1" i="0" u="none" strike="noStrike" dirty="0">
                        <a:effectLst/>
                        <a:latin typeface="+mn-lt"/>
                      </a:endParaRPr>
                    </a:p>
                  </a:txBody>
                  <a:tcPr marL="14684" marR="14684" marT="7342" marB="7342"/>
                </a:tc>
                <a:tc>
                  <a:txBody>
                    <a:bodyPr/>
                    <a:lstStyle/>
                    <a:p>
                      <a:pPr algn="l" fontAlgn="t">
                        <a:spcBef>
                          <a:spcPts val="0"/>
                        </a:spcBef>
                        <a:spcAft>
                          <a:spcPts val="0"/>
                        </a:spcAft>
                      </a:pPr>
                      <a:r>
                        <a:rPr lang="en-AU" sz="1600" b="1" u="none" strike="noStrike" dirty="0">
                          <a:effectLst/>
                          <a:latin typeface="+mn-lt"/>
                        </a:rPr>
                        <a:t>Enterprise operations (ops)</a:t>
                      </a:r>
                      <a:endParaRPr lang="en-AU" sz="1600" b="1" i="0" u="none" strike="noStrike" dirty="0">
                        <a:effectLst/>
                        <a:latin typeface="+mn-lt"/>
                      </a:endParaRPr>
                    </a:p>
                  </a:txBody>
                  <a:tcPr marL="14684" marR="14684" marT="7342" marB="7342"/>
                </a:tc>
                <a:tc>
                  <a:txBody>
                    <a:bodyPr/>
                    <a:lstStyle/>
                    <a:p>
                      <a:pPr algn="l" fontAlgn="t">
                        <a:spcBef>
                          <a:spcPts val="0"/>
                        </a:spcBef>
                        <a:spcAft>
                          <a:spcPts val="0"/>
                        </a:spcAft>
                      </a:pPr>
                      <a:r>
                        <a:rPr lang="en-AU" sz="1600" b="1" u="none" strike="noStrike" dirty="0">
                          <a:effectLst/>
                          <a:latin typeface="+mn-lt"/>
                        </a:rPr>
                        <a:t>Distributed operations (ops)</a:t>
                      </a:r>
                      <a:endParaRPr lang="en-AU" sz="1600" b="1" i="0" u="none" strike="noStrike" dirty="0">
                        <a:effectLst/>
                        <a:latin typeface="+mn-lt"/>
                      </a:endParaRPr>
                    </a:p>
                  </a:txBody>
                  <a:tcPr marL="14684" marR="14684" marT="7342" marB="7342"/>
                </a:tc>
                <a:extLst>
                  <a:ext uri="{0D108BD9-81ED-4DB2-BD59-A6C34878D82A}">
                    <a16:rowId xmlns:a16="http://schemas.microsoft.com/office/drawing/2014/main" val="3453446408"/>
                  </a:ext>
                </a:extLst>
              </a:tr>
              <a:tr h="588401">
                <a:tc>
                  <a:txBody>
                    <a:bodyPr/>
                    <a:lstStyle/>
                    <a:p>
                      <a:pPr algn="l" fontAlgn="t">
                        <a:spcBef>
                          <a:spcPts val="0"/>
                        </a:spcBef>
                        <a:spcAft>
                          <a:spcPts val="0"/>
                        </a:spcAft>
                      </a:pPr>
                      <a:r>
                        <a:rPr lang="en-AU" sz="1600" b="1" u="none" strike="noStrike" dirty="0">
                          <a:effectLst/>
                          <a:latin typeface="+mn-lt"/>
                        </a:rPr>
                        <a:t>Strategic priority</a:t>
                      </a:r>
                      <a:endParaRPr lang="en-AU" sz="1600" b="1" i="0" u="none" strike="noStrike" dirty="0">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Innovation</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Control</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Democratization</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Integration</a:t>
                      </a:r>
                      <a:endParaRPr lang="en-AU" sz="1600" b="0" i="0" u="none" strike="noStrike">
                        <a:effectLst/>
                        <a:latin typeface="+mn-lt"/>
                      </a:endParaRPr>
                    </a:p>
                  </a:txBody>
                  <a:tcPr marL="14684" marR="14684" marT="7342" marB="7342"/>
                </a:tc>
                <a:extLst>
                  <a:ext uri="{0D108BD9-81ED-4DB2-BD59-A6C34878D82A}">
                    <a16:rowId xmlns:a16="http://schemas.microsoft.com/office/drawing/2014/main" val="2093786942"/>
                  </a:ext>
                </a:extLst>
              </a:tr>
              <a:tr h="302800">
                <a:tc>
                  <a:txBody>
                    <a:bodyPr/>
                    <a:lstStyle/>
                    <a:p>
                      <a:pPr algn="l" fontAlgn="t">
                        <a:spcBef>
                          <a:spcPts val="0"/>
                        </a:spcBef>
                        <a:spcAft>
                          <a:spcPts val="0"/>
                        </a:spcAft>
                      </a:pPr>
                      <a:r>
                        <a:rPr lang="en-AU" sz="1600" b="1" u="none" strike="noStrike">
                          <a:effectLst/>
                          <a:latin typeface="+mn-lt"/>
                        </a:rPr>
                        <a:t>Portfolio scope</a:t>
                      </a:r>
                      <a:endParaRPr lang="en-AU" sz="1600" b="1"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Workload</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Landing zone</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Cloud platform</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Full portfolio</a:t>
                      </a:r>
                      <a:endParaRPr lang="en-AU" sz="1600" b="0" i="0" u="none" strike="noStrike">
                        <a:effectLst/>
                        <a:latin typeface="+mn-lt"/>
                      </a:endParaRPr>
                    </a:p>
                  </a:txBody>
                  <a:tcPr marL="14684" marR="14684" marT="7342" marB="7342"/>
                </a:tc>
                <a:extLst>
                  <a:ext uri="{0D108BD9-81ED-4DB2-BD59-A6C34878D82A}">
                    <a16:rowId xmlns:a16="http://schemas.microsoft.com/office/drawing/2014/main" val="2483219619"/>
                  </a:ext>
                </a:extLst>
              </a:tr>
              <a:tr h="874002">
                <a:tc>
                  <a:txBody>
                    <a:bodyPr/>
                    <a:lstStyle/>
                    <a:p>
                      <a:pPr algn="l" fontAlgn="t">
                        <a:spcBef>
                          <a:spcPts val="0"/>
                        </a:spcBef>
                        <a:spcAft>
                          <a:spcPts val="0"/>
                        </a:spcAft>
                      </a:pPr>
                      <a:r>
                        <a:rPr lang="en-AU" sz="1600" b="1" u="none" strike="noStrike">
                          <a:effectLst/>
                          <a:latin typeface="+mn-lt"/>
                        </a:rPr>
                        <a:t>Workload environment</a:t>
                      </a:r>
                      <a:endParaRPr lang="en-AU" sz="1600" b="1"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High complexity</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dirty="0">
                          <a:effectLst/>
                          <a:latin typeface="+mn-lt"/>
                        </a:rPr>
                        <a:t>Low complexity</a:t>
                      </a:r>
                      <a:endParaRPr lang="en-AU" sz="1600" b="0" i="0" u="none" strike="noStrike" dirty="0">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Medium complexity</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Medium or variable complexity</a:t>
                      </a:r>
                      <a:endParaRPr lang="en-AU" sz="1600" b="0" i="0" u="none" strike="noStrike">
                        <a:effectLst/>
                        <a:latin typeface="+mn-lt"/>
                      </a:endParaRPr>
                    </a:p>
                  </a:txBody>
                  <a:tcPr marL="14684" marR="14684" marT="7342" marB="7342"/>
                </a:tc>
                <a:extLst>
                  <a:ext uri="{0D108BD9-81ED-4DB2-BD59-A6C34878D82A}">
                    <a16:rowId xmlns:a16="http://schemas.microsoft.com/office/drawing/2014/main" val="3797530398"/>
                  </a:ext>
                </a:extLst>
              </a:tr>
              <a:tr h="588401">
                <a:tc>
                  <a:txBody>
                    <a:bodyPr/>
                    <a:lstStyle/>
                    <a:p>
                      <a:pPr algn="l" fontAlgn="t">
                        <a:spcBef>
                          <a:spcPts val="0"/>
                        </a:spcBef>
                        <a:spcAft>
                          <a:spcPts val="0"/>
                        </a:spcAft>
                      </a:pPr>
                      <a:r>
                        <a:rPr lang="en-AU" sz="1600" b="1" u="none" strike="noStrike">
                          <a:effectLst/>
                          <a:latin typeface="+mn-lt"/>
                        </a:rPr>
                        <a:t>Landing zone</a:t>
                      </a:r>
                      <a:endParaRPr lang="en-AU" sz="1600" b="1"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N/A</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High complexity</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Medium to low complexity</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Low complexity</a:t>
                      </a:r>
                      <a:endParaRPr lang="en-AU" sz="1600" b="0" i="0" u="none" strike="noStrike">
                        <a:effectLst/>
                        <a:latin typeface="+mn-lt"/>
                      </a:endParaRPr>
                    </a:p>
                  </a:txBody>
                  <a:tcPr marL="14684" marR="14684" marT="7342" marB="7342"/>
                </a:tc>
                <a:extLst>
                  <a:ext uri="{0D108BD9-81ED-4DB2-BD59-A6C34878D82A}">
                    <a16:rowId xmlns:a16="http://schemas.microsoft.com/office/drawing/2014/main" val="285496569"/>
                  </a:ext>
                </a:extLst>
              </a:tr>
              <a:tr h="588401">
                <a:tc>
                  <a:txBody>
                    <a:bodyPr/>
                    <a:lstStyle/>
                    <a:p>
                      <a:pPr algn="l" fontAlgn="t">
                        <a:spcBef>
                          <a:spcPts val="0"/>
                        </a:spcBef>
                        <a:spcAft>
                          <a:spcPts val="0"/>
                        </a:spcAft>
                      </a:pPr>
                      <a:r>
                        <a:rPr lang="en-AU" sz="1600" b="1" u="none" strike="noStrike">
                          <a:effectLst/>
                          <a:latin typeface="+mn-lt"/>
                        </a:rPr>
                        <a:t>Foundation utilities</a:t>
                      </a:r>
                      <a:endParaRPr lang="en-AU" sz="1600" b="1"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N/A</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US" sz="1600" u="none" strike="noStrike">
                          <a:effectLst/>
                          <a:latin typeface="+mn-lt"/>
                        </a:rPr>
                        <a:t>N/A or low support</a:t>
                      </a:r>
                      <a:endParaRPr lang="en-US"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Centralized and more support</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dirty="0">
                          <a:effectLst/>
                          <a:latin typeface="+mn-lt"/>
                        </a:rPr>
                        <a:t>Most support</a:t>
                      </a:r>
                      <a:endParaRPr lang="en-AU" sz="1600" b="0" i="0" u="none" strike="noStrike" dirty="0">
                        <a:effectLst/>
                        <a:latin typeface="+mn-lt"/>
                      </a:endParaRPr>
                    </a:p>
                  </a:txBody>
                  <a:tcPr marL="14684" marR="14684" marT="7342" marB="7342"/>
                </a:tc>
                <a:extLst>
                  <a:ext uri="{0D108BD9-81ED-4DB2-BD59-A6C34878D82A}">
                    <a16:rowId xmlns:a16="http://schemas.microsoft.com/office/drawing/2014/main" val="908621831"/>
                  </a:ext>
                </a:extLst>
              </a:tr>
              <a:tr h="1159603">
                <a:tc>
                  <a:txBody>
                    <a:bodyPr/>
                    <a:lstStyle/>
                    <a:p>
                      <a:pPr algn="l" fontAlgn="t">
                        <a:spcBef>
                          <a:spcPts val="0"/>
                        </a:spcBef>
                        <a:spcAft>
                          <a:spcPts val="0"/>
                        </a:spcAft>
                      </a:pPr>
                      <a:r>
                        <a:rPr lang="en-AU" sz="1600" b="1" u="none" strike="noStrike" dirty="0">
                          <a:effectLst/>
                          <a:latin typeface="+mn-lt"/>
                        </a:rPr>
                        <a:t>Cloud foundation</a:t>
                      </a:r>
                      <a:endParaRPr lang="en-AU" sz="1600" b="1" i="0" u="none" strike="noStrike" dirty="0">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N/A</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a:effectLst/>
                          <a:latin typeface="+mn-lt"/>
                        </a:rPr>
                        <a:t>N/A</a:t>
                      </a:r>
                      <a:endParaRPr lang="en-AU" sz="1600" b="0" i="0" u="none" strike="noStrike">
                        <a:effectLst/>
                        <a:latin typeface="+mn-lt"/>
                      </a:endParaRPr>
                    </a:p>
                  </a:txBody>
                  <a:tcPr marL="14684" marR="14684" marT="7342" marB="7342"/>
                </a:tc>
                <a:tc>
                  <a:txBody>
                    <a:bodyPr/>
                    <a:lstStyle/>
                    <a:p>
                      <a:pPr algn="l" fontAlgn="t">
                        <a:spcBef>
                          <a:spcPts val="0"/>
                        </a:spcBef>
                        <a:spcAft>
                          <a:spcPts val="0"/>
                        </a:spcAft>
                      </a:pPr>
                      <a:r>
                        <a:rPr lang="en-US" sz="1600" u="none" strike="noStrike">
                          <a:effectLst/>
                          <a:latin typeface="+mn-lt"/>
                        </a:rPr>
                        <a:t>Hybrid, provider specific, or regional foundations</a:t>
                      </a:r>
                      <a:endParaRPr lang="en-US" sz="1600" b="0" i="0" u="none" strike="noStrike">
                        <a:effectLst/>
                        <a:latin typeface="+mn-lt"/>
                      </a:endParaRPr>
                    </a:p>
                  </a:txBody>
                  <a:tcPr marL="14684" marR="14684" marT="7342" marB="7342"/>
                </a:tc>
                <a:tc>
                  <a:txBody>
                    <a:bodyPr/>
                    <a:lstStyle/>
                    <a:p>
                      <a:pPr algn="l" fontAlgn="t">
                        <a:spcBef>
                          <a:spcPts val="0"/>
                        </a:spcBef>
                        <a:spcAft>
                          <a:spcPts val="0"/>
                        </a:spcAft>
                      </a:pPr>
                      <a:r>
                        <a:rPr lang="en-AU" sz="1600" u="none" strike="noStrike" dirty="0">
                          <a:effectLst/>
                          <a:latin typeface="+mn-lt"/>
                        </a:rPr>
                        <a:t>Distributed and synchronized</a:t>
                      </a:r>
                      <a:endParaRPr lang="en-AU" sz="1600" b="0" i="0" u="none" strike="noStrike" dirty="0">
                        <a:effectLst/>
                        <a:latin typeface="+mn-lt"/>
                      </a:endParaRPr>
                    </a:p>
                  </a:txBody>
                  <a:tcPr marL="14684" marR="14684" marT="7342" marB="7342"/>
                </a:tc>
                <a:extLst>
                  <a:ext uri="{0D108BD9-81ED-4DB2-BD59-A6C34878D82A}">
                    <a16:rowId xmlns:a16="http://schemas.microsoft.com/office/drawing/2014/main" val="3507950139"/>
                  </a:ext>
                </a:extLst>
              </a:tr>
            </a:tbl>
          </a:graphicData>
        </a:graphic>
      </p:graphicFrame>
    </p:spTree>
    <p:extLst>
      <p:ext uri="{BB962C8B-B14F-4D97-AF65-F5344CB8AC3E}">
        <p14:creationId xmlns:p14="http://schemas.microsoft.com/office/powerpoint/2010/main" val="26937896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969138D-A0FF-4B37-8956-B7E1C999326B}"/>
              </a:ext>
            </a:extLst>
          </p:cNvPr>
          <p:cNvSpPr txBox="1">
            <a:spLocks/>
          </p:cNvSpPr>
          <p:nvPr/>
        </p:nvSpPr>
        <p:spPr>
          <a:xfrm>
            <a:off x="266633" y="111978"/>
            <a:ext cx="7910070" cy="763428"/>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latin typeface="Segoe UI Light" panose="020B0502040204020203" pitchFamily="34" charset="0"/>
                <a:ea typeface="+mn-ea"/>
                <a:cs typeface="Segoe UI Light" panose="020B0502040204020203" pitchFamily="34" charset="0"/>
              </a:rPr>
              <a:t>Decentralized operations (Option 1)</a:t>
            </a:r>
            <a:endParaRPr lang="en-US" sz="3700" b="1" dirty="0">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0C405F95-F1BD-45CA-B87E-DF7EBF170C7A}"/>
              </a:ext>
            </a:extLst>
          </p:cNvPr>
          <p:cNvPicPr>
            <a:picLocks noChangeAspect="1"/>
          </p:cNvPicPr>
          <p:nvPr/>
        </p:nvPicPr>
        <p:blipFill>
          <a:blip r:embed="rId4"/>
          <a:stretch>
            <a:fillRect/>
          </a:stretch>
        </p:blipFill>
        <p:spPr>
          <a:xfrm>
            <a:off x="2367362" y="1635294"/>
            <a:ext cx="7965987" cy="4847594"/>
          </a:xfrm>
          <a:prstGeom prst="rect">
            <a:avLst/>
          </a:prstGeom>
        </p:spPr>
      </p:pic>
    </p:spTree>
    <p:extLst>
      <p:ext uri="{BB962C8B-B14F-4D97-AF65-F5344CB8AC3E}">
        <p14:creationId xmlns:p14="http://schemas.microsoft.com/office/powerpoint/2010/main" val="274203466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969138D-A0FF-4B37-8956-B7E1C999326B}"/>
              </a:ext>
            </a:extLst>
          </p:cNvPr>
          <p:cNvSpPr txBox="1">
            <a:spLocks/>
          </p:cNvSpPr>
          <p:nvPr/>
        </p:nvSpPr>
        <p:spPr>
          <a:xfrm>
            <a:off x="266633" y="111978"/>
            <a:ext cx="7910070" cy="763428"/>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latin typeface="Segoe UI Light" panose="020B0502040204020203" pitchFamily="34" charset="0"/>
                <a:ea typeface="+mn-ea"/>
                <a:cs typeface="Segoe UI Light" panose="020B0502040204020203" pitchFamily="34" charset="0"/>
              </a:rPr>
              <a:t>Decentralized operations</a:t>
            </a:r>
            <a:endParaRPr lang="en-US" sz="3700" b="1" dirty="0">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0C405F95-F1BD-45CA-B87E-DF7EBF170C7A}"/>
              </a:ext>
            </a:extLst>
          </p:cNvPr>
          <p:cNvPicPr>
            <a:picLocks noChangeAspect="1"/>
          </p:cNvPicPr>
          <p:nvPr/>
        </p:nvPicPr>
        <p:blipFill>
          <a:blip r:embed="rId4"/>
          <a:stretch>
            <a:fillRect/>
          </a:stretch>
        </p:blipFill>
        <p:spPr>
          <a:xfrm>
            <a:off x="4752699" y="1803396"/>
            <a:ext cx="7682893" cy="4675322"/>
          </a:xfrm>
          <a:prstGeom prst="rect">
            <a:avLst/>
          </a:prstGeom>
        </p:spPr>
      </p:pic>
      <p:sp>
        <p:nvSpPr>
          <p:cNvPr id="8" name="TextBox 7">
            <a:extLst>
              <a:ext uri="{FF2B5EF4-FFF2-40B4-BE49-F238E27FC236}">
                <a16:creationId xmlns:a16="http://schemas.microsoft.com/office/drawing/2014/main" id="{702C485B-AFAF-4FCB-B920-3FB2F0DDFC2F}"/>
              </a:ext>
            </a:extLst>
          </p:cNvPr>
          <p:cNvSpPr txBox="1"/>
          <p:nvPr/>
        </p:nvSpPr>
        <p:spPr>
          <a:xfrm>
            <a:off x="175745" y="1739303"/>
            <a:ext cx="4519240" cy="4801314"/>
          </a:xfrm>
          <a:prstGeom prst="rect">
            <a:avLst/>
          </a:prstGeom>
          <a:noFill/>
        </p:spPr>
        <p:txBody>
          <a:bodyPr wrap="square">
            <a:spAutoFit/>
          </a:bodyPr>
          <a:lstStyle/>
          <a:p>
            <a:pPr algn="l">
              <a:buFont typeface="Arial" panose="020B0604020202020204" pitchFamily="34" charset="0"/>
              <a:buNone/>
            </a:pPr>
            <a:r>
              <a:rPr lang="en-US" b="1" i="0" dirty="0">
                <a:effectLst/>
                <a:latin typeface="Segoe UI" panose="020B0502040204020203" pitchFamily="34" charset="0"/>
              </a:rPr>
              <a:t>Priorities:</a:t>
            </a:r>
            <a:r>
              <a:rPr lang="en-US" b="0" i="0" dirty="0">
                <a:effectLst/>
                <a:latin typeface="Segoe UI" panose="020B0502040204020203" pitchFamily="34" charset="0"/>
              </a:rPr>
              <a:t> Innovation</a:t>
            </a:r>
          </a:p>
          <a:p>
            <a:pPr algn="l">
              <a:buFont typeface="Arial" panose="020B0604020202020204" pitchFamily="34" charset="0"/>
              <a:buNone/>
            </a:pPr>
            <a:endParaRPr lang="en-US" b="0" i="0" dirty="0">
              <a:effectLst/>
              <a:latin typeface="Segoe UI" panose="020B0502040204020203" pitchFamily="34" charset="0"/>
            </a:endParaRPr>
          </a:p>
          <a:p>
            <a:pPr algn="l">
              <a:buFont typeface="Arial" panose="020B0604020202020204" pitchFamily="34" charset="0"/>
              <a:buNone/>
            </a:pPr>
            <a:r>
              <a:rPr lang="en-US" b="1" i="0" dirty="0">
                <a:effectLst/>
                <a:latin typeface="Segoe UI" panose="020B0502040204020203" pitchFamily="34" charset="0"/>
              </a:rPr>
              <a:t>Distinct advantage:</a:t>
            </a:r>
            <a:r>
              <a:rPr lang="en-US" b="0" i="0" dirty="0">
                <a:effectLst/>
                <a:latin typeface="Segoe UI" panose="020B0502040204020203" pitchFamily="34" charset="0"/>
              </a:rPr>
              <a:t> </a:t>
            </a:r>
          </a:p>
          <a:p>
            <a:pPr algn="l">
              <a:buFont typeface="Arial" panose="020B0604020202020204" pitchFamily="34" charset="0"/>
              <a:buNone/>
            </a:pPr>
            <a:r>
              <a:rPr lang="en-US" dirty="0">
                <a:latin typeface="Segoe UI" panose="020B0502040204020203" pitchFamily="34" charset="0"/>
              </a:rPr>
              <a:t>S</a:t>
            </a:r>
            <a:r>
              <a:rPr lang="en-US" b="0" i="0" dirty="0">
                <a:effectLst/>
                <a:latin typeface="Segoe UI" panose="020B0502040204020203" pitchFamily="34" charset="0"/>
              </a:rPr>
              <a:t>peed of innovation – full control of design, build, and operations with workload and business teams</a:t>
            </a:r>
          </a:p>
          <a:p>
            <a:pPr algn="l">
              <a:buFont typeface="Arial" panose="020B0604020202020204" pitchFamily="34" charset="0"/>
              <a:buNone/>
            </a:pPr>
            <a:endParaRPr lang="en-US" b="0" i="0" dirty="0">
              <a:effectLst/>
              <a:latin typeface="Segoe UI" panose="020B0502040204020203" pitchFamily="34" charset="0"/>
            </a:endParaRPr>
          </a:p>
          <a:p>
            <a:pPr algn="l">
              <a:buFont typeface="Arial" panose="020B0604020202020204" pitchFamily="34" charset="0"/>
              <a:buNone/>
            </a:pPr>
            <a:r>
              <a:rPr lang="en-US" b="1" i="0" dirty="0">
                <a:effectLst/>
                <a:latin typeface="Segoe UI" panose="020B0502040204020203" pitchFamily="34" charset="0"/>
              </a:rPr>
              <a:t>Distinct disadvantage:</a:t>
            </a:r>
            <a:r>
              <a:rPr lang="en-US" b="0" i="0" dirty="0">
                <a:effectLst/>
                <a:latin typeface="Segoe UI" panose="020B0502040204020203" pitchFamily="34" charset="0"/>
              </a:rPr>
              <a:t> Reduction in cross-workload standardization, economies of scale through shared services, and consistent governance centralized compliance efforts.</a:t>
            </a:r>
          </a:p>
          <a:p>
            <a:pPr algn="l">
              <a:buFont typeface="Arial" panose="020B0604020202020204" pitchFamily="34" charset="0"/>
              <a:buNone/>
            </a:pPr>
            <a:endParaRPr lang="en-US" b="1" i="0" dirty="0">
              <a:effectLst/>
              <a:latin typeface="Segoe UI" panose="020B0502040204020203" pitchFamily="34" charset="0"/>
            </a:endParaRPr>
          </a:p>
          <a:p>
            <a:pPr algn="l">
              <a:buFont typeface="Arial" panose="020B0604020202020204" pitchFamily="34" charset="0"/>
              <a:buNone/>
            </a:pPr>
            <a:r>
              <a:rPr lang="en-US" b="1" i="0" dirty="0">
                <a:effectLst/>
                <a:latin typeface="Segoe UI" panose="020B0502040204020203" pitchFamily="34" charset="0"/>
              </a:rPr>
              <a:t>Risk:</a:t>
            </a:r>
            <a:r>
              <a:rPr lang="en-US" b="0" i="0" dirty="0">
                <a:effectLst/>
                <a:latin typeface="Segoe UI" panose="020B0502040204020203" pitchFamily="34" charset="0"/>
              </a:rPr>
              <a:t> This approach is viewed as a high-risk option by some organizations, especially companies that are required to follow third-party compliance requirements.</a:t>
            </a:r>
          </a:p>
        </p:txBody>
      </p:sp>
    </p:spTree>
    <p:extLst>
      <p:ext uri="{BB962C8B-B14F-4D97-AF65-F5344CB8AC3E}">
        <p14:creationId xmlns:p14="http://schemas.microsoft.com/office/powerpoint/2010/main" val="310081778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969138D-A0FF-4B37-8956-B7E1C999326B}"/>
              </a:ext>
            </a:extLst>
          </p:cNvPr>
          <p:cNvSpPr txBox="1">
            <a:spLocks/>
          </p:cNvSpPr>
          <p:nvPr/>
        </p:nvSpPr>
        <p:spPr>
          <a:xfrm>
            <a:off x="266633" y="111978"/>
            <a:ext cx="7910070" cy="763428"/>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latin typeface="Segoe UI Light" panose="020B0502040204020203" pitchFamily="34" charset="0"/>
                <a:ea typeface="+mn-ea"/>
                <a:cs typeface="Segoe UI Light" panose="020B0502040204020203" pitchFamily="34" charset="0"/>
              </a:rPr>
              <a:t>Centralized operations (Option 2)</a:t>
            </a:r>
            <a:endParaRPr lang="en-US" sz="3700" b="1" dirty="0">
              <a:latin typeface="Segoe UI" panose="020B0502040204020203" pitchFamily="34" charset="0"/>
              <a:ea typeface="+mn-ea"/>
              <a:cs typeface="Segoe UI" panose="020B0502040204020203" pitchFamily="34" charset="0"/>
            </a:endParaRPr>
          </a:p>
        </p:txBody>
      </p:sp>
      <p:pic>
        <p:nvPicPr>
          <p:cNvPr id="5" name="Picture 4">
            <a:extLst>
              <a:ext uri="{FF2B5EF4-FFF2-40B4-BE49-F238E27FC236}">
                <a16:creationId xmlns:a16="http://schemas.microsoft.com/office/drawing/2014/main" id="{5473829E-5A98-443C-9750-4F55D9A22F78}"/>
              </a:ext>
            </a:extLst>
          </p:cNvPr>
          <p:cNvPicPr>
            <a:picLocks noChangeAspect="1"/>
          </p:cNvPicPr>
          <p:nvPr/>
        </p:nvPicPr>
        <p:blipFill>
          <a:blip r:embed="rId4"/>
          <a:stretch>
            <a:fillRect/>
          </a:stretch>
        </p:blipFill>
        <p:spPr>
          <a:xfrm>
            <a:off x="1656252" y="1475395"/>
            <a:ext cx="8173880" cy="5007493"/>
          </a:xfrm>
          <a:prstGeom prst="rect">
            <a:avLst/>
          </a:prstGeom>
        </p:spPr>
      </p:pic>
    </p:spTree>
    <p:extLst>
      <p:ext uri="{BB962C8B-B14F-4D97-AF65-F5344CB8AC3E}">
        <p14:creationId xmlns:p14="http://schemas.microsoft.com/office/powerpoint/2010/main" val="64472419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969138D-A0FF-4B37-8956-B7E1C999326B}"/>
              </a:ext>
            </a:extLst>
          </p:cNvPr>
          <p:cNvSpPr txBox="1">
            <a:spLocks/>
          </p:cNvSpPr>
          <p:nvPr/>
        </p:nvSpPr>
        <p:spPr>
          <a:xfrm>
            <a:off x="266633" y="111978"/>
            <a:ext cx="7910070" cy="763428"/>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latin typeface="Segoe UI Light" panose="020B0502040204020203" pitchFamily="34" charset="0"/>
                <a:ea typeface="+mn-ea"/>
                <a:cs typeface="Segoe UI Light" panose="020B0502040204020203" pitchFamily="34" charset="0"/>
              </a:rPr>
              <a:t>Centralized operations</a:t>
            </a:r>
            <a:endParaRPr lang="en-US" sz="3700" b="1" dirty="0">
              <a:latin typeface="Segoe UI" panose="020B0502040204020203" pitchFamily="34" charset="0"/>
              <a:ea typeface="+mn-ea"/>
              <a:cs typeface="Segoe UI" panose="020B0502040204020203" pitchFamily="34" charset="0"/>
            </a:endParaRPr>
          </a:p>
        </p:txBody>
      </p:sp>
      <p:pic>
        <p:nvPicPr>
          <p:cNvPr id="5" name="Picture 4">
            <a:extLst>
              <a:ext uri="{FF2B5EF4-FFF2-40B4-BE49-F238E27FC236}">
                <a16:creationId xmlns:a16="http://schemas.microsoft.com/office/drawing/2014/main" id="{5473829E-5A98-443C-9750-4F55D9A22F78}"/>
              </a:ext>
            </a:extLst>
          </p:cNvPr>
          <p:cNvPicPr>
            <a:picLocks noChangeAspect="1"/>
          </p:cNvPicPr>
          <p:nvPr/>
        </p:nvPicPr>
        <p:blipFill>
          <a:blip r:embed="rId4"/>
          <a:stretch>
            <a:fillRect/>
          </a:stretch>
        </p:blipFill>
        <p:spPr>
          <a:xfrm>
            <a:off x="7484258" y="2233534"/>
            <a:ext cx="4599066" cy="2817486"/>
          </a:xfrm>
          <a:prstGeom prst="rect">
            <a:avLst/>
          </a:prstGeom>
        </p:spPr>
      </p:pic>
      <p:sp>
        <p:nvSpPr>
          <p:cNvPr id="6" name="TextBox 5">
            <a:extLst>
              <a:ext uri="{FF2B5EF4-FFF2-40B4-BE49-F238E27FC236}">
                <a16:creationId xmlns:a16="http://schemas.microsoft.com/office/drawing/2014/main" id="{0B838EEA-0EDA-4D75-B16C-5E6C85CDA988}"/>
              </a:ext>
            </a:extLst>
          </p:cNvPr>
          <p:cNvSpPr txBox="1"/>
          <p:nvPr/>
        </p:nvSpPr>
        <p:spPr>
          <a:xfrm>
            <a:off x="412781" y="1311535"/>
            <a:ext cx="6815776" cy="5357549"/>
          </a:xfrm>
          <a:prstGeom prst="rect">
            <a:avLst/>
          </a:prstGeom>
          <a:noFill/>
        </p:spPr>
        <p:txBody>
          <a:bodyPr wrap="square">
            <a:spAutoFit/>
          </a:bodyPr>
          <a:lstStyle/>
          <a:p>
            <a:pPr algn="l">
              <a:buFont typeface="Arial" panose="020B0604020202020204" pitchFamily="34" charset="0"/>
              <a:buNone/>
            </a:pPr>
            <a:r>
              <a:rPr lang="en-US" b="1" i="0" dirty="0">
                <a:effectLst/>
                <a:latin typeface="Segoe UI" panose="020B0502040204020203" pitchFamily="34" charset="0"/>
              </a:rPr>
              <a:t>Priorities:</a:t>
            </a:r>
            <a:r>
              <a:rPr lang="en-US" b="0" i="0" dirty="0">
                <a:effectLst/>
                <a:latin typeface="Segoe UI" panose="020B0502040204020203" pitchFamily="34" charset="0"/>
              </a:rPr>
              <a:t> Prioritizes central control over innovation. Existing operational processes over cultural shift to modern cloud operations.</a:t>
            </a:r>
          </a:p>
          <a:p>
            <a:pPr algn="l">
              <a:buFont typeface="Arial" panose="020B0604020202020204" pitchFamily="34" charset="0"/>
              <a:buNone/>
            </a:pPr>
            <a:r>
              <a:rPr lang="en-US" b="1" i="0" dirty="0">
                <a:effectLst/>
                <a:latin typeface="Segoe UI" panose="020B0502040204020203" pitchFamily="34" charset="0"/>
              </a:rPr>
              <a:t>Distinct advantage:</a:t>
            </a:r>
            <a:r>
              <a:rPr lang="en-US" b="0" i="0" dirty="0">
                <a:effectLst/>
                <a:latin typeface="Segoe UI" panose="020B0502040204020203" pitchFamily="34" charset="0"/>
              </a:rPr>
              <a:t> </a:t>
            </a:r>
          </a:p>
          <a:p>
            <a:pPr algn="l">
              <a:buFont typeface="Arial" panose="020B0604020202020204" pitchFamily="34" charset="0"/>
              <a:buNone/>
            </a:pPr>
            <a:r>
              <a:rPr lang="en-US" b="0" i="0" dirty="0">
                <a:effectLst/>
                <a:latin typeface="Segoe UI" panose="020B0502040204020203" pitchFamily="34" charset="0"/>
              </a:rPr>
              <a:t>Economies of scale, best-of-breed controls, and standardized operations. </a:t>
            </a:r>
          </a:p>
          <a:p>
            <a:pPr algn="l">
              <a:buFont typeface="Arial" panose="020B0604020202020204" pitchFamily="34" charset="0"/>
              <a:buNone/>
            </a:pPr>
            <a:r>
              <a:rPr lang="en-US" b="0" i="0" dirty="0">
                <a:effectLst/>
                <a:latin typeface="Segoe UI" panose="020B0502040204020203" pitchFamily="34" charset="0"/>
              </a:rPr>
              <a:t>Most advantageous to centralized teams with a portfolio of a few hundred workloads with modest architectural complexity and compliance requirements.</a:t>
            </a:r>
          </a:p>
          <a:p>
            <a:pPr algn="l">
              <a:buFont typeface="Arial" panose="020B0604020202020204" pitchFamily="34" charset="0"/>
              <a:buNone/>
            </a:pPr>
            <a:r>
              <a:rPr lang="en-US" b="1" i="0" dirty="0">
                <a:effectLst/>
                <a:latin typeface="Segoe UI" panose="020B0502040204020203" pitchFamily="34" charset="0"/>
              </a:rPr>
              <a:t>Distinct disadvantage:</a:t>
            </a:r>
            <a:r>
              <a:rPr lang="en-US" b="0" i="0" dirty="0">
                <a:effectLst/>
                <a:latin typeface="Segoe UI" panose="020B0502040204020203" pitchFamily="34" charset="0"/>
              </a:rPr>
              <a:t> Scaling to meet the demands of a large portfolio of workloads can place significant strain on a centralized team making operational decisions for production workloads. </a:t>
            </a:r>
          </a:p>
          <a:p>
            <a:pPr algn="l">
              <a:buFont typeface="Arial" panose="020B0604020202020204" pitchFamily="34" charset="0"/>
              <a:buNone/>
            </a:pPr>
            <a:r>
              <a:rPr lang="en-US" b="0" i="0" dirty="0">
                <a:effectLst/>
                <a:latin typeface="Segoe UI" panose="020B0502040204020203" pitchFamily="34" charset="0"/>
              </a:rPr>
              <a:t>If technical assets are expected to scale beyond 1,000 or so VMs, applications, or data sources within the next 18-24 months, an enterprise model should be considered.</a:t>
            </a:r>
          </a:p>
          <a:p>
            <a:pPr algn="l">
              <a:buFont typeface="Arial" panose="020B0604020202020204" pitchFamily="34" charset="0"/>
              <a:buNone/>
            </a:pPr>
            <a:r>
              <a:rPr lang="en-US" b="1" i="0" dirty="0">
                <a:effectLst/>
                <a:latin typeface="Segoe UI" panose="020B0502040204020203" pitchFamily="34" charset="0"/>
              </a:rPr>
              <a:t>Risk:</a:t>
            </a:r>
            <a:r>
              <a:rPr lang="en-US" b="0" i="0" dirty="0">
                <a:effectLst/>
                <a:latin typeface="Segoe UI" panose="020B0502040204020203" pitchFamily="34" charset="0"/>
              </a:rPr>
              <a:t> This approach limits centralization to a smaller number of subscriptions (often one production subscription). There is a risk of significant refactoring later in the cloud journey that could interfere with adoption plans. </a:t>
            </a:r>
          </a:p>
        </p:txBody>
      </p:sp>
    </p:spTree>
    <p:extLst>
      <p:ext uri="{BB962C8B-B14F-4D97-AF65-F5344CB8AC3E}">
        <p14:creationId xmlns:p14="http://schemas.microsoft.com/office/powerpoint/2010/main" val="223636994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969138D-A0FF-4B37-8956-B7E1C999326B}"/>
              </a:ext>
            </a:extLst>
          </p:cNvPr>
          <p:cNvSpPr txBox="1">
            <a:spLocks/>
          </p:cNvSpPr>
          <p:nvPr/>
        </p:nvSpPr>
        <p:spPr>
          <a:xfrm>
            <a:off x="266633" y="111978"/>
            <a:ext cx="7910070" cy="763428"/>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latin typeface="Segoe UI Light" panose="020B0502040204020203" pitchFamily="34" charset="0"/>
                <a:ea typeface="+mn-ea"/>
                <a:cs typeface="Segoe UI Light" panose="020B0502040204020203" pitchFamily="34" charset="0"/>
              </a:rPr>
              <a:t>Enterprise operations (Option 3)</a:t>
            </a:r>
            <a:endParaRPr lang="en-US" sz="3700" b="1" dirty="0">
              <a:latin typeface="Segoe UI" panose="020B0502040204020203" pitchFamily="34" charset="0"/>
              <a:ea typeface="+mn-ea"/>
              <a:cs typeface="Segoe UI" panose="020B0502040204020203" pitchFamily="34" charset="0"/>
            </a:endParaRPr>
          </a:p>
        </p:txBody>
      </p:sp>
      <p:pic>
        <p:nvPicPr>
          <p:cNvPr id="4" name="Picture 3">
            <a:extLst>
              <a:ext uri="{FF2B5EF4-FFF2-40B4-BE49-F238E27FC236}">
                <a16:creationId xmlns:a16="http://schemas.microsoft.com/office/drawing/2014/main" id="{8AB912F2-6445-41B7-B05F-EA08AD5ABD0E}"/>
              </a:ext>
            </a:extLst>
          </p:cNvPr>
          <p:cNvPicPr>
            <a:picLocks noChangeAspect="1"/>
          </p:cNvPicPr>
          <p:nvPr/>
        </p:nvPicPr>
        <p:blipFill>
          <a:blip r:embed="rId4"/>
          <a:stretch>
            <a:fillRect/>
          </a:stretch>
        </p:blipFill>
        <p:spPr>
          <a:xfrm>
            <a:off x="1430874" y="1168271"/>
            <a:ext cx="9796759" cy="5769928"/>
          </a:xfrm>
          <a:prstGeom prst="rect">
            <a:avLst/>
          </a:prstGeom>
        </p:spPr>
      </p:pic>
    </p:spTree>
    <p:extLst>
      <p:ext uri="{BB962C8B-B14F-4D97-AF65-F5344CB8AC3E}">
        <p14:creationId xmlns:p14="http://schemas.microsoft.com/office/powerpoint/2010/main" val="99614139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969138D-A0FF-4B37-8956-B7E1C999326B}"/>
              </a:ext>
            </a:extLst>
          </p:cNvPr>
          <p:cNvSpPr txBox="1">
            <a:spLocks/>
          </p:cNvSpPr>
          <p:nvPr/>
        </p:nvSpPr>
        <p:spPr>
          <a:xfrm>
            <a:off x="266633" y="111978"/>
            <a:ext cx="7910070" cy="763428"/>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latin typeface="Segoe UI Light" panose="020B0502040204020203" pitchFamily="34" charset="0"/>
                <a:ea typeface="+mn-ea"/>
                <a:cs typeface="Segoe UI Light" panose="020B0502040204020203" pitchFamily="34" charset="0"/>
              </a:rPr>
              <a:t>Enterprise operations</a:t>
            </a:r>
            <a:endParaRPr lang="en-US" sz="3700" b="1" dirty="0">
              <a:latin typeface="Segoe UI" panose="020B0502040204020203" pitchFamily="34" charset="0"/>
              <a:ea typeface="+mn-ea"/>
              <a:cs typeface="Segoe UI" panose="020B0502040204020203" pitchFamily="34" charset="0"/>
            </a:endParaRPr>
          </a:p>
        </p:txBody>
      </p:sp>
      <p:pic>
        <p:nvPicPr>
          <p:cNvPr id="4" name="Picture 3">
            <a:extLst>
              <a:ext uri="{FF2B5EF4-FFF2-40B4-BE49-F238E27FC236}">
                <a16:creationId xmlns:a16="http://schemas.microsoft.com/office/drawing/2014/main" id="{8AB912F2-6445-41B7-B05F-EA08AD5ABD0E}"/>
              </a:ext>
            </a:extLst>
          </p:cNvPr>
          <p:cNvPicPr>
            <a:picLocks noChangeAspect="1"/>
          </p:cNvPicPr>
          <p:nvPr/>
        </p:nvPicPr>
        <p:blipFill>
          <a:blip r:embed="rId4"/>
          <a:stretch>
            <a:fillRect/>
          </a:stretch>
        </p:blipFill>
        <p:spPr>
          <a:xfrm>
            <a:off x="6502018" y="1940966"/>
            <a:ext cx="6501137" cy="3828928"/>
          </a:xfrm>
          <a:prstGeom prst="rect">
            <a:avLst/>
          </a:prstGeom>
        </p:spPr>
      </p:pic>
      <p:sp>
        <p:nvSpPr>
          <p:cNvPr id="6" name="TextBox 5">
            <a:extLst>
              <a:ext uri="{FF2B5EF4-FFF2-40B4-BE49-F238E27FC236}">
                <a16:creationId xmlns:a16="http://schemas.microsoft.com/office/drawing/2014/main" id="{0513F441-A3A1-4D4D-9560-DC454FD3CD8A}"/>
              </a:ext>
            </a:extLst>
          </p:cNvPr>
          <p:cNvSpPr txBox="1"/>
          <p:nvPr/>
        </p:nvSpPr>
        <p:spPr>
          <a:xfrm>
            <a:off x="20425" y="1322030"/>
            <a:ext cx="6481593" cy="5634569"/>
          </a:xfrm>
          <a:prstGeom prst="rect">
            <a:avLst/>
          </a:prstGeom>
          <a:noFill/>
        </p:spPr>
        <p:txBody>
          <a:bodyPr wrap="square">
            <a:spAutoFit/>
          </a:bodyPr>
          <a:lstStyle/>
          <a:p>
            <a:pPr algn="l">
              <a:buFont typeface="Arial" panose="020B0604020202020204" pitchFamily="34" charset="0"/>
              <a:buNone/>
            </a:pPr>
            <a:r>
              <a:rPr lang="en-US" b="1" i="0" dirty="0">
                <a:effectLst/>
                <a:latin typeface="Segoe UI" panose="020B0502040204020203" pitchFamily="34" charset="0"/>
              </a:rPr>
              <a:t>Priorities:</a:t>
            </a:r>
            <a:r>
              <a:rPr lang="en-US" b="0" i="0" dirty="0">
                <a:effectLst/>
                <a:latin typeface="Segoe UI" panose="020B0502040204020203" pitchFamily="34" charset="0"/>
              </a:rPr>
              <a:t> Prioritizes democratization of technical decisions. Democratization of technical decisions shifts responsibilities previously held by central IT to workload teams when applicable. </a:t>
            </a:r>
          </a:p>
          <a:p>
            <a:pPr algn="l">
              <a:buFont typeface="Arial" panose="020B0604020202020204" pitchFamily="34" charset="0"/>
              <a:buNone/>
            </a:pPr>
            <a:r>
              <a:rPr lang="en-US" b="1" i="0" dirty="0">
                <a:effectLst/>
                <a:latin typeface="Segoe UI" panose="020B0502040204020203" pitchFamily="34" charset="0"/>
              </a:rPr>
              <a:t>Distinct advantage:</a:t>
            </a:r>
            <a:r>
              <a:rPr lang="en-US" b="0" i="0" dirty="0">
                <a:effectLst/>
                <a:latin typeface="Segoe UI" panose="020B0502040204020203" pitchFamily="34" charset="0"/>
              </a:rPr>
              <a:t> Segmentation of environments and separation of duties allow for balance between control and innovation. Central operations can maintain centralized operations for workloads that require increase compliance, stable state operations, or represent greater security risks. </a:t>
            </a:r>
            <a:r>
              <a:rPr lang="en-US" b="1" i="0" dirty="0">
                <a:effectLst/>
                <a:latin typeface="Segoe UI" panose="020B0502040204020203" pitchFamily="34" charset="0"/>
              </a:rPr>
              <a:t>Distinct disadvantage:</a:t>
            </a:r>
            <a:r>
              <a:rPr lang="en-US" b="0" i="0" dirty="0">
                <a:effectLst/>
                <a:latin typeface="Segoe UI" panose="020B0502040204020203" pitchFamily="34" charset="0"/>
              </a:rPr>
              <a:t> What worked well on-premises might not work well in enterprise cloud operations. Cultural shifts in control and responsibility are often the biggest challenge. Operational shifts that follow the cultural shift take time and committed effort to implement, mature, and stabilize. </a:t>
            </a:r>
            <a:r>
              <a:rPr lang="en-US" b="1" i="0" dirty="0">
                <a:effectLst/>
                <a:latin typeface="Segoe UI" panose="020B0502040204020203" pitchFamily="34" charset="0"/>
              </a:rPr>
              <a:t>Risk:</a:t>
            </a:r>
            <a:r>
              <a:rPr lang="en-US" b="0" i="0" dirty="0">
                <a:effectLst/>
                <a:latin typeface="Segoe UI" panose="020B0502040204020203" pitchFamily="34" charset="0"/>
              </a:rPr>
              <a:t> This approach requires executive commitment to the change strategy. It also requires commitment from the technical teams to overcome learning curves and deliver the required change. Long-term cooperation between business, </a:t>
            </a:r>
            <a:r>
              <a:rPr lang="en-US" b="0" i="0" dirty="0" err="1">
                <a:effectLst/>
                <a:latin typeface="Segoe UI" panose="020B0502040204020203" pitchFamily="34" charset="0"/>
              </a:rPr>
              <a:t>CCoE</a:t>
            </a:r>
            <a:r>
              <a:rPr lang="en-US" b="0" i="0" dirty="0">
                <a:effectLst/>
                <a:latin typeface="Segoe UI" panose="020B0502040204020203" pitchFamily="34" charset="0"/>
              </a:rPr>
              <a:t>/central IT, and workload teams is required to see long-term benefits.</a:t>
            </a:r>
          </a:p>
        </p:txBody>
      </p:sp>
    </p:spTree>
    <p:extLst>
      <p:ext uri="{BB962C8B-B14F-4D97-AF65-F5344CB8AC3E}">
        <p14:creationId xmlns:p14="http://schemas.microsoft.com/office/powerpoint/2010/main" val="127568605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969138D-A0FF-4B37-8956-B7E1C999326B}"/>
              </a:ext>
            </a:extLst>
          </p:cNvPr>
          <p:cNvSpPr txBox="1">
            <a:spLocks/>
          </p:cNvSpPr>
          <p:nvPr/>
        </p:nvSpPr>
        <p:spPr>
          <a:xfrm>
            <a:off x="266633" y="111978"/>
            <a:ext cx="7910070" cy="763428"/>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latin typeface="Segoe UI Light" panose="020B0502040204020203" pitchFamily="34" charset="0"/>
                <a:ea typeface="+mn-ea"/>
                <a:cs typeface="Segoe UI Light" panose="020B0502040204020203" pitchFamily="34" charset="0"/>
              </a:rPr>
              <a:t>Distributed operations (Option 4)</a:t>
            </a:r>
            <a:endParaRPr lang="en-US" sz="3700" b="1" dirty="0">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96A0EB32-5EDD-4A06-A9DD-8A2972D2D0F8}"/>
              </a:ext>
            </a:extLst>
          </p:cNvPr>
          <p:cNvPicPr>
            <a:picLocks noChangeAspect="1"/>
          </p:cNvPicPr>
          <p:nvPr/>
        </p:nvPicPr>
        <p:blipFill>
          <a:blip r:embed="rId4"/>
          <a:stretch>
            <a:fillRect/>
          </a:stretch>
        </p:blipFill>
        <p:spPr>
          <a:xfrm>
            <a:off x="2332390" y="1331090"/>
            <a:ext cx="8363314" cy="5364224"/>
          </a:xfrm>
          <a:prstGeom prst="rect">
            <a:avLst/>
          </a:prstGeom>
        </p:spPr>
      </p:pic>
    </p:spTree>
    <p:extLst>
      <p:ext uri="{BB962C8B-B14F-4D97-AF65-F5344CB8AC3E}">
        <p14:creationId xmlns:p14="http://schemas.microsoft.com/office/powerpoint/2010/main" val="28596938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DF7D7F-C044-457C-946B-7110548B1DD5}"/>
              </a:ext>
            </a:extLst>
          </p:cNvPr>
          <p:cNvSpPr>
            <a:spLocks noGrp="1"/>
          </p:cNvSpPr>
          <p:nvPr>
            <p:ph type="sldNum" sz="quarter" idx="12"/>
          </p:nvPr>
        </p:nvSpPr>
        <p:spPr>
          <a:xfrm>
            <a:off x="8782896" y="6482888"/>
            <a:ext cx="2797810" cy="372394"/>
          </a:xfrm>
        </p:spPr>
        <p:txBody>
          <a:bodyPr vert="horz" lIns="93260" tIns="46630" rIns="93260" bIns="46630" rtlCol="0" anchor="ctr">
            <a:normAutofit/>
          </a:bodyPr>
          <a:lstStyle/>
          <a:p>
            <a:pPr algn="r" defTabSz="932597">
              <a:spcAft>
                <a:spcPts val="612"/>
              </a:spcAft>
            </a:pPr>
            <a:fld id="{69EB2B9C-AA77-46CD-ABC5-0F5A5581FDE5}" type="slidenum">
              <a:rPr lang="en-US" sz="1200">
                <a:solidFill>
                  <a:schemeClr val="tx1">
                    <a:tint val="75000"/>
                  </a:schemeClr>
                </a:solidFill>
                <a:latin typeface="+mn-lt"/>
                <a:cs typeface="+mn-cs"/>
              </a:rPr>
              <a:pPr algn="r" defTabSz="932597">
                <a:spcAft>
                  <a:spcPts val="612"/>
                </a:spcAft>
              </a:pPr>
              <a:t>19</a:t>
            </a:fld>
            <a:endParaRPr lang="en-US" sz="1200">
              <a:solidFill>
                <a:schemeClr val="tx1">
                  <a:tint val="75000"/>
                </a:schemeClr>
              </a:solidFill>
              <a:latin typeface="+mn-lt"/>
              <a:cs typeface="+mn-cs"/>
            </a:endParaRPr>
          </a:p>
        </p:txBody>
      </p:sp>
      <p:sp>
        <p:nvSpPr>
          <p:cNvPr id="7" name="Title 1">
            <a:extLst>
              <a:ext uri="{FF2B5EF4-FFF2-40B4-BE49-F238E27FC236}">
                <a16:creationId xmlns:a16="http://schemas.microsoft.com/office/drawing/2014/main" id="{1969138D-A0FF-4B37-8956-B7E1C999326B}"/>
              </a:ext>
            </a:extLst>
          </p:cNvPr>
          <p:cNvSpPr txBox="1">
            <a:spLocks/>
          </p:cNvSpPr>
          <p:nvPr/>
        </p:nvSpPr>
        <p:spPr>
          <a:xfrm>
            <a:off x="266633" y="111978"/>
            <a:ext cx="7910070" cy="763428"/>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latin typeface="Segoe UI Light" panose="020B0502040204020203" pitchFamily="34" charset="0"/>
                <a:ea typeface="+mn-ea"/>
                <a:cs typeface="Segoe UI Light" panose="020B0502040204020203" pitchFamily="34" charset="0"/>
              </a:rPr>
              <a:t>Distributed operations</a:t>
            </a:r>
            <a:endParaRPr lang="en-US" sz="3700" b="1" dirty="0">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96A0EB32-5EDD-4A06-A9DD-8A2972D2D0F8}"/>
              </a:ext>
            </a:extLst>
          </p:cNvPr>
          <p:cNvPicPr>
            <a:picLocks noChangeAspect="1"/>
          </p:cNvPicPr>
          <p:nvPr/>
        </p:nvPicPr>
        <p:blipFill>
          <a:blip r:embed="rId4"/>
          <a:stretch>
            <a:fillRect/>
          </a:stretch>
        </p:blipFill>
        <p:spPr>
          <a:xfrm>
            <a:off x="5868562" y="2094518"/>
            <a:ext cx="6055069" cy="3883718"/>
          </a:xfrm>
          <a:prstGeom prst="rect">
            <a:avLst/>
          </a:prstGeom>
        </p:spPr>
      </p:pic>
      <p:sp>
        <p:nvSpPr>
          <p:cNvPr id="6" name="TextBox 5">
            <a:extLst>
              <a:ext uri="{FF2B5EF4-FFF2-40B4-BE49-F238E27FC236}">
                <a16:creationId xmlns:a16="http://schemas.microsoft.com/office/drawing/2014/main" id="{69680E3D-51D4-4A08-AB49-AD6BE842FB61}"/>
              </a:ext>
            </a:extLst>
          </p:cNvPr>
          <p:cNvSpPr txBox="1"/>
          <p:nvPr/>
        </p:nvSpPr>
        <p:spPr>
          <a:xfrm>
            <a:off x="443868" y="1082935"/>
            <a:ext cx="5308067" cy="6026949"/>
          </a:xfrm>
          <a:prstGeom prst="rect">
            <a:avLst/>
          </a:prstGeom>
          <a:noFill/>
        </p:spPr>
        <p:txBody>
          <a:bodyPr wrap="square">
            <a:spAutoFit/>
          </a:bodyPr>
          <a:lstStyle/>
          <a:p>
            <a:pPr algn="l">
              <a:buFont typeface="Arial" panose="020B0604020202020204" pitchFamily="34" charset="0"/>
              <a:buNone/>
            </a:pPr>
            <a:r>
              <a:rPr lang="en-US" b="1" i="0">
                <a:effectLst/>
                <a:latin typeface="Segoe UI" panose="020B0502040204020203" pitchFamily="34" charset="0"/>
              </a:rPr>
              <a:t>Priorities:</a:t>
            </a:r>
            <a:r>
              <a:rPr lang="en-US" b="0" i="0">
                <a:effectLst/>
                <a:latin typeface="Segoe UI" panose="020B0502040204020203" pitchFamily="34" charset="0"/>
              </a:rPr>
              <a:t> Integration of multiple existing operating models.</a:t>
            </a:r>
          </a:p>
          <a:p>
            <a:pPr marL="291436" indent="-291436">
              <a:buFont typeface="Arial" panose="020B0604020202020204" pitchFamily="34" charset="0"/>
              <a:buChar char="•"/>
            </a:pPr>
            <a:r>
              <a:rPr lang="en-US" b="0" i="0">
                <a:effectLst/>
                <a:latin typeface="Segoe UI" panose="020B0502040204020203" pitchFamily="34" charset="0"/>
              </a:rPr>
              <a:t>Transitional state with a focus on moving the entire organization to one of the previously mentioned operating models, over time.</a:t>
            </a:r>
          </a:p>
          <a:p>
            <a:pPr marL="291436" indent="-291436">
              <a:buFont typeface="Arial" panose="020B0604020202020204" pitchFamily="34" charset="0"/>
              <a:buChar char="•"/>
            </a:pPr>
            <a:r>
              <a:rPr lang="en-US" b="0" i="0">
                <a:effectLst/>
                <a:latin typeface="Segoe UI" panose="020B0502040204020203" pitchFamily="34" charset="0"/>
              </a:rPr>
              <a:t>Longer term operational approach when the organization is too large or too complex to align to a single operating model.</a:t>
            </a:r>
          </a:p>
          <a:p>
            <a:pPr algn="l">
              <a:buFont typeface="Arial" panose="020B0604020202020204" pitchFamily="34" charset="0"/>
              <a:buNone/>
            </a:pPr>
            <a:r>
              <a:rPr lang="en-US" b="1" i="0">
                <a:effectLst/>
                <a:latin typeface="Segoe UI" panose="020B0502040204020203" pitchFamily="34" charset="0"/>
              </a:rPr>
              <a:t>Distinct advantage:</a:t>
            </a:r>
            <a:r>
              <a:rPr lang="en-US" b="0" i="0">
                <a:effectLst/>
                <a:latin typeface="Segoe UI" panose="020B0502040204020203" pitchFamily="34" charset="0"/>
              </a:rPr>
              <a:t> Integration of common operating model elements from each business unit. Creates a vehicle to group operating units into a hierarchy and help them mature operations using consistent repeatable processes.</a:t>
            </a:r>
          </a:p>
          <a:p>
            <a:pPr algn="l">
              <a:buFont typeface="Arial" panose="020B0604020202020204" pitchFamily="34" charset="0"/>
              <a:buNone/>
            </a:pPr>
            <a:r>
              <a:rPr lang="en-US" b="1" i="0">
                <a:effectLst/>
                <a:latin typeface="Segoe UI" panose="020B0502040204020203" pitchFamily="34" charset="0"/>
              </a:rPr>
              <a:t>Distinct disadvantage:</a:t>
            </a:r>
            <a:r>
              <a:rPr lang="en-US" b="0" i="0">
                <a:effectLst/>
                <a:latin typeface="Segoe UI" panose="020B0502040204020203" pitchFamily="34" charset="0"/>
              </a:rPr>
              <a:t> Consistency and standardization across multiple operating models is difficult to maintain for extended periods. </a:t>
            </a:r>
          </a:p>
          <a:p>
            <a:pPr algn="l">
              <a:buFont typeface="Arial" panose="020B0604020202020204" pitchFamily="34" charset="0"/>
              <a:buNone/>
            </a:pPr>
            <a:r>
              <a:rPr lang="en-US" b="1" i="0">
                <a:effectLst/>
                <a:latin typeface="Segoe UI" panose="020B0502040204020203" pitchFamily="34" charset="0"/>
              </a:rPr>
              <a:t>Risk:</a:t>
            </a:r>
            <a:r>
              <a:rPr lang="en-US" b="0" i="0">
                <a:effectLst/>
                <a:latin typeface="Segoe UI" panose="020B0502040204020203" pitchFamily="34" charset="0"/>
              </a:rPr>
              <a:t> Lack of commitment to a primary operating model could lead to confusion across teams. </a:t>
            </a:r>
          </a:p>
          <a:p>
            <a:pPr algn="l">
              <a:buFont typeface="Arial" panose="020B0604020202020204" pitchFamily="34" charset="0"/>
              <a:buNone/>
            </a:pPr>
            <a:r>
              <a:rPr lang="en-US" b="0" i="0">
                <a:effectLst/>
                <a:latin typeface="Segoe UI" panose="020B0502040204020203" pitchFamily="34" charset="0"/>
              </a:rPr>
              <a:t>This operating model should only be used when there is no way to align to a single operating model.</a:t>
            </a:r>
          </a:p>
        </p:txBody>
      </p:sp>
    </p:spTree>
    <p:extLst>
      <p:ext uri="{BB962C8B-B14F-4D97-AF65-F5344CB8AC3E}">
        <p14:creationId xmlns:p14="http://schemas.microsoft.com/office/powerpoint/2010/main" val="255422936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3851-70B3-48E6-9E12-72343BE77F2C}"/>
              </a:ext>
            </a:extLst>
          </p:cNvPr>
          <p:cNvSpPr>
            <a:spLocks noGrp="1"/>
          </p:cNvSpPr>
          <p:nvPr>
            <p:ph type="title"/>
          </p:nvPr>
        </p:nvSpPr>
        <p:spPr/>
        <p:txBody>
          <a:bodyPr/>
          <a:lstStyle/>
          <a:p>
            <a:r>
              <a:rPr lang="en-AU" dirty="0">
                <a:latin typeface="+mn-lt"/>
              </a:rPr>
              <a:t>Agenda</a:t>
            </a:r>
          </a:p>
        </p:txBody>
      </p:sp>
      <p:sp>
        <p:nvSpPr>
          <p:cNvPr id="3" name="Content Placeholder 2">
            <a:extLst>
              <a:ext uri="{FF2B5EF4-FFF2-40B4-BE49-F238E27FC236}">
                <a16:creationId xmlns:a16="http://schemas.microsoft.com/office/drawing/2014/main" id="{FE07E939-C598-46DB-8A47-5C7CD167F3DE}"/>
              </a:ext>
            </a:extLst>
          </p:cNvPr>
          <p:cNvSpPr>
            <a:spLocks noGrp="1"/>
          </p:cNvSpPr>
          <p:nvPr>
            <p:ph sz="quarter" idx="12"/>
          </p:nvPr>
        </p:nvSpPr>
        <p:spPr>
          <a:xfrm>
            <a:off x="600059" y="1374295"/>
            <a:ext cx="9416396" cy="5712269"/>
          </a:xfrm>
        </p:spPr>
        <p:txBody>
          <a:bodyPr vert="horz" wrap="square" lIns="0" tIns="0" rIns="0" bIns="0" rtlCol="0" anchor="t">
            <a:spAutoFit/>
          </a:bodyPr>
          <a:lstStyle/>
          <a:p>
            <a:r>
              <a:rPr lang="en-AU" dirty="0"/>
              <a:t>Journey</a:t>
            </a:r>
          </a:p>
          <a:p>
            <a:r>
              <a:rPr lang="en-AU" dirty="0"/>
              <a:t>Operating model</a:t>
            </a:r>
          </a:p>
          <a:p>
            <a:r>
              <a:rPr lang="en-AU" dirty="0"/>
              <a:t>Roles</a:t>
            </a:r>
          </a:p>
          <a:p>
            <a:r>
              <a:rPr lang="en-AU" dirty="0"/>
              <a:t>Skilling</a:t>
            </a:r>
          </a:p>
          <a:p>
            <a:r>
              <a:rPr lang="en-AU" dirty="0"/>
              <a:t>Azure Service Health – Incident Management</a:t>
            </a:r>
          </a:p>
          <a:p>
            <a:r>
              <a:rPr lang="en-AU" dirty="0"/>
              <a:t>Cost Management</a:t>
            </a:r>
          </a:p>
          <a:p>
            <a:r>
              <a:rPr lang="en-AU" dirty="0"/>
              <a:t>SLA and resilience</a:t>
            </a:r>
          </a:p>
          <a:p>
            <a:pPr marL="233045" indent="-233045"/>
            <a:r>
              <a:rPr lang="en-AU" sz="2850" dirty="0">
                <a:cs typeface="Segoe UI"/>
              </a:rPr>
              <a:t>Azure Updates</a:t>
            </a:r>
            <a:endParaRPr lang="en-AU" sz="2850" dirty="0"/>
          </a:p>
          <a:p>
            <a:pPr marL="0" indent="0">
              <a:buNone/>
            </a:pPr>
            <a:endParaRPr lang="en-AU" dirty="0"/>
          </a:p>
          <a:p>
            <a:endParaRPr lang="en-AU" dirty="0"/>
          </a:p>
          <a:p>
            <a:endParaRPr lang="en-AU" dirty="0"/>
          </a:p>
        </p:txBody>
      </p:sp>
    </p:spTree>
    <p:extLst>
      <p:ext uri="{BB962C8B-B14F-4D97-AF65-F5344CB8AC3E}">
        <p14:creationId xmlns:p14="http://schemas.microsoft.com/office/powerpoint/2010/main" val="2918545015"/>
      </p:ext>
    </p:extLst>
  </p:cSld>
  <p:clrMapOvr>
    <a:masterClrMapping/>
  </p:clrMapOvr>
  <p:transition>
    <p:fade/>
  </p:transition>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38CB87A-7634-4A03-BC2C-D2DE67B6AC82}"/>
              </a:ext>
            </a:extLst>
          </p:cNvPr>
          <p:cNvSpPr>
            <a:spLocks noGrp="1"/>
          </p:cNvSpPr>
          <p:nvPr>
            <p:ph type="title"/>
          </p:nvPr>
        </p:nvSpPr>
        <p:spPr>
          <a:xfrm>
            <a:off x="595737" y="3214749"/>
            <a:ext cx="4245437" cy="565027"/>
          </a:xfrm>
        </p:spPr>
        <p:txBody>
          <a:bodyPr wrap="square" anchor="ctr">
            <a:normAutofit/>
          </a:bodyPr>
          <a:lstStyle/>
          <a:p>
            <a:pPr>
              <a:lnSpc>
                <a:spcPct val="90000"/>
              </a:lnSpc>
            </a:pPr>
            <a:r>
              <a:rPr lang="en-US" sz="3100" dirty="0"/>
              <a:t>Roles and Teams</a:t>
            </a:r>
          </a:p>
        </p:txBody>
      </p:sp>
      <p:pic>
        <p:nvPicPr>
          <p:cNvPr id="6" name="Picture 5">
            <a:extLst>
              <a:ext uri="{FF2B5EF4-FFF2-40B4-BE49-F238E27FC236}">
                <a16:creationId xmlns:a16="http://schemas.microsoft.com/office/drawing/2014/main" id="{06241006-C9AA-4D33-944D-6BCF3C5FD308}"/>
              </a:ext>
            </a:extLst>
          </p:cNvPr>
          <p:cNvPicPr>
            <a:picLocks noChangeAspect="1"/>
          </p:cNvPicPr>
          <p:nvPr/>
        </p:nvPicPr>
        <p:blipFill rotWithShape="1">
          <a:blip r:embed="rId3"/>
          <a:srcRect l="6776" r="36966" b="1"/>
          <a:stretch/>
        </p:blipFill>
        <p:spPr>
          <a:xfrm>
            <a:off x="5440958" y="10"/>
            <a:ext cx="6995517" cy="6994515"/>
          </a:xfrm>
          <a:prstGeom prst="rect">
            <a:avLst/>
          </a:prstGeom>
          <a:noFill/>
        </p:spPr>
      </p:pic>
    </p:spTree>
    <p:extLst>
      <p:ext uri="{BB962C8B-B14F-4D97-AF65-F5344CB8AC3E}">
        <p14:creationId xmlns:p14="http://schemas.microsoft.com/office/powerpoint/2010/main" val="27101698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479F-0A1B-40B0-88DD-01BE413D4BDA}"/>
              </a:ext>
            </a:extLst>
          </p:cNvPr>
          <p:cNvSpPr>
            <a:spLocks noGrp="1"/>
          </p:cNvSpPr>
          <p:nvPr>
            <p:ph type="title"/>
          </p:nvPr>
        </p:nvSpPr>
        <p:spPr>
          <a:xfrm>
            <a:off x="855768" y="337201"/>
            <a:ext cx="10724938" cy="565091"/>
          </a:xfrm>
        </p:spPr>
        <p:txBody>
          <a:bodyPr/>
          <a:lstStyle/>
          <a:p>
            <a:r>
              <a:rPr lang="en-US" sz="3672" dirty="0">
                <a:solidFill>
                  <a:schemeClr val="accent1">
                    <a:lumMod val="40000"/>
                    <a:lumOff val="60000"/>
                  </a:schemeClr>
                </a:solidFill>
              </a:rPr>
              <a:t>Plan</a:t>
            </a:r>
            <a:r>
              <a:rPr lang="en-US" sz="3672" dirty="0">
                <a:solidFill>
                  <a:schemeClr val="bg1"/>
                </a:solidFill>
              </a:rPr>
              <a:t> | Initial Org Alignment</a:t>
            </a:r>
          </a:p>
        </p:txBody>
      </p:sp>
      <p:sp>
        <p:nvSpPr>
          <p:cNvPr id="4" name="TextBox 3">
            <a:extLst>
              <a:ext uri="{FF2B5EF4-FFF2-40B4-BE49-F238E27FC236}">
                <a16:creationId xmlns:a16="http://schemas.microsoft.com/office/drawing/2014/main" id="{D2D79B4F-B3BB-4A16-9624-6F7B648E1E1A}"/>
              </a:ext>
            </a:extLst>
          </p:cNvPr>
          <p:cNvSpPr txBox="1"/>
          <p:nvPr/>
        </p:nvSpPr>
        <p:spPr>
          <a:xfrm>
            <a:off x="855768" y="1433832"/>
            <a:ext cx="11116349" cy="343492"/>
          </a:xfrm>
          <a:prstGeom prst="rect">
            <a:avLst/>
          </a:prstGeom>
          <a:noFill/>
        </p:spPr>
        <p:txBody>
          <a:bodyPr wrap="square" rtlCol="0">
            <a:spAutoFit/>
          </a:bodyPr>
          <a:lstStyle/>
          <a:p>
            <a:pPr defTabSz="932563">
              <a:defRPr/>
            </a:pPr>
            <a:r>
              <a:rPr lang="en-US" sz="1632" spc="-51" dirty="0">
                <a:ln w="3175">
                  <a:noFill/>
                </a:ln>
                <a:solidFill>
                  <a:schemeClr val="bg1"/>
                </a:solidFill>
                <a:cs typeface="Segoe UI" panose="020B0502040204020203" pitchFamily="34" charset="0"/>
              </a:rPr>
              <a:t>Implementing Cloud adoption plan requires some initial alignment of different stakeholders who will make the plan a reality</a:t>
            </a:r>
          </a:p>
        </p:txBody>
      </p:sp>
      <p:sp>
        <p:nvSpPr>
          <p:cNvPr id="5" name="Rectangle: Rounded Corners 4">
            <a:extLst>
              <a:ext uri="{FF2B5EF4-FFF2-40B4-BE49-F238E27FC236}">
                <a16:creationId xmlns:a16="http://schemas.microsoft.com/office/drawing/2014/main" id="{78AA9AE7-7166-464F-8B9A-6899A8A30663}"/>
              </a:ext>
            </a:extLst>
          </p:cNvPr>
          <p:cNvSpPr/>
          <p:nvPr/>
        </p:nvSpPr>
        <p:spPr>
          <a:xfrm>
            <a:off x="1590745" y="2602965"/>
            <a:ext cx="2714292" cy="143525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defRPr/>
            </a:pPr>
            <a:r>
              <a:rPr lang="en-US">
                <a:solidFill>
                  <a:schemeClr val="bg1"/>
                </a:solidFill>
                <a:latin typeface="Segoe UI"/>
              </a:rPr>
              <a:t>Cloud Adoption Team</a:t>
            </a:r>
          </a:p>
        </p:txBody>
      </p:sp>
      <p:sp>
        <p:nvSpPr>
          <p:cNvPr id="6" name="Rectangle: Rounded Corners 5">
            <a:extLst>
              <a:ext uri="{FF2B5EF4-FFF2-40B4-BE49-F238E27FC236}">
                <a16:creationId xmlns:a16="http://schemas.microsoft.com/office/drawing/2014/main" id="{5E5CD8BC-229A-4CC7-BAF7-0A45A83FACD6}"/>
              </a:ext>
            </a:extLst>
          </p:cNvPr>
          <p:cNvSpPr/>
          <p:nvPr/>
        </p:nvSpPr>
        <p:spPr>
          <a:xfrm>
            <a:off x="7556392" y="2626161"/>
            <a:ext cx="2708177" cy="12744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algn="ctr" defTabSz="932563">
              <a:defRPr/>
            </a:pPr>
            <a:r>
              <a:rPr lang="en-US">
                <a:solidFill>
                  <a:schemeClr val="bg1"/>
                </a:solidFill>
                <a:latin typeface="Segoe UI"/>
              </a:rPr>
              <a:t>Cloud Governance Team</a:t>
            </a:r>
          </a:p>
          <a:p>
            <a:pPr algn="ctr" defTabSz="932563">
              <a:defRPr/>
            </a:pPr>
            <a:endParaRPr lang="en-US">
              <a:solidFill>
                <a:schemeClr val="bg1"/>
              </a:solidFill>
              <a:latin typeface="Segoe UI"/>
            </a:endParaRPr>
          </a:p>
        </p:txBody>
      </p:sp>
      <p:pic>
        <p:nvPicPr>
          <p:cNvPr id="8" name="Graphic 7" descr="Users">
            <a:extLst>
              <a:ext uri="{FF2B5EF4-FFF2-40B4-BE49-F238E27FC236}">
                <a16:creationId xmlns:a16="http://schemas.microsoft.com/office/drawing/2014/main" id="{7A189ACA-E034-4F59-902D-0CFF3BD89D5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481589" y="3025190"/>
            <a:ext cx="932603" cy="932603"/>
          </a:xfrm>
          <a:prstGeom prst="rect">
            <a:avLst/>
          </a:prstGeom>
        </p:spPr>
      </p:pic>
      <p:pic>
        <p:nvPicPr>
          <p:cNvPr id="9" name="Graphic 8" descr="Users">
            <a:extLst>
              <a:ext uri="{FF2B5EF4-FFF2-40B4-BE49-F238E27FC236}">
                <a16:creationId xmlns:a16="http://schemas.microsoft.com/office/drawing/2014/main" id="{2365CFC1-D1A8-4CDF-B1B4-6291836E53AA}"/>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468143" y="3068794"/>
            <a:ext cx="809589" cy="845394"/>
          </a:xfrm>
          <a:prstGeom prst="rect">
            <a:avLst/>
          </a:prstGeom>
        </p:spPr>
      </p:pic>
      <p:pic>
        <p:nvPicPr>
          <p:cNvPr id="11" name="Graphic 10" descr="Cloud">
            <a:extLst>
              <a:ext uri="{FF2B5EF4-FFF2-40B4-BE49-F238E27FC236}">
                <a16:creationId xmlns:a16="http://schemas.microsoft.com/office/drawing/2014/main" id="{922C9CA7-6030-48D1-BDB1-B5EAD15AEBC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961567" y="2139530"/>
            <a:ext cx="1749214" cy="1749214"/>
          </a:xfrm>
          <a:prstGeom prst="rect">
            <a:avLst/>
          </a:prstGeom>
        </p:spPr>
      </p:pic>
      <p:sp>
        <p:nvSpPr>
          <p:cNvPr id="12" name="Isosceles Triangle 11">
            <a:extLst>
              <a:ext uri="{FF2B5EF4-FFF2-40B4-BE49-F238E27FC236}">
                <a16:creationId xmlns:a16="http://schemas.microsoft.com/office/drawing/2014/main" id="{ED916581-6F2A-45EB-BEF8-745E2C3E4D91}"/>
              </a:ext>
            </a:extLst>
          </p:cNvPr>
          <p:cNvSpPr/>
          <p:nvPr/>
        </p:nvSpPr>
        <p:spPr>
          <a:xfrm rot="5400000">
            <a:off x="4240923" y="3039521"/>
            <a:ext cx="784759" cy="447681"/>
          </a:xfrm>
          <a:prstGeom prst="triangle">
            <a:avLst>
              <a:gd name="adj" fmla="val 47315"/>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chemeClr val="bg1"/>
              </a:solidFill>
              <a:latin typeface="Segoe UI"/>
            </a:endParaRPr>
          </a:p>
        </p:txBody>
      </p:sp>
      <p:sp>
        <p:nvSpPr>
          <p:cNvPr id="13" name="Isosceles Triangle 12">
            <a:extLst>
              <a:ext uri="{FF2B5EF4-FFF2-40B4-BE49-F238E27FC236}">
                <a16:creationId xmlns:a16="http://schemas.microsoft.com/office/drawing/2014/main" id="{D237D5F6-2C59-4ECE-A11C-6A926B4C6BAC}"/>
              </a:ext>
            </a:extLst>
          </p:cNvPr>
          <p:cNvSpPr/>
          <p:nvPr/>
        </p:nvSpPr>
        <p:spPr>
          <a:xfrm rot="16200000">
            <a:off x="6718922" y="2976884"/>
            <a:ext cx="784759" cy="447681"/>
          </a:xfrm>
          <a:prstGeom prst="triangle">
            <a:avLst>
              <a:gd name="adj" fmla="val 47315"/>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chemeClr val="bg1"/>
              </a:solidFill>
              <a:latin typeface="Segoe UI"/>
            </a:endParaRPr>
          </a:p>
        </p:txBody>
      </p:sp>
      <p:sp>
        <p:nvSpPr>
          <p:cNvPr id="14" name="TextBox 13">
            <a:extLst>
              <a:ext uri="{FF2B5EF4-FFF2-40B4-BE49-F238E27FC236}">
                <a16:creationId xmlns:a16="http://schemas.microsoft.com/office/drawing/2014/main" id="{AE2871FA-F8B4-4B23-99F5-A7DDB3059300}"/>
              </a:ext>
            </a:extLst>
          </p:cNvPr>
          <p:cNvSpPr txBox="1"/>
          <p:nvPr/>
        </p:nvSpPr>
        <p:spPr>
          <a:xfrm>
            <a:off x="5046536" y="3712218"/>
            <a:ext cx="1960335" cy="376684"/>
          </a:xfrm>
          <a:prstGeom prst="rect">
            <a:avLst/>
          </a:prstGeom>
          <a:noFill/>
        </p:spPr>
        <p:txBody>
          <a:bodyPr wrap="square" rtlCol="0">
            <a:spAutoFit/>
          </a:bodyPr>
          <a:lstStyle/>
          <a:p>
            <a:pPr defTabSz="932563">
              <a:defRPr/>
            </a:pPr>
            <a:r>
              <a:rPr lang="en-US" dirty="0">
                <a:solidFill>
                  <a:schemeClr val="bg1"/>
                </a:solidFill>
                <a:latin typeface="Segoe UI"/>
              </a:rPr>
              <a:t>Speed vs Control </a:t>
            </a:r>
          </a:p>
        </p:txBody>
      </p:sp>
      <p:sp>
        <p:nvSpPr>
          <p:cNvPr id="15" name="TextBox 14">
            <a:extLst>
              <a:ext uri="{FF2B5EF4-FFF2-40B4-BE49-F238E27FC236}">
                <a16:creationId xmlns:a16="http://schemas.microsoft.com/office/drawing/2014/main" id="{26B46987-19BF-4EBA-814D-0EC3FEB0CBDC}"/>
              </a:ext>
            </a:extLst>
          </p:cNvPr>
          <p:cNvSpPr txBox="1"/>
          <p:nvPr/>
        </p:nvSpPr>
        <p:spPr>
          <a:xfrm>
            <a:off x="855768" y="4755200"/>
            <a:ext cx="10724938" cy="1902124"/>
          </a:xfrm>
          <a:prstGeom prst="rect">
            <a:avLst/>
          </a:prstGeom>
          <a:noFill/>
        </p:spPr>
        <p:txBody>
          <a:bodyPr wrap="square" rtlCol="0">
            <a:spAutoFit/>
          </a:bodyPr>
          <a:lstStyle/>
          <a:p>
            <a:pPr marL="349724" indent="-349724" defTabSz="932563">
              <a:buFont typeface="Arial" panose="020B0604020202020204" pitchFamily="34" charset="0"/>
              <a:buChar char="•"/>
              <a:defRPr/>
            </a:pPr>
            <a:r>
              <a:rPr lang="en-US" sz="1632" spc="-51" dirty="0">
                <a:ln w="3175">
                  <a:noFill/>
                </a:ln>
                <a:solidFill>
                  <a:schemeClr val="bg1"/>
                </a:solidFill>
                <a:cs typeface="Segoe UI" panose="020B0502040204020203" pitchFamily="34" charset="0"/>
              </a:rPr>
              <a:t>Create a balance between speed or moving quickly and control or reducing risks by have teams accountable for adoption and governance. </a:t>
            </a:r>
          </a:p>
          <a:p>
            <a:pPr marL="349724" indent="-349724" defTabSz="932563">
              <a:buFont typeface="Arial" panose="020B0604020202020204" pitchFamily="34" charset="0"/>
              <a:buChar char="•"/>
              <a:defRPr/>
            </a:pPr>
            <a:r>
              <a:rPr lang="en-US" sz="1632" spc="-51" dirty="0">
                <a:ln w="3175">
                  <a:noFill/>
                </a:ln>
                <a:solidFill>
                  <a:schemeClr val="bg1"/>
                </a:solidFill>
                <a:cs typeface="Segoe UI" panose="020B0502040204020203" pitchFamily="34" charset="0"/>
              </a:rPr>
              <a:t>While cloud adoption team is required to execute cloud adoption tasks, governance team ensures processes and controls are implemented</a:t>
            </a:r>
          </a:p>
          <a:p>
            <a:pPr defTabSz="932563">
              <a:defRPr/>
            </a:pPr>
            <a:endParaRPr lang="en-US" sz="1632" spc="-51" dirty="0">
              <a:ln w="3175">
                <a:noFill/>
              </a:ln>
              <a:solidFill>
                <a:schemeClr val="bg1"/>
              </a:solidFill>
              <a:cs typeface="Segoe UI" panose="020B0502040204020203" pitchFamily="34" charset="0"/>
            </a:endParaRPr>
          </a:p>
          <a:p>
            <a:pPr defTabSz="932563">
              <a:defRPr/>
            </a:pPr>
            <a:r>
              <a:rPr lang="en-US" dirty="0">
                <a:solidFill>
                  <a:schemeClr val="bg1"/>
                </a:solidFill>
                <a:latin typeface="Segoe UI"/>
                <a:hlinkClick r:id="rId8">
                  <a:extLst>
                    <a:ext uri="{A12FA001-AC4F-418D-AE19-62706E023703}">
                      <ahyp:hlinkClr xmlns:ahyp="http://schemas.microsoft.com/office/drawing/2018/hyperlinkcolor" val="tx"/>
                    </a:ext>
                  </a:extLst>
                </a:hlinkClick>
              </a:rPr>
              <a:t>https://docs.microsoft.com/en-us/azure/cloud-adoption-framework/plan/initial-org-alignment</a:t>
            </a:r>
            <a:endParaRPr lang="en-US" dirty="0">
              <a:solidFill>
                <a:schemeClr val="bg1"/>
              </a:solidFill>
              <a:latin typeface="Segoe UI"/>
            </a:endParaRPr>
          </a:p>
          <a:p>
            <a:pPr defTabSz="932563">
              <a:defRPr/>
            </a:pPr>
            <a:endParaRPr lang="en-US" dirty="0">
              <a:solidFill>
                <a:schemeClr val="bg1"/>
              </a:solidFill>
              <a:latin typeface="Segoe UI"/>
            </a:endParaRPr>
          </a:p>
        </p:txBody>
      </p:sp>
    </p:spTree>
    <p:extLst>
      <p:ext uri="{BB962C8B-B14F-4D97-AF65-F5344CB8AC3E}">
        <p14:creationId xmlns:p14="http://schemas.microsoft.com/office/powerpoint/2010/main" val="1352040138"/>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0F5A-EC3C-4DE1-B845-ACEFE516DE69}"/>
              </a:ext>
            </a:extLst>
          </p:cNvPr>
          <p:cNvSpPr>
            <a:spLocks noGrp="1"/>
          </p:cNvSpPr>
          <p:nvPr>
            <p:ph type="title"/>
          </p:nvPr>
        </p:nvSpPr>
        <p:spPr/>
        <p:txBody>
          <a:bodyPr vert="horz" wrap="square" lIns="0" tIns="0" rIns="0" bIns="0" rtlCol="0" anchor="t">
            <a:spAutoFit/>
          </a:bodyPr>
          <a:lstStyle/>
          <a:p>
            <a:r>
              <a:rPr lang="en-AU" dirty="0">
                <a:solidFill>
                  <a:schemeClr val="bg1"/>
                </a:solidFill>
              </a:rPr>
              <a:t>Align your organisation</a:t>
            </a:r>
          </a:p>
        </p:txBody>
      </p:sp>
      <p:sp>
        <p:nvSpPr>
          <p:cNvPr id="3" name="Text Placeholder 2">
            <a:extLst>
              <a:ext uri="{FF2B5EF4-FFF2-40B4-BE49-F238E27FC236}">
                <a16:creationId xmlns:a16="http://schemas.microsoft.com/office/drawing/2014/main" id="{77685D92-8F0A-4B1D-92F0-0D8500B68BC4}"/>
              </a:ext>
            </a:extLst>
          </p:cNvPr>
          <p:cNvSpPr>
            <a:spLocks noGrp="1"/>
          </p:cNvSpPr>
          <p:nvPr>
            <p:ph type="body" sz="quarter" idx="10"/>
          </p:nvPr>
        </p:nvSpPr>
        <p:spPr>
          <a:xfrm>
            <a:off x="598945" y="1462924"/>
            <a:ext cx="11237870" cy="738664"/>
          </a:xfrm>
        </p:spPr>
        <p:txBody>
          <a:bodyPr/>
          <a:lstStyle/>
          <a:p>
            <a:r>
              <a:rPr lang="en-US" sz="1600" dirty="0">
                <a:solidFill>
                  <a:schemeClr val="bg1"/>
                </a:solidFill>
                <a:latin typeface="Segoe UI" panose="020B0502040204020203" pitchFamily="34" charset="0"/>
              </a:rPr>
              <a:t>Successful cloud adoption is the result of properly skilled people doing the appropriate types of work, in alignment with clearly defined business goals, and in a well-managed environment. To deliver an effective cloud operating model, it's important to establish appropriately staffed </a:t>
            </a:r>
            <a:r>
              <a:rPr lang="en-US" sz="1600" dirty="0" err="1">
                <a:solidFill>
                  <a:schemeClr val="bg1"/>
                </a:solidFill>
                <a:latin typeface="Segoe UI" panose="020B0502040204020203" pitchFamily="34" charset="0"/>
              </a:rPr>
              <a:t>organisational</a:t>
            </a:r>
            <a:r>
              <a:rPr lang="en-US" sz="1600" dirty="0">
                <a:solidFill>
                  <a:schemeClr val="bg1"/>
                </a:solidFill>
                <a:latin typeface="Segoe UI" panose="020B0502040204020203" pitchFamily="34" charset="0"/>
              </a:rPr>
              <a:t> structures. This article outlines such an approach.</a:t>
            </a:r>
            <a:endParaRPr lang="en-AU" sz="1600" dirty="0">
              <a:solidFill>
                <a:schemeClr val="bg1"/>
              </a:solidFill>
            </a:endParaRPr>
          </a:p>
        </p:txBody>
      </p:sp>
      <p:pic>
        <p:nvPicPr>
          <p:cNvPr id="5" name="Picture 4">
            <a:extLst>
              <a:ext uri="{FF2B5EF4-FFF2-40B4-BE49-F238E27FC236}">
                <a16:creationId xmlns:a16="http://schemas.microsoft.com/office/drawing/2014/main" id="{FA92067F-84F9-4B16-ACB1-A566405A830F}"/>
              </a:ext>
            </a:extLst>
          </p:cNvPr>
          <p:cNvPicPr>
            <a:picLocks noChangeAspect="1"/>
          </p:cNvPicPr>
          <p:nvPr/>
        </p:nvPicPr>
        <p:blipFill>
          <a:blip r:embed="rId3"/>
          <a:stretch>
            <a:fillRect/>
          </a:stretch>
        </p:blipFill>
        <p:spPr>
          <a:xfrm>
            <a:off x="1586442" y="2514651"/>
            <a:ext cx="8010525" cy="3686175"/>
          </a:xfrm>
          <a:prstGeom prst="rect">
            <a:avLst/>
          </a:prstGeom>
        </p:spPr>
      </p:pic>
    </p:spTree>
    <p:extLst>
      <p:ext uri="{BB962C8B-B14F-4D97-AF65-F5344CB8AC3E}">
        <p14:creationId xmlns:p14="http://schemas.microsoft.com/office/powerpoint/2010/main" val="34863917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403A-9C23-4743-832D-B044208A2577}"/>
              </a:ext>
            </a:extLst>
          </p:cNvPr>
          <p:cNvSpPr>
            <a:spLocks noGrp="1"/>
          </p:cNvSpPr>
          <p:nvPr>
            <p:ph type="title"/>
          </p:nvPr>
        </p:nvSpPr>
        <p:spPr>
          <a:xfrm>
            <a:off x="600855" y="466301"/>
            <a:ext cx="11237870" cy="1130053"/>
          </a:xfrm>
        </p:spPr>
        <p:txBody>
          <a:bodyPr vert="horz" wrap="square" lIns="0" tIns="0" rIns="0" bIns="0" rtlCol="0" anchor="t">
            <a:spAutoFit/>
          </a:bodyPr>
          <a:lstStyle/>
          <a:p>
            <a:r>
              <a:rPr lang="en-AU" dirty="0">
                <a:solidFill>
                  <a:schemeClr val="bg1"/>
                </a:solidFill>
              </a:rPr>
              <a:t>Step 1: Understand the functions require for successful cloud teams</a:t>
            </a:r>
          </a:p>
        </p:txBody>
      </p:sp>
      <p:sp>
        <p:nvSpPr>
          <p:cNvPr id="3" name="Text Placeholder 2">
            <a:extLst>
              <a:ext uri="{FF2B5EF4-FFF2-40B4-BE49-F238E27FC236}">
                <a16:creationId xmlns:a16="http://schemas.microsoft.com/office/drawing/2014/main" id="{8E7F88A5-D77B-4715-A3EB-B671640B5DE2}"/>
              </a:ext>
            </a:extLst>
          </p:cNvPr>
          <p:cNvSpPr>
            <a:spLocks noGrp="1"/>
          </p:cNvSpPr>
          <p:nvPr>
            <p:ph type="body" sz="quarter" idx="10"/>
          </p:nvPr>
        </p:nvSpPr>
        <p:spPr>
          <a:xfrm>
            <a:off x="600855" y="1848129"/>
            <a:ext cx="11237870" cy="3964092"/>
          </a:xfrm>
        </p:spPr>
        <p:txBody>
          <a:bodyPr/>
          <a:lstStyle/>
          <a:p>
            <a:pPr algn="l"/>
            <a:r>
              <a:rPr lang="en-US" sz="2000" dirty="0">
                <a:solidFill>
                  <a:schemeClr val="bg1"/>
                </a:solidFill>
                <a:latin typeface="Segoe UI" panose="020B0502040204020203" pitchFamily="34" charset="0"/>
              </a:rPr>
              <a:t>The following list outlines the minimum functionality that's required for your </a:t>
            </a:r>
            <a:r>
              <a:rPr lang="en-US" sz="2000" dirty="0" err="1">
                <a:solidFill>
                  <a:schemeClr val="bg1"/>
                </a:solidFill>
                <a:latin typeface="Segoe UI" panose="020B0502040204020203" pitchFamily="34" charset="0"/>
              </a:rPr>
              <a:t>organisation</a:t>
            </a:r>
            <a:r>
              <a:rPr lang="en-US" sz="2000" dirty="0">
                <a:solidFill>
                  <a:schemeClr val="bg1"/>
                </a:solidFill>
                <a:latin typeface="Segoe UI" panose="020B0502040204020203" pitchFamily="34" charset="0"/>
              </a:rPr>
              <a:t> to succeed at cloud adoption and long-term operations. After you become familiar with the cloud teams and their functions, you can align them with the </a:t>
            </a:r>
            <a:r>
              <a:rPr lang="en-US" sz="2000" dirty="0" err="1">
                <a:solidFill>
                  <a:schemeClr val="bg1"/>
                </a:solidFill>
                <a:latin typeface="Segoe UI" panose="020B0502040204020203" pitchFamily="34" charset="0"/>
              </a:rPr>
              <a:t>organisational</a:t>
            </a:r>
            <a:r>
              <a:rPr lang="en-US" sz="2000" dirty="0">
                <a:solidFill>
                  <a:schemeClr val="bg1"/>
                </a:solidFill>
                <a:latin typeface="Segoe UI" panose="020B0502040204020203" pitchFamily="34" charset="0"/>
              </a:rPr>
              <a:t> structure that best fits your staffing and cloud maturity level.</a:t>
            </a:r>
          </a:p>
          <a:p>
            <a:pPr algn="l"/>
            <a:endParaRPr lang="en-US" sz="2000" dirty="0">
              <a:solidFill>
                <a:schemeClr val="bg1"/>
              </a:solidFill>
              <a:latin typeface="Segoe UI" panose="020B0502040204020203" pitchFamily="34" charset="0"/>
            </a:endParaRPr>
          </a:p>
          <a:p>
            <a:pPr marL="285750" indent="-285750" algn="l">
              <a:buSzPct val="150000"/>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3"/>
              </a:rPr>
              <a:t>Cloud strategy</a:t>
            </a:r>
            <a:r>
              <a:rPr lang="en-US" sz="2000" b="0" i="0" dirty="0">
                <a:solidFill>
                  <a:srgbClr val="E3E3E3"/>
                </a:solidFill>
                <a:effectLst/>
                <a:latin typeface="Segoe UI" panose="020B0502040204020203" pitchFamily="34" charset="0"/>
              </a:rPr>
              <a:t>: Align technical change to business needs.</a:t>
            </a:r>
          </a:p>
          <a:p>
            <a:pPr marL="285750" indent="-285750" algn="l">
              <a:buSzPct val="150000"/>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4"/>
              </a:rPr>
              <a:t>Cloud adoption</a:t>
            </a:r>
            <a:r>
              <a:rPr lang="en-US" sz="2000" b="0" i="0" dirty="0">
                <a:solidFill>
                  <a:srgbClr val="E3E3E3"/>
                </a:solidFill>
                <a:effectLst/>
                <a:latin typeface="Segoe UI" panose="020B0502040204020203" pitchFamily="34" charset="0"/>
              </a:rPr>
              <a:t>: Deliver technical solutions.</a:t>
            </a:r>
          </a:p>
          <a:p>
            <a:pPr marL="285750" indent="-285750" algn="l">
              <a:buSzPct val="150000"/>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5"/>
              </a:rPr>
              <a:t>Cloud governance</a:t>
            </a:r>
            <a:r>
              <a:rPr lang="en-US" sz="2000" b="0" i="0" dirty="0">
                <a:solidFill>
                  <a:srgbClr val="E3E3E3"/>
                </a:solidFill>
                <a:effectLst/>
                <a:latin typeface="Segoe UI" panose="020B0502040204020203" pitchFamily="34" charset="0"/>
              </a:rPr>
              <a:t>: Manage risk.</a:t>
            </a:r>
          </a:p>
          <a:p>
            <a:pPr marL="285750" indent="-285750" algn="l">
              <a:buSzPct val="150000"/>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6"/>
              </a:rPr>
              <a:t>Central IT team</a:t>
            </a:r>
            <a:r>
              <a:rPr lang="en-US" sz="2000" b="0" i="0" dirty="0">
                <a:solidFill>
                  <a:srgbClr val="E3E3E3"/>
                </a:solidFill>
                <a:effectLst/>
                <a:latin typeface="Segoe UI" panose="020B0502040204020203" pitchFamily="34" charset="0"/>
              </a:rPr>
              <a:t>: Support from existing IT staff.</a:t>
            </a:r>
          </a:p>
          <a:p>
            <a:pPr marL="285750" indent="-285750" algn="l">
              <a:buSzPct val="150000"/>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7"/>
              </a:rPr>
              <a:t>Cloud operations</a:t>
            </a:r>
            <a:r>
              <a:rPr lang="en-US" sz="2000" b="0" i="0" dirty="0">
                <a:solidFill>
                  <a:srgbClr val="E3E3E3"/>
                </a:solidFill>
                <a:effectLst/>
                <a:latin typeface="Segoe UI" panose="020B0502040204020203" pitchFamily="34" charset="0"/>
              </a:rPr>
              <a:t>: Support and operate adopted solutions.</a:t>
            </a:r>
          </a:p>
          <a:p>
            <a:pPr algn="l"/>
            <a:endParaRPr lang="en-US" sz="2000" dirty="0">
              <a:solidFill>
                <a:schemeClr val="bg1"/>
              </a:solidFill>
              <a:latin typeface="Segoe UI" panose="020B0502040204020203" pitchFamily="34" charset="0"/>
            </a:endParaRPr>
          </a:p>
        </p:txBody>
      </p:sp>
    </p:spTree>
    <p:extLst>
      <p:ext uri="{BB962C8B-B14F-4D97-AF65-F5344CB8AC3E}">
        <p14:creationId xmlns:p14="http://schemas.microsoft.com/office/powerpoint/2010/main" val="42902166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403A-9C23-4743-832D-B044208A2577}"/>
              </a:ext>
            </a:extLst>
          </p:cNvPr>
          <p:cNvSpPr>
            <a:spLocks noGrp="1"/>
          </p:cNvSpPr>
          <p:nvPr>
            <p:ph type="title"/>
          </p:nvPr>
        </p:nvSpPr>
        <p:spPr>
          <a:xfrm>
            <a:off x="600855" y="466301"/>
            <a:ext cx="11237870" cy="1130053"/>
          </a:xfrm>
        </p:spPr>
        <p:txBody>
          <a:bodyPr vert="horz" wrap="square" lIns="0" tIns="0" rIns="0" bIns="0" rtlCol="0" anchor="t">
            <a:spAutoFit/>
          </a:bodyPr>
          <a:lstStyle/>
          <a:p>
            <a:r>
              <a:rPr lang="en-AU" dirty="0">
                <a:solidFill>
                  <a:schemeClr val="bg1"/>
                </a:solidFill>
              </a:rPr>
              <a:t>Step 1: Understand the functions require for successful cloud teams - continue</a:t>
            </a:r>
          </a:p>
        </p:txBody>
      </p:sp>
      <p:sp>
        <p:nvSpPr>
          <p:cNvPr id="3" name="Text Placeholder 2">
            <a:extLst>
              <a:ext uri="{FF2B5EF4-FFF2-40B4-BE49-F238E27FC236}">
                <a16:creationId xmlns:a16="http://schemas.microsoft.com/office/drawing/2014/main" id="{8E7F88A5-D77B-4715-A3EB-B671640B5DE2}"/>
              </a:ext>
            </a:extLst>
          </p:cNvPr>
          <p:cNvSpPr>
            <a:spLocks noGrp="1"/>
          </p:cNvSpPr>
          <p:nvPr>
            <p:ph type="body" sz="quarter" idx="10"/>
          </p:nvPr>
        </p:nvSpPr>
        <p:spPr>
          <a:xfrm>
            <a:off x="600855" y="1848128"/>
            <a:ext cx="11237870" cy="3764395"/>
          </a:xfrm>
        </p:spPr>
        <p:txBody>
          <a:bodyPr/>
          <a:lstStyle/>
          <a:p>
            <a:pPr algn="l"/>
            <a:r>
              <a:rPr lang="en-US" sz="2000" dirty="0">
                <a:solidFill>
                  <a:schemeClr val="bg1"/>
                </a:solidFill>
                <a:latin typeface="Segoe UI" panose="020B0502040204020203" pitchFamily="34" charset="0"/>
              </a:rPr>
              <a:t>The following list outlines the minimum functionality that's required for your </a:t>
            </a:r>
            <a:r>
              <a:rPr lang="en-US" sz="2000" dirty="0" err="1">
                <a:solidFill>
                  <a:schemeClr val="bg1"/>
                </a:solidFill>
                <a:latin typeface="Segoe UI" panose="020B0502040204020203" pitchFamily="34" charset="0"/>
              </a:rPr>
              <a:t>organisation</a:t>
            </a:r>
            <a:r>
              <a:rPr lang="en-US" sz="2000" dirty="0">
                <a:solidFill>
                  <a:schemeClr val="bg1"/>
                </a:solidFill>
                <a:latin typeface="Segoe UI" panose="020B0502040204020203" pitchFamily="34" charset="0"/>
              </a:rPr>
              <a:t> to succeed at cloud adoption and long-term operations. After you become familiar with the cloud teams and their functions, you can align them with the </a:t>
            </a:r>
            <a:r>
              <a:rPr lang="en-US" sz="2000" dirty="0" err="1">
                <a:solidFill>
                  <a:schemeClr val="bg1"/>
                </a:solidFill>
                <a:latin typeface="Segoe UI" panose="020B0502040204020203" pitchFamily="34" charset="0"/>
              </a:rPr>
              <a:t>organisational</a:t>
            </a:r>
            <a:r>
              <a:rPr lang="en-US" sz="2000" dirty="0">
                <a:solidFill>
                  <a:schemeClr val="bg1"/>
                </a:solidFill>
                <a:latin typeface="Segoe UI" panose="020B0502040204020203" pitchFamily="34" charset="0"/>
              </a:rPr>
              <a:t> structure that best fits your staffing and cloud maturity level.</a:t>
            </a:r>
          </a:p>
          <a:p>
            <a:pPr algn="l"/>
            <a:endParaRPr lang="en-US" sz="2000" dirty="0">
              <a:solidFill>
                <a:schemeClr val="bg1"/>
              </a:solidFill>
              <a:latin typeface="Segoe UI" panose="020B0502040204020203" pitchFamily="34" charset="0"/>
            </a:endParaRPr>
          </a:p>
          <a:p>
            <a:pPr marL="285750" indent="-285750" algn="l">
              <a:buSzPct val="150000"/>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3"/>
              </a:rPr>
              <a:t>Cloud center of excellence</a:t>
            </a:r>
            <a:r>
              <a:rPr lang="en-US" sz="2000" b="0" i="0" dirty="0">
                <a:solidFill>
                  <a:srgbClr val="E3E3E3"/>
                </a:solidFill>
                <a:effectLst/>
                <a:latin typeface="Segoe UI" panose="020B0502040204020203" pitchFamily="34" charset="0"/>
              </a:rPr>
              <a:t>: Improve quality, speed, and resiliency of adoption.</a:t>
            </a:r>
          </a:p>
          <a:p>
            <a:pPr marL="285750" indent="-285750" algn="l">
              <a:buSzPct val="150000"/>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4"/>
              </a:rPr>
              <a:t>Cloud platform</a:t>
            </a:r>
            <a:r>
              <a:rPr lang="en-US" sz="2000" b="0" i="0" dirty="0">
                <a:solidFill>
                  <a:srgbClr val="E3E3E3"/>
                </a:solidFill>
                <a:effectLst/>
                <a:latin typeface="Segoe UI" panose="020B0502040204020203" pitchFamily="34" charset="0"/>
              </a:rPr>
              <a:t>: Operate and mature the platform.</a:t>
            </a:r>
          </a:p>
          <a:p>
            <a:pPr marL="285750" indent="-285750" algn="l">
              <a:buSzPct val="150000"/>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5"/>
              </a:rPr>
              <a:t>Cloud automation</a:t>
            </a:r>
            <a:r>
              <a:rPr lang="en-US" sz="2000" b="0" i="0" dirty="0">
                <a:solidFill>
                  <a:srgbClr val="E3E3E3"/>
                </a:solidFill>
                <a:effectLst/>
                <a:latin typeface="Segoe UI" panose="020B0502040204020203" pitchFamily="34" charset="0"/>
              </a:rPr>
              <a:t>: Accelerate adoption and innovation.</a:t>
            </a:r>
          </a:p>
          <a:p>
            <a:pPr marL="285750" indent="-285750" algn="l">
              <a:buSzPct val="150000"/>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6"/>
              </a:rPr>
              <a:t>Cloud data</a:t>
            </a:r>
            <a:r>
              <a:rPr lang="en-US" sz="2000" b="0" i="0" dirty="0">
                <a:solidFill>
                  <a:srgbClr val="E3E3E3"/>
                </a:solidFill>
                <a:effectLst/>
                <a:latin typeface="Segoe UI" panose="020B0502040204020203" pitchFamily="34" charset="0"/>
              </a:rPr>
              <a:t>: Manage data and enable analytics solutions.</a:t>
            </a:r>
          </a:p>
          <a:p>
            <a:pPr marL="285750" indent="-285750" algn="l">
              <a:buSzPct val="150000"/>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7"/>
              </a:rPr>
              <a:t>Cloud security</a:t>
            </a:r>
            <a:r>
              <a:rPr lang="en-US" sz="2000" b="0" i="0" dirty="0">
                <a:solidFill>
                  <a:srgbClr val="E3E3E3"/>
                </a:solidFill>
                <a:effectLst/>
                <a:latin typeface="Segoe UI" panose="020B0502040204020203" pitchFamily="34" charset="0"/>
              </a:rPr>
              <a:t>: Manage information security risk.</a:t>
            </a:r>
          </a:p>
          <a:p>
            <a:pPr algn="l"/>
            <a:endParaRPr lang="en-US" sz="1600" dirty="0">
              <a:solidFill>
                <a:schemeClr val="bg1"/>
              </a:solidFill>
              <a:latin typeface="Segoe UI" panose="020B0502040204020203" pitchFamily="34" charset="0"/>
            </a:endParaRPr>
          </a:p>
        </p:txBody>
      </p:sp>
    </p:spTree>
    <p:extLst>
      <p:ext uri="{BB962C8B-B14F-4D97-AF65-F5344CB8AC3E}">
        <p14:creationId xmlns:p14="http://schemas.microsoft.com/office/powerpoint/2010/main" val="17487906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EF4A-A386-47B1-B42C-32C60D7311A4}"/>
              </a:ext>
            </a:extLst>
          </p:cNvPr>
          <p:cNvSpPr>
            <a:spLocks noGrp="1"/>
          </p:cNvSpPr>
          <p:nvPr>
            <p:ph type="title"/>
          </p:nvPr>
        </p:nvSpPr>
        <p:spPr/>
        <p:txBody>
          <a:bodyPr/>
          <a:lstStyle/>
          <a:p>
            <a:r>
              <a:rPr lang="en-AU" dirty="0">
                <a:solidFill>
                  <a:schemeClr val="bg1"/>
                </a:solidFill>
              </a:rPr>
              <a:t>Step 2: Map people to required functions</a:t>
            </a:r>
          </a:p>
        </p:txBody>
      </p:sp>
      <p:sp>
        <p:nvSpPr>
          <p:cNvPr id="3" name="Text Placeholder 2">
            <a:extLst>
              <a:ext uri="{FF2B5EF4-FFF2-40B4-BE49-F238E27FC236}">
                <a16:creationId xmlns:a16="http://schemas.microsoft.com/office/drawing/2014/main" id="{54A92C8B-91A6-4052-AC9B-0A310250ECDB}"/>
              </a:ext>
            </a:extLst>
          </p:cNvPr>
          <p:cNvSpPr>
            <a:spLocks noGrp="1"/>
          </p:cNvSpPr>
          <p:nvPr>
            <p:ph type="body" sz="quarter" idx="10"/>
          </p:nvPr>
        </p:nvSpPr>
        <p:spPr>
          <a:xfrm>
            <a:off x="598945" y="1462925"/>
            <a:ext cx="11237870" cy="2332946"/>
          </a:xfrm>
        </p:spPr>
        <p:txBody>
          <a:bodyPr/>
          <a:lstStyle/>
          <a:p>
            <a:pPr algn="l"/>
            <a:r>
              <a:rPr lang="en-US" sz="1600" dirty="0">
                <a:solidFill>
                  <a:schemeClr val="bg1"/>
                </a:solidFill>
                <a:latin typeface="Segoe UI" panose="020B0502040204020203" pitchFamily="34" charset="0"/>
              </a:rPr>
              <a:t>The next step is to map specific people to the necessary functions. To do so, answer the following questions:</a:t>
            </a:r>
          </a:p>
          <a:p>
            <a:pPr marL="349724" indent="-349724">
              <a:buFont typeface="Arial" panose="020B0604020202020204" pitchFamily="34" charset="0"/>
              <a:buChar char="•"/>
            </a:pPr>
            <a:r>
              <a:rPr lang="en-US" sz="1600" dirty="0">
                <a:solidFill>
                  <a:schemeClr val="bg1"/>
                </a:solidFill>
                <a:latin typeface="Segoe UI" panose="020B0502040204020203" pitchFamily="34" charset="0"/>
              </a:rPr>
              <a:t>What person or group will be responsible for completing technical tasks in the cloud adoption plan?</a:t>
            </a:r>
          </a:p>
          <a:p>
            <a:pPr marL="349724" indent="-349724">
              <a:buFont typeface="Arial" panose="020B0604020202020204" pitchFamily="34" charset="0"/>
              <a:buChar char="•"/>
            </a:pPr>
            <a:r>
              <a:rPr lang="en-US" sz="1600" dirty="0">
                <a:solidFill>
                  <a:schemeClr val="bg1"/>
                </a:solidFill>
                <a:latin typeface="Segoe UI" panose="020B0502040204020203" pitchFamily="34" charset="0"/>
              </a:rPr>
              <a:t>What person will be accountable for the team's ability to deliver technical changes?</a:t>
            </a:r>
          </a:p>
          <a:p>
            <a:pPr marL="349724" indent="-349724">
              <a:buFont typeface="Arial" panose="020B0604020202020204" pitchFamily="34" charset="0"/>
              <a:buChar char="•"/>
            </a:pPr>
            <a:r>
              <a:rPr lang="en-US" sz="1600" dirty="0">
                <a:solidFill>
                  <a:schemeClr val="bg1"/>
                </a:solidFill>
                <a:latin typeface="Segoe UI" panose="020B0502040204020203" pitchFamily="34" charset="0"/>
              </a:rPr>
              <a:t>What person or group will be responsible for implementing protective governance mechanisms?</a:t>
            </a:r>
          </a:p>
          <a:p>
            <a:pPr marL="349724" indent="-349724">
              <a:buFont typeface="Arial" panose="020B0604020202020204" pitchFamily="34" charset="0"/>
              <a:buChar char="•"/>
            </a:pPr>
            <a:r>
              <a:rPr lang="en-US" sz="1600" dirty="0">
                <a:solidFill>
                  <a:schemeClr val="bg1"/>
                </a:solidFill>
                <a:latin typeface="Segoe UI" panose="020B0502040204020203" pitchFamily="34" charset="0"/>
              </a:rPr>
              <a:t>What person will be accountable for defining those governance controls?</a:t>
            </a:r>
          </a:p>
          <a:p>
            <a:pPr marL="349724" indent="-349724">
              <a:buFont typeface="Arial" panose="020B0604020202020204" pitchFamily="34" charset="0"/>
              <a:buChar char="•"/>
            </a:pPr>
            <a:r>
              <a:rPr lang="en-US" sz="1600" dirty="0">
                <a:solidFill>
                  <a:schemeClr val="bg1"/>
                </a:solidFill>
                <a:latin typeface="Segoe UI" panose="020B0502040204020203" pitchFamily="34" charset="0"/>
              </a:rPr>
              <a:t>Are there other functions or people that will have accountability or responsibility within the cloud adoption plan?</a:t>
            </a:r>
          </a:p>
          <a:p>
            <a:pPr algn="l"/>
            <a:r>
              <a:rPr lang="en-US" sz="1600" dirty="0">
                <a:solidFill>
                  <a:schemeClr val="bg1"/>
                </a:solidFill>
                <a:latin typeface="Segoe UI" panose="020B0502040204020203" pitchFamily="34" charset="0"/>
              </a:rPr>
              <a:t>After you've documented the answers to these questions, see </a:t>
            </a:r>
            <a:r>
              <a:rPr lang="en-US" sz="1600" dirty="0">
                <a:solidFill>
                  <a:srgbClr val="0078D4"/>
                </a:solidFill>
                <a:latin typeface="Segoe UI" panose="020B0502040204020203" pitchFamily="34" charset="0"/>
                <a:hlinkClick r:id="rId2">
                  <a:extLst>
                    <a:ext uri="{A12FA001-AC4F-418D-AE19-62706E023703}">
                      <ahyp:hlinkClr xmlns:ahyp="http://schemas.microsoft.com/office/drawing/2018/hyperlinkcolor" val="tx"/>
                    </a:ext>
                  </a:extLst>
                </a:hlinkClick>
              </a:rPr>
              <a:t>Plans for skills </a:t>
            </a:r>
            <a:r>
              <a:rPr lang="en-US" sz="1600" dirty="0">
                <a:solidFill>
                  <a:schemeClr val="bg1"/>
                </a:solidFill>
                <a:latin typeface="Segoe UI" panose="020B0502040204020203" pitchFamily="34" charset="0"/>
                <a:hlinkClick r:id="rId2">
                  <a:extLst>
                    <a:ext uri="{A12FA001-AC4F-418D-AE19-62706E023703}">
                      <ahyp:hlinkClr xmlns:ahyp="http://schemas.microsoft.com/office/drawing/2018/hyperlinkcolor" val="tx"/>
                    </a:ext>
                  </a:extLst>
                </a:hlinkClick>
              </a:rPr>
              <a:t>readiness </a:t>
            </a:r>
            <a:r>
              <a:rPr lang="en-US" sz="1600" dirty="0">
                <a:solidFill>
                  <a:schemeClr val="bg1"/>
                </a:solidFill>
                <a:latin typeface="Segoe UI" panose="020B0502040204020203" pitchFamily="34" charset="0"/>
              </a:rPr>
              <a:t>to help define your plans to prepare these people for forthcoming work</a:t>
            </a:r>
            <a:r>
              <a:rPr lang="en-US" sz="2040" dirty="0">
                <a:solidFill>
                  <a:schemeClr val="bg1"/>
                </a:solidFill>
                <a:latin typeface="Segoe UI" panose="020B0502040204020203" pitchFamily="34" charset="0"/>
              </a:rPr>
              <a:t>.</a:t>
            </a:r>
          </a:p>
        </p:txBody>
      </p:sp>
    </p:spTree>
    <p:extLst>
      <p:ext uri="{BB962C8B-B14F-4D97-AF65-F5344CB8AC3E}">
        <p14:creationId xmlns:p14="http://schemas.microsoft.com/office/powerpoint/2010/main" val="41720306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834D-5B68-4A8D-85B4-7BEDE56E3F2D}"/>
              </a:ext>
            </a:extLst>
          </p:cNvPr>
          <p:cNvSpPr>
            <a:spLocks noGrp="1"/>
          </p:cNvSpPr>
          <p:nvPr>
            <p:ph type="title"/>
          </p:nvPr>
        </p:nvSpPr>
        <p:spPr>
          <a:xfrm>
            <a:off x="600855" y="466301"/>
            <a:ext cx="11237870" cy="1130053"/>
          </a:xfrm>
        </p:spPr>
        <p:txBody>
          <a:bodyPr/>
          <a:lstStyle/>
          <a:p>
            <a:r>
              <a:rPr lang="en-AU" dirty="0">
                <a:solidFill>
                  <a:schemeClr val="bg1"/>
                </a:solidFill>
              </a:rPr>
              <a:t>Step 3: Determine how teams align within your organisation</a:t>
            </a:r>
          </a:p>
        </p:txBody>
      </p:sp>
      <p:sp>
        <p:nvSpPr>
          <p:cNvPr id="3" name="Text Placeholder 2">
            <a:extLst>
              <a:ext uri="{FF2B5EF4-FFF2-40B4-BE49-F238E27FC236}">
                <a16:creationId xmlns:a16="http://schemas.microsoft.com/office/drawing/2014/main" id="{1EDEEB7C-AF2E-4123-B7BF-A00B2DEFD84A}"/>
              </a:ext>
            </a:extLst>
          </p:cNvPr>
          <p:cNvSpPr>
            <a:spLocks noGrp="1"/>
          </p:cNvSpPr>
          <p:nvPr>
            <p:ph type="body" sz="quarter" idx="10"/>
          </p:nvPr>
        </p:nvSpPr>
        <p:spPr>
          <a:xfrm>
            <a:off x="599302" y="1819670"/>
            <a:ext cx="11237870" cy="3514808"/>
          </a:xfrm>
        </p:spPr>
        <p:txBody>
          <a:bodyPr/>
          <a:lstStyle/>
          <a:p>
            <a:pPr algn="l"/>
            <a:r>
              <a:rPr lang="en-US" sz="1600" dirty="0">
                <a:solidFill>
                  <a:schemeClr val="bg1"/>
                </a:solidFill>
                <a:latin typeface="Segoe UI" panose="020B0502040204020203" pitchFamily="34" charset="0"/>
              </a:rPr>
              <a:t>The following </a:t>
            </a:r>
            <a:r>
              <a:rPr lang="en-US" sz="1600" dirty="0" err="1">
                <a:solidFill>
                  <a:schemeClr val="bg1"/>
                </a:solidFill>
                <a:latin typeface="Segoe UI" panose="020B0502040204020203" pitchFamily="34" charset="0"/>
              </a:rPr>
              <a:t>organisational</a:t>
            </a:r>
            <a:r>
              <a:rPr lang="en-US" sz="1600" dirty="0">
                <a:solidFill>
                  <a:schemeClr val="bg1"/>
                </a:solidFill>
                <a:latin typeface="Segoe UI" panose="020B0502040204020203" pitchFamily="34" charset="0"/>
              </a:rPr>
              <a:t> structures don't necessarily have to map to an </a:t>
            </a:r>
            <a:r>
              <a:rPr lang="en-US" sz="1600" dirty="0" err="1">
                <a:solidFill>
                  <a:schemeClr val="bg1"/>
                </a:solidFill>
                <a:latin typeface="Segoe UI" panose="020B0502040204020203" pitchFamily="34" charset="0"/>
              </a:rPr>
              <a:t>organisational</a:t>
            </a:r>
            <a:r>
              <a:rPr lang="en-US" sz="1600" dirty="0">
                <a:solidFill>
                  <a:schemeClr val="bg1"/>
                </a:solidFill>
                <a:latin typeface="Segoe UI" panose="020B0502040204020203" pitchFamily="34" charset="0"/>
              </a:rPr>
              <a:t> chart (org chart). Org charts generally reflect command and control management structures. Conversely, the following organizational structures are designed to capture alignment of roles and responsibilities.</a:t>
            </a:r>
          </a:p>
          <a:p>
            <a:pPr algn="l"/>
            <a:r>
              <a:rPr lang="en-US" sz="1600" dirty="0">
                <a:solidFill>
                  <a:schemeClr val="bg1"/>
                </a:solidFill>
                <a:latin typeface="Segoe UI" panose="020B0502040204020203" pitchFamily="34" charset="0"/>
              </a:rPr>
              <a:t>In an agile matrix organization, these structures might be best represented as virtual teams. There's nothing to suggest that virtual teams couldn't be represented in an org chart, but a formal org chart isn't necessary to produce an effective operating model.</a:t>
            </a:r>
          </a:p>
          <a:p>
            <a:pPr algn="l"/>
            <a:r>
              <a:rPr lang="en-US" sz="1600" dirty="0">
                <a:solidFill>
                  <a:schemeClr val="bg1"/>
                </a:solidFill>
                <a:latin typeface="Segoe UI" panose="020B0502040204020203" pitchFamily="34" charset="0"/>
              </a:rPr>
              <a:t>Determine how the following models fit your organizational structures:</a:t>
            </a:r>
          </a:p>
          <a:p>
            <a:pPr marL="349724" indent="-349724">
              <a:buFont typeface="Arial" panose="020B0604020202020204" pitchFamily="34" charset="0"/>
              <a:buChar char="•"/>
            </a:pPr>
            <a:r>
              <a:rPr lang="en-US" sz="1600" b="1" dirty="0">
                <a:solidFill>
                  <a:schemeClr val="bg1"/>
                </a:solidFill>
                <a:latin typeface="Segoe UI" panose="020B0502040204020203" pitchFamily="34" charset="0"/>
              </a:rPr>
              <a:t>Org Chart Alignment</a:t>
            </a:r>
            <a:r>
              <a:rPr lang="en-US" sz="1600" dirty="0">
                <a:solidFill>
                  <a:schemeClr val="bg1"/>
                </a:solidFill>
                <a:latin typeface="Segoe UI" panose="020B0502040204020203" pitchFamily="34" charset="0"/>
              </a:rPr>
              <a:t>: Management hierarchies, manager responsibilities, and staff alignment will align with organizational structures.</a:t>
            </a:r>
          </a:p>
          <a:p>
            <a:pPr marL="349724" indent="-349724">
              <a:buFont typeface="Arial" panose="020B0604020202020204" pitchFamily="34" charset="0"/>
              <a:buChar char="•"/>
            </a:pPr>
            <a:r>
              <a:rPr lang="en-US" sz="1600" b="1" dirty="0">
                <a:solidFill>
                  <a:schemeClr val="bg1"/>
                </a:solidFill>
                <a:latin typeface="Segoe UI" panose="020B0502040204020203" pitchFamily="34" charset="0"/>
              </a:rPr>
              <a:t>Virtual-Teams (v-teams): </a:t>
            </a:r>
            <a:r>
              <a:rPr lang="en-US" sz="1600" dirty="0">
                <a:solidFill>
                  <a:schemeClr val="bg1"/>
                </a:solidFill>
                <a:latin typeface="Segoe UI" panose="020B0502040204020203" pitchFamily="34" charset="0"/>
              </a:rPr>
              <a:t>Management structures and org charts remain unchanged. Instead, virtual teams will be created and tasked with the required functionality.</a:t>
            </a:r>
          </a:p>
          <a:p>
            <a:pPr marL="349724" indent="-349724">
              <a:buFont typeface="Arial" panose="020B0604020202020204" pitchFamily="34" charset="0"/>
              <a:buChar char="•"/>
            </a:pPr>
            <a:r>
              <a:rPr lang="en-US" sz="1600" b="1" dirty="0">
                <a:solidFill>
                  <a:schemeClr val="bg1"/>
                </a:solidFill>
                <a:latin typeface="Segoe UI" panose="020B0502040204020203" pitchFamily="34" charset="0"/>
              </a:rPr>
              <a:t>Mixed Model:</a:t>
            </a:r>
            <a:r>
              <a:rPr lang="en-US" sz="1600" dirty="0">
                <a:solidFill>
                  <a:schemeClr val="bg1"/>
                </a:solidFill>
                <a:latin typeface="Segoe UI" panose="020B0502040204020203" pitchFamily="34" charset="0"/>
              </a:rPr>
              <a:t> More commonly, a mixture of org chart and virtual team alignment will be required to deliver on cloud transformation goals</a:t>
            </a:r>
            <a:r>
              <a:rPr lang="en-US" sz="2040" dirty="0">
                <a:solidFill>
                  <a:schemeClr val="bg1"/>
                </a:solidFill>
                <a:latin typeface="Segoe UI" panose="020B0502040204020203" pitchFamily="34" charset="0"/>
              </a:rPr>
              <a:t>.</a:t>
            </a:r>
          </a:p>
        </p:txBody>
      </p:sp>
    </p:spTree>
    <p:extLst>
      <p:ext uri="{BB962C8B-B14F-4D97-AF65-F5344CB8AC3E}">
        <p14:creationId xmlns:p14="http://schemas.microsoft.com/office/powerpoint/2010/main" val="3192799585"/>
      </p:ext>
    </p:extLst>
  </p:cSld>
  <p:clrMapOvr>
    <a:overrideClrMapping bg1="lt1" tx1="dk1" bg2="lt2" tx2="dk2" accent1="accent1" accent2="accent2" accent3="accent3" accent4="accent4" accent5="accent5" accent6="accent6" hlink="hlink" folHlink="folHlink"/>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DD777-D6DF-4995-97B3-528EAB70EAC4}"/>
              </a:ext>
            </a:extLst>
          </p:cNvPr>
          <p:cNvSpPr>
            <a:spLocks noGrp="1"/>
          </p:cNvSpPr>
          <p:nvPr>
            <p:ph type="title"/>
          </p:nvPr>
        </p:nvSpPr>
        <p:spPr/>
        <p:txBody>
          <a:bodyPr/>
          <a:lstStyle/>
          <a:p>
            <a:r>
              <a:rPr lang="en-AU" dirty="0">
                <a:solidFill>
                  <a:schemeClr val="bg1"/>
                </a:solidFill>
              </a:rPr>
              <a:t>Step 4: Establish team structures</a:t>
            </a:r>
          </a:p>
        </p:txBody>
      </p:sp>
      <p:sp>
        <p:nvSpPr>
          <p:cNvPr id="3" name="Text Placeholder 2">
            <a:extLst>
              <a:ext uri="{FF2B5EF4-FFF2-40B4-BE49-F238E27FC236}">
                <a16:creationId xmlns:a16="http://schemas.microsoft.com/office/drawing/2014/main" id="{17450F9B-CFEB-42F1-A7D2-96AB02217756}"/>
              </a:ext>
            </a:extLst>
          </p:cNvPr>
          <p:cNvSpPr>
            <a:spLocks noGrp="1"/>
          </p:cNvSpPr>
          <p:nvPr>
            <p:ph type="body" sz="quarter" idx="10"/>
          </p:nvPr>
        </p:nvSpPr>
        <p:spPr>
          <a:xfrm>
            <a:off x="601653" y="1394859"/>
            <a:ext cx="11237870" cy="3939540"/>
          </a:xfrm>
        </p:spPr>
        <p:txBody>
          <a:bodyPr/>
          <a:lstStyle/>
          <a:p>
            <a:pPr defTabSz="932597" eaLnBrk="0" fontAlgn="base" hangingPunct="0">
              <a:spcBef>
                <a:spcPct val="0"/>
              </a:spcBef>
              <a:spcAft>
                <a:spcPct val="0"/>
              </a:spcAft>
              <a:buSzTx/>
            </a:pPr>
            <a:r>
              <a:rPr lang="en-US" altLang="en-US" sz="1600" dirty="0">
                <a:solidFill>
                  <a:schemeClr val="bg1"/>
                </a:solidFill>
                <a:latin typeface="Segoe UI" panose="020B0502040204020203" pitchFamily="34" charset="0"/>
              </a:rPr>
              <a:t>During every cloud adoption effort, certain functions must be provided by at least one person. These assignments and team structures can develop organically, or they can be intentionally designed to match a defined team structure.</a:t>
            </a:r>
          </a:p>
          <a:p>
            <a:pPr defTabSz="932597" eaLnBrk="0" fontAlgn="base" hangingPunct="0">
              <a:spcBef>
                <a:spcPct val="0"/>
              </a:spcBef>
              <a:spcAft>
                <a:spcPct val="0"/>
              </a:spcAft>
              <a:buSzTx/>
            </a:pPr>
            <a:r>
              <a:rPr lang="en-US" altLang="en-US" sz="1600" dirty="0">
                <a:solidFill>
                  <a:schemeClr val="bg1"/>
                </a:solidFill>
                <a:latin typeface="Segoe UI" panose="020B0502040204020203" pitchFamily="34" charset="0"/>
              </a:rPr>
              <a:t>To help create balance across cloud adoption efforts, we recommend that you start with a minimum of two teams. </a:t>
            </a:r>
          </a:p>
          <a:p>
            <a:pPr defTabSz="932597" eaLnBrk="0" fontAlgn="base" hangingPunct="0">
              <a:spcBef>
                <a:spcPct val="0"/>
              </a:spcBef>
              <a:spcAft>
                <a:spcPct val="0"/>
              </a:spcAft>
              <a:buSzTx/>
            </a:pPr>
            <a:endParaRPr lang="en-US" altLang="en-US" sz="1600" dirty="0">
              <a:solidFill>
                <a:schemeClr val="bg1"/>
              </a:solidFill>
              <a:latin typeface="Segoe UI" panose="020B0502040204020203" pitchFamily="34" charset="0"/>
            </a:endParaRPr>
          </a:p>
          <a:p>
            <a:pPr defTabSz="932597" eaLnBrk="0" fontAlgn="base" hangingPunct="0">
              <a:spcBef>
                <a:spcPct val="0"/>
              </a:spcBef>
              <a:spcAft>
                <a:spcPct val="0"/>
              </a:spcAft>
              <a:buSzTx/>
            </a:pPr>
            <a:r>
              <a:rPr lang="en-US" altLang="en-US" sz="1600" dirty="0">
                <a:solidFill>
                  <a:schemeClr val="bg1"/>
                </a:solidFill>
                <a:latin typeface="Segoe UI" panose="020B0502040204020203" pitchFamily="34" charset="0"/>
              </a:rPr>
              <a:t>The following two teams are responsible for various functions throughout the adoption effort:</a:t>
            </a:r>
          </a:p>
          <a:p>
            <a:pPr marL="349724" indent="-349724" defTabSz="932597" eaLnBrk="0" fontAlgn="base" hangingPunct="0">
              <a:spcBef>
                <a:spcPct val="0"/>
              </a:spcBef>
              <a:spcAft>
                <a:spcPct val="0"/>
              </a:spcAft>
              <a:buSzTx/>
              <a:buFont typeface="Arial" panose="020B0604020202020204" pitchFamily="34" charset="0"/>
              <a:buChar char="•"/>
            </a:pPr>
            <a:r>
              <a:rPr lang="en-US" altLang="en-US" sz="1600" b="1" dirty="0">
                <a:solidFill>
                  <a:schemeClr val="bg1"/>
                </a:solidFill>
                <a:latin typeface="Segoe UI" panose="020B0502040204020203" pitchFamily="34" charset="0"/>
              </a:rPr>
              <a:t>Cloud Adoption Team:</a:t>
            </a:r>
            <a:r>
              <a:rPr lang="en-US" altLang="en-US" sz="1600" dirty="0">
                <a:solidFill>
                  <a:schemeClr val="bg1"/>
                </a:solidFill>
                <a:latin typeface="Segoe UI" panose="020B0502040204020203" pitchFamily="34" charset="0"/>
              </a:rPr>
              <a:t> This team is accountable for technical solutions, business alignment, project management, and operations for the solutions that are adopted.</a:t>
            </a:r>
          </a:p>
          <a:p>
            <a:pPr marL="349724" indent="-349724" defTabSz="932597" eaLnBrk="0" fontAlgn="base" hangingPunct="0">
              <a:spcBef>
                <a:spcPct val="0"/>
              </a:spcBef>
              <a:spcAft>
                <a:spcPct val="0"/>
              </a:spcAft>
              <a:buSzTx/>
              <a:buFont typeface="Arial" panose="020B0604020202020204" pitchFamily="34" charset="0"/>
              <a:buChar char="•"/>
            </a:pPr>
            <a:r>
              <a:rPr lang="en-US" altLang="en-US" sz="1600" b="1" dirty="0">
                <a:solidFill>
                  <a:schemeClr val="bg1"/>
                </a:solidFill>
                <a:latin typeface="Segoe UI" panose="020B0502040204020203" pitchFamily="34" charset="0"/>
              </a:rPr>
              <a:t>Cloud Governance Team:</a:t>
            </a:r>
            <a:r>
              <a:rPr lang="en-US" altLang="en-US" sz="1600" dirty="0">
                <a:solidFill>
                  <a:schemeClr val="bg1"/>
                </a:solidFill>
                <a:latin typeface="Segoe UI" panose="020B0502040204020203" pitchFamily="34" charset="0"/>
              </a:rPr>
              <a:t> To balance the cloud adoption team, a cloud governance team is dedicated to ensuring excellence in the solutions that are adopted. The cloud governance team is accountable for platform maturity, platform operations, governance, and automation.    </a:t>
            </a:r>
          </a:p>
          <a:p>
            <a:pPr defTabSz="932597" eaLnBrk="0" fontAlgn="base" hangingPunct="0">
              <a:spcBef>
                <a:spcPct val="0"/>
              </a:spcBef>
              <a:spcAft>
                <a:spcPct val="0"/>
              </a:spcAft>
              <a:buSzTx/>
            </a:pPr>
            <a:endParaRPr lang="en-US" altLang="en-US" sz="1600" dirty="0">
              <a:solidFill>
                <a:schemeClr val="bg1"/>
              </a:solidFill>
              <a:latin typeface="Segoe UI" panose="020B0502040204020203" pitchFamily="34" charset="0"/>
            </a:endParaRPr>
          </a:p>
          <a:p>
            <a:pPr defTabSz="932597" eaLnBrk="0" fontAlgn="base" hangingPunct="0">
              <a:spcBef>
                <a:spcPct val="0"/>
              </a:spcBef>
              <a:spcAft>
                <a:spcPct val="0"/>
              </a:spcAft>
              <a:buSzTx/>
            </a:pPr>
            <a:r>
              <a:rPr lang="en-US" altLang="en-US" sz="1600" dirty="0">
                <a:solidFill>
                  <a:schemeClr val="bg1"/>
                </a:solidFill>
                <a:latin typeface="Segoe UI" panose="020B0502040204020203" pitchFamily="34" charset="0"/>
              </a:rPr>
              <a:t>This proven approach is considered a minimum viable product (MVP), because it might not be sustainable. Each team wears many hats, as outlined in the </a:t>
            </a:r>
            <a:r>
              <a:rPr lang="en-US" altLang="en-US" sz="1600" dirty="0">
                <a:solidFill>
                  <a:schemeClr val="bg1"/>
                </a:solidFill>
                <a:latin typeface="Segoe UI" panose="020B0502040204020203" pitchFamily="34" charset="0"/>
                <a:hlinkClick r:id="rId3">
                  <a:extLst>
                    <a:ext uri="{A12FA001-AC4F-418D-AE19-62706E023703}">
                      <ahyp:hlinkClr xmlns:ahyp="http://schemas.microsoft.com/office/drawing/2018/hyperlinkcolor" val="tx"/>
                    </a:ext>
                  </a:extLst>
                </a:hlinkClick>
              </a:rPr>
              <a:t>RACI (responsible, accountable, consulted, and informed) charts</a:t>
            </a:r>
            <a:r>
              <a:rPr lang="en-US" altLang="en-US" sz="1600" dirty="0">
                <a:solidFill>
                  <a:schemeClr val="bg1"/>
                </a:solidFill>
                <a:latin typeface="Segoe UI" panose="020B0502040204020203" pitchFamily="34" charset="0"/>
              </a:rPr>
              <a:t>.</a:t>
            </a:r>
          </a:p>
          <a:p>
            <a:pPr defTabSz="932597" eaLnBrk="0" fontAlgn="base" hangingPunct="0">
              <a:spcBef>
                <a:spcPct val="0"/>
              </a:spcBef>
              <a:spcAft>
                <a:spcPct val="0"/>
              </a:spcAft>
              <a:buSzTx/>
            </a:pPr>
            <a:r>
              <a:rPr lang="en-US" altLang="en-US" sz="1600" dirty="0">
                <a:solidFill>
                  <a:schemeClr val="bg1"/>
                </a:solidFill>
                <a:latin typeface="Segoe UI" panose="020B0502040204020203" pitchFamily="34" charset="0"/>
              </a:rPr>
              <a:t>As adoption needs grow, so does the need to create balance and structure. To meet those needs, companies often follow a process of maturing their organizational structures.</a:t>
            </a:r>
          </a:p>
          <a:p>
            <a:pPr defTabSz="932597" eaLnBrk="0" fontAlgn="base" hangingPunct="0">
              <a:spcBef>
                <a:spcPct val="0"/>
              </a:spcBef>
              <a:spcAft>
                <a:spcPct val="0"/>
              </a:spcAft>
              <a:buSzTx/>
            </a:pPr>
            <a:r>
              <a:rPr lang="en-US" altLang="en-US" sz="1600" dirty="0">
                <a:solidFill>
                  <a:schemeClr val="bg1"/>
                </a:solidFill>
                <a:latin typeface="Segoe UI" panose="020B0502040204020203" pitchFamily="34" charset="0"/>
              </a:rPr>
              <a:t>Watch this video to get an overview of common team structures at various stages of organizational maturity.</a:t>
            </a:r>
          </a:p>
        </p:txBody>
      </p:sp>
    </p:spTree>
    <p:extLst>
      <p:ext uri="{BB962C8B-B14F-4D97-AF65-F5344CB8AC3E}">
        <p14:creationId xmlns:p14="http://schemas.microsoft.com/office/powerpoint/2010/main" val="1686050640"/>
      </p:ext>
    </p:extLst>
  </p:cSld>
  <p:clrMapOvr>
    <a:overrideClrMapping bg1="lt1" tx1="dk1" bg2="lt2" tx2="dk2" accent1="accent1" accent2="accent2" accent3="accent3" accent4="accent4" accent5="accent5" accent6="accent6" hlink="hlink" folHlink="folHlink"/>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2CC17-BB50-4884-B5FE-43D17CCF636C}"/>
              </a:ext>
            </a:extLst>
          </p:cNvPr>
          <p:cNvSpPr>
            <a:spLocks noGrp="1"/>
          </p:cNvSpPr>
          <p:nvPr>
            <p:ph type="title"/>
          </p:nvPr>
        </p:nvSpPr>
        <p:spPr/>
        <p:txBody>
          <a:bodyPr/>
          <a:lstStyle/>
          <a:p>
            <a:r>
              <a:rPr lang="en-AU" dirty="0">
                <a:solidFill>
                  <a:schemeClr val="bg1"/>
                </a:solidFill>
              </a:rPr>
              <a:t>Step 5: Align RACI Charts</a:t>
            </a:r>
          </a:p>
        </p:txBody>
      </p:sp>
      <p:sp>
        <p:nvSpPr>
          <p:cNvPr id="3" name="Text Placeholder 2">
            <a:extLst>
              <a:ext uri="{FF2B5EF4-FFF2-40B4-BE49-F238E27FC236}">
                <a16:creationId xmlns:a16="http://schemas.microsoft.com/office/drawing/2014/main" id="{15218CD7-1534-42A0-88CB-EF2FA4B087E4}"/>
              </a:ext>
            </a:extLst>
          </p:cNvPr>
          <p:cNvSpPr>
            <a:spLocks noGrp="1"/>
          </p:cNvSpPr>
          <p:nvPr>
            <p:ph type="body" sz="quarter" idx="10"/>
          </p:nvPr>
        </p:nvSpPr>
        <p:spPr>
          <a:xfrm>
            <a:off x="598945" y="1462925"/>
            <a:ext cx="11237870" cy="1920526"/>
          </a:xfrm>
        </p:spPr>
        <p:txBody>
          <a:bodyPr/>
          <a:lstStyle/>
          <a:p>
            <a:pPr algn="l"/>
            <a:r>
              <a:rPr lang="en-US" sz="1600" dirty="0">
                <a:solidFill>
                  <a:schemeClr val="bg1"/>
                </a:solidFill>
                <a:latin typeface="Segoe UI" panose="020B0502040204020203" pitchFamily="34" charset="0"/>
              </a:rPr>
              <a:t>At each level of maturity, accountability for various cloud functions shifts to new teams. This shifting of accountability enables faster migration and innovation cycles by removing and automating barriers to change. To align assignments properly, the </a:t>
            </a:r>
            <a:r>
              <a:rPr lang="en-US" sz="1600" dirty="0">
                <a:solidFill>
                  <a:schemeClr val="bg1"/>
                </a:solidFill>
                <a:latin typeface="Segoe UI" panose="020B0502040204020203" pitchFamily="34" charset="0"/>
                <a:hlinkClick r:id="rId3">
                  <a:extLst>
                    <a:ext uri="{A12FA001-AC4F-418D-AE19-62706E023703}">
                      <ahyp:hlinkClr xmlns:ahyp="http://schemas.microsoft.com/office/drawing/2018/hyperlinkcolor" val="tx"/>
                    </a:ext>
                  </a:extLst>
                </a:hlinkClick>
              </a:rPr>
              <a:t>RACI alignment</a:t>
            </a:r>
            <a:r>
              <a:rPr lang="en-US" sz="1600" dirty="0">
                <a:solidFill>
                  <a:schemeClr val="bg1"/>
                </a:solidFill>
                <a:latin typeface="Segoe UI" panose="020B0502040204020203" pitchFamily="34" charset="0"/>
              </a:rPr>
              <a:t> article shows a RACI chart for each organizational structure.</a:t>
            </a:r>
          </a:p>
          <a:p>
            <a:pPr algn="l"/>
            <a:endParaRPr lang="en-US" sz="1600" dirty="0">
              <a:solidFill>
                <a:schemeClr val="bg1"/>
              </a:solidFill>
              <a:latin typeface="Segoe UI" panose="020B0502040204020203" pitchFamily="34" charset="0"/>
            </a:endParaRPr>
          </a:p>
          <a:p>
            <a:pPr algn="l"/>
            <a:r>
              <a:rPr lang="en-US" sz="1600" b="1" dirty="0">
                <a:solidFill>
                  <a:schemeClr val="bg1"/>
                </a:solidFill>
                <a:latin typeface="Segoe UI" panose="020B0502040204020203" pitchFamily="34" charset="0"/>
              </a:rPr>
              <a:t>Additional information</a:t>
            </a:r>
          </a:p>
          <a:p>
            <a:pPr marL="349724" indent="-349724">
              <a:buFont typeface="Arial" panose="020B0604020202020204" pitchFamily="34" charset="0"/>
              <a:buChar char="•"/>
            </a:pPr>
            <a:r>
              <a:rPr lang="en-US" sz="1600" dirty="0">
                <a:solidFill>
                  <a:schemeClr val="bg1"/>
                </a:solidFill>
                <a:latin typeface="Segoe UI" panose="020B0502040204020203" pitchFamily="34" charset="0"/>
                <a:hlinkClick r:id="rId4">
                  <a:extLst>
                    <a:ext uri="{A12FA001-AC4F-418D-AE19-62706E023703}">
                      <ahyp:hlinkClr xmlns:ahyp="http://schemas.microsoft.com/office/drawing/2018/hyperlinkcolor" val="tx"/>
                    </a:ext>
                  </a:extLst>
                </a:hlinkClick>
              </a:rPr>
              <a:t>Adapt existing roles, skills, and processes for the cloud</a:t>
            </a:r>
            <a:endParaRPr lang="en-US" sz="1600" dirty="0">
              <a:solidFill>
                <a:schemeClr val="bg1"/>
              </a:solidFill>
              <a:latin typeface="Segoe UI" panose="020B0502040204020203" pitchFamily="34" charset="0"/>
            </a:endParaRPr>
          </a:p>
          <a:p>
            <a:pPr marL="349724" indent="-349724">
              <a:buFont typeface="Arial" panose="020B0604020202020204" pitchFamily="34" charset="0"/>
              <a:buChar char="•"/>
            </a:pPr>
            <a:r>
              <a:rPr lang="en-US" sz="1600" dirty="0">
                <a:solidFill>
                  <a:schemeClr val="bg1"/>
                </a:solidFill>
                <a:latin typeface="Segoe UI" panose="020B0502040204020203" pitchFamily="34" charset="0"/>
                <a:hlinkClick r:id="rId5">
                  <a:extLst>
                    <a:ext uri="{A12FA001-AC4F-418D-AE19-62706E023703}">
                      <ahyp:hlinkClr xmlns:ahyp="http://schemas.microsoft.com/office/drawing/2018/hyperlinkcolor" val="tx"/>
                    </a:ext>
                  </a:extLst>
                </a:hlinkClick>
              </a:rPr>
              <a:t>Organizational antipatterns: Silos and fiefdoms</a:t>
            </a:r>
            <a:endParaRPr lang="en-US" sz="1600" dirty="0">
              <a:solidFill>
                <a:schemeClr val="bg1"/>
              </a:solidFill>
              <a:latin typeface="Segoe UI" panose="020B0502040204020203" pitchFamily="34" charset="0"/>
            </a:endParaRPr>
          </a:p>
        </p:txBody>
      </p:sp>
    </p:spTree>
    <p:extLst>
      <p:ext uri="{BB962C8B-B14F-4D97-AF65-F5344CB8AC3E}">
        <p14:creationId xmlns:p14="http://schemas.microsoft.com/office/powerpoint/2010/main" val="1855982466"/>
      </p:ext>
    </p:extLst>
  </p:cSld>
  <p:clrMapOvr>
    <a:overrideClrMapping bg1="lt1" tx1="dk1" bg2="lt2" tx2="dk2" accent1="accent1" accent2="accent2" accent3="accent3" accent4="accent4" accent5="accent5" accent6="accent6" hlink="hlink" folHlink="folHlink"/>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EF4A-A386-47B1-B42C-32C60D7311A4}"/>
              </a:ext>
            </a:extLst>
          </p:cNvPr>
          <p:cNvSpPr>
            <a:spLocks noGrp="1"/>
          </p:cNvSpPr>
          <p:nvPr>
            <p:ph type="title"/>
          </p:nvPr>
        </p:nvSpPr>
        <p:spPr/>
        <p:txBody>
          <a:bodyPr/>
          <a:lstStyle/>
          <a:p>
            <a:r>
              <a:rPr lang="en-AU" dirty="0">
                <a:solidFill>
                  <a:schemeClr val="bg1"/>
                </a:solidFill>
              </a:rPr>
              <a:t>Cloud adoption Team</a:t>
            </a:r>
          </a:p>
        </p:txBody>
      </p:sp>
      <p:sp>
        <p:nvSpPr>
          <p:cNvPr id="3" name="Text Placeholder 2">
            <a:extLst>
              <a:ext uri="{FF2B5EF4-FFF2-40B4-BE49-F238E27FC236}">
                <a16:creationId xmlns:a16="http://schemas.microsoft.com/office/drawing/2014/main" id="{54A92C8B-91A6-4052-AC9B-0A310250ECDB}"/>
              </a:ext>
            </a:extLst>
          </p:cNvPr>
          <p:cNvSpPr>
            <a:spLocks noGrp="1"/>
          </p:cNvSpPr>
          <p:nvPr>
            <p:ph type="body" sz="quarter" idx="10"/>
          </p:nvPr>
        </p:nvSpPr>
        <p:spPr>
          <a:xfrm>
            <a:off x="598945" y="1462925"/>
            <a:ext cx="11237870" cy="5116465"/>
          </a:xfrm>
        </p:spPr>
        <p:txBody>
          <a:bodyPr/>
          <a:lstStyle/>
          <a:p>
            <a:pPr algn="l"/>
            <a:r>
              <a:rPr lang="en-US" sz="1400" b="0" i="0" dirty="0">
                <a:solidFill>
                  <a:srgbClr val="E3E3E3"/>
                </a:solidFill>
                <a:effectLst/>
                <a:latin typeface="Segoe UI" panose="020B0502040204020203" pitchFamily="34" charset="0"/>
              </a:rPr>
              <a:t>The nucleus of all cloud adoption efforts is the cloud adoption team. This team drives the technical changes that enable adoption. Depending on the objectives of the adoption effort, this team might include a diverse range of team members who handle a broad set of technical and business tasks.</a:t>
            </a:r>
          </a:p>
          <a:p>
            <a:pPr algn="l"/>
            <a:endParaRPr lang="en-US" sz="1400" dirty="0">
              <a:solidFill>
                <a:srgbClr val="E3E3E3"/>
              </a:solidFill>
              <a:latin typeface="Segoe UI" panose="020B0502040204020203" pitchFamily="34" charset="0"/>
            </a:endParaRPr>
          </a:p>
          <a:p>
            <a:pPr algn="l"/>
            <a:r>
              <a:rPr lang="en-US" sz="1400" b="0" i="0" dirty="0">
                <a:solidFill>
                  <a:srgbClr val="E3E3E3"/>
                </a:solidFill>
                <a:effectLst/>
                <a:latin typeface="Segoe UI" panose="020B0502040204020203" pitchFamily="34" charset="0"/>
              </a:rPr>
              <a:t>For small-scale or early-stage adoption efforts, this team might be as small as one person. In larger-scale or late-stage efforts, it's common to have several cloud adoption teams, each with around six engineers. Regardless of size or tasks, the consistent aspect of any cloud adoption team is that it provides the means to onboarding solutions into the cloud. For some organizations, this might be a sufficient organizational structure. The </a:t>
            </a:r>
            <a:r>
              <a:rPr lang="en-US" sz="1400" b="0" i="0" u="none" strike="noStrike" dirty="0">
                <a:effectLst/>
                <a:latin typeface="Segoe UI" panose="020B0502040204020203" pitchFamily="34" charset="0"/>
                <a:hlinkClick r:id="rId3"/>
              </a:rPr>
              <a:t>cloud adoption team</a:t>
            </a:r>
            <a:r>
              <a:rPr lang="en-US" sz="1400" b="0" i="0" dirty="0">
                <a:solidFill>
                  <a:srgbClr val="E3E3E3"/>
                </a:solidFill>
                <a:effectLst/>
                <a:latin typeface="Segoe UI" panose="020B0502040204020203" pitchFamily="34" charset="0"/>
              </a:rPr>
              <a:t> article provides more insight into the structure, composition, and function of the cloud adoption team.</a:t>
            </a:r>
          </a:p>
          <a:p>
            <a:pPr algn="l"/>
            <a:endParaRPr lang="en-US" sz="1400" dirty="0">
              <a:solidFill>
                <a:srgbClr val="E3E3E3"/>
              </a:solidFill>
              <a:latin typeface="Segoe UI" panose="020B0502040204020203" pitchFamily="34" charset="0"/>
            </a:endParaRPr>
          </a:p>
          <a:p>
            <a:r>
              <a:rPr lang="en-US" sz="1400" b="1" i="0" dirty="0">
                <a:solidFill>
                  <a:srgbClr val="E3E3E3"/>
                </a:solidFill>
                <a:effectLst/>
                <a:latin typeface="Segoe UI" panose="020B0502040204020203" pitchFamily="34" charset="0"/>
              </a:rPr>
              <a:t>Best practice: Minimum viable product (MVP)</a:t>
            </a:r>
          </a:p>
          <a:p>
            <a:pPr algn="l"/>
            <a:r>
              <a:rPr lang="en-US" sz="1400" dirty="0">
                <a:solidFill>
                  <a:srgbClr val="E3E3E3"/>
                </a:solidFill>
                <a:latin typeface="Segoe UI" panose="020B0502040204020203" pitchFamily="34" charset="0"/>
              </a:rPr>
              <a:t>We recommend that you have two teams to create balance across cloud adoption efforts. These two teams are responsible for various functions throughout the adoption effort.</a:t>
            </a:r>
          </a:p>
          <a:p>
            <a:pPr marL="285750" indent="-285750" algn="l">
              <a:buFont typeface="Arial" panose="020B0604020202020204" pitchFamily="34" charset="0"/>
              <a:buChar char="•"/>
            </a:pPr>
            <a:r>
              <a:rPr lang="en-US" sz="1400" dirty="0">
                <a:solidFill>
                  <a:srgbClr val="E3E3E3"/>
                </a:solidFill>
                <a:latin typeface="Segoe UI" panose="020B0502040204020203" pitchFamily="34" charset="0"/>
              </a:rPr>
              <a:t>Cloud adoption team: This team is accountable for technical solutions, business alignment, project management, and operations for solutions that are adopted.</a:t>
            </a:r>
          </a:p>
          <a:p>
            <a:pPr marL="285750" indent="-285750" algn="l">
              <a:buFont typeface="Arial" panose="020B0604020202020204" pitchFamily="34" charset="0"/>
              <a:buChar char="•"/>
            </a:pPr>
            <a:r>
              <a:rPr lang="en-US" sz="1400" dirty="0">
                <a:solidFill>
                  <a:srgbClr val="E3E3E3"/>
                </a:solidFill>
                <a:latin typeface="Segoe UI" panose="020B0502040204020203" pitchFamily="34" charset="0"/>
              </a:rPr>
              <a:t>Cloud governance team: To balance the cloud adoption team, a cloud governance team is dedicated to ensuring excellence in the solutions that are adopted. The cloud governance team is accountable for platform maturity, platform operations, governance, and automation.</a:t>
            </a:r>
          </a:p>
          <a:p>
            <a:pPr algn="l"/>
            <a:r>
              <a:rPr lang="en-US" sz="1400" dirty="0">
                <a:solidFill>
                  <a:srgbClr val="E3E3E3"/>
                </a:solidFill>
                <a:latin typeface="Segoe UI" panose="020B0502040204020203" pitchFamily="34" charset="0"/>
              </a:rPr>
              <a:t>This proven approach is considered an MVP because it might not be sustainable. Each team is wearing many hats, as outlined in the </a:t>
            </a:r>
            <a:r>
              <a:rPr lang="en-US" sz="1400" dirty="0">
                <a:solidFill>
                  <a:srgbClr val="E3E3E3"/>
                </a:solidFill>
                <a:latin typeface="Segoe UI" panose="020B0502040204020203" pitchFamily="34" charset="0"/>
                <a:hlinkClick r:id="rId4">
                  <a:extLst>
                    <a:ext uri="{A12FA001-AC4F-418D-AE19-62706E023703}">
                      <ahyp:hlinkClr xmlns:ahyp="http://schemas.microsoft.com/office/drawing/2018/hyperlinkcolor" val="tx"/>
                    </a:ext>
                  </a:extLst>
                </a:hlinkClick>
              </a:rPr>
              <a:t>responsible, accountable, consulted, informed (RACI) charts</a:t>
            </a:r>
            <a:r>
              <a:rPr lang="en-US" sz="1400" dirty="0">
                <a:solidFill>
                  <a:srgbClr val="E3E3E3"/>
                </a:solidFill>
                <a:latin typeface="Segoe UI" panose="020B0502040204020203" pitchFamily="34" charset="0"/>
              </a:rPr>
              <a:t>.</a:t>
            </a:r>
          </a:p>
          <a:p>
            <a:pPr algn="l"/>
            <a:endParaRPr lang="en-US" sz="1400" dirty="0">
              <a:solidFill>
                <a:srgbClr val="E3E3E3"/>
              </a:solidFill>
              <a:latin typeface="Segoe UI" panose="020B0502040204020203" pitchFamily="34" charset="0"/>
            </a:endParaRPr>
          </a:p>
          <a:p>
            <a:pPr algn="l"/>
            <a:endParaRPr lang="en-US" sz="1400" dirty="0">
              <a:solidFill>
                <a:srgbClr val="E3E3E3"/>
              </a:solidFill>
              <a:latin typeface="Segoe UI" panose="020B0502040204020203" pitchFamily="34" charset="0"/>
            </a:endParaRPr>
          </a:p>
          <a:p>
            <a:pPr algn="l"/>
            <a:endParaRPr lang="en-US" sz="2040" dirty="0">
              <a:solidFill>
                <a:schemeClr val="bg1"/>
              </a:solidFill>
              <a:latin typeface="Segoe UI" panose="020B0502040204020203" pitchFamily="34" charset="0"/>
            </a:endParaRPr>
          </a:p>
        </p:txBody>
      </p:sp>
    </p:spTree>
    <p:extLst>
      <p:ext uri="{BB962C8B-B14F-4D97-AF65-F5344CB8AC3E}">
        <p14:creationId xmlns:p14="http://schemas.microsoft.com/office/powerpoint/2010/main" val="32103952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6C98864C-EEBB-4D9E-A676-660992124227}"/>
              </a:ext>
            </a:extLst>
          </p:cNvPr>
          <p:cNvGraphicFramePr>
            <a:graphicFrameLocks noGrp="1"/>
          </p:cNvGraphicFramePr>
          <p:nvPr>
            <p:extLst>
              <p:ext uri="{D42A27DB-BD31-4B8C-83A1-F6EECF244321}">
                <p14:modId xmlns:p14="http://schemas.microsoft.com/office/powerpoint/2010/main" val="394609501"/>
              </p:ext>
            </p:extLst>
          </p:nvPr>
        </p:nvGraphicFramePr>
        <p:xfrm>
          <a:off x="367350" y="1122543"/>
          <a:ext cx="11701775" cy="5405497"/>
        </p:xfrm>
        <a:graphic>
          <a:graphicData uri="http://schemas.openxmlformats.org/drawingml/2006/table">
            <a:tbl>
              <a:tblPr firstRow="1" bandRow="1">
                <a:tableStyleId>{69012ECD-51FC-41F1-AA8D-1B2483CD663E}</a:tableStyleId>
              </a:tblPr>
              <a:tblGrid>
                <a:gridCol w="5913714">
                  <a:extLst>
                    <a:ext uri="{9D8B030D-6E8A-4147-A177-3AD203B41FA5}">
                      <a16:colId xmlns:a16="http://schemas.microsoft.com/office/drawing/2014/main" val="1929413784"/>
                    </a:ext>
                  </a:extLst>
                </a:gridCol>
                <a:gridCol w="1690903">
                  <a:extLst>
                    <a:ext uri="{9D8B030D-6E8A-4147-A177-3AD203B41FA5}">
                      <a16:colId xmlns:a16="http://schemas.microsoft.com/office/drawing/2014/main" val="937478669"/>
                    </a:ext>
                  </a:extLst>
                </a:gridCol>
                <a:gridCol w="4097158">
                  <a:extLst>
                    <a:ext uri="{9D8B030D-6E8A-4147-A177-3AD203B41FA5}">
                      <a16:colId xmlns:a16="http://schemas.microsoft.com/office/drawing/2014/main" val="1110541045"/>
                    </a:ext>
                  </a:extLst>
                </a:gridCol>
              </a:tblGrid>
              <a:tr h="403756">
                <a:tc>
                  <a:txBody>
                    <a:bodyPr/>
                    <a:lstStyle/>
                    <a:p>
                      <a:pPr algn="l" fontAlgn="t"/>
                      <a:r>
                        <a:rPr lang="en-US" sz="1600" dirty="0">
                          <a:solidFill>
                            <a:schemeClr val="tx1"/>
                          </a:solidFill>
                        </a:rPr>
                        <a:t>Adoption Challenge/Priority</a:t>
                      </a:r>
                    </a:p>
                  </a:txBody>
                  <a:tcPr marL="46630" marR="46630" marT="46630" marB="46630"/>
                </a:tc>
                <a:tc>
                  <a:txBody>
                    <a:bodyPr/>
                    <a:lstStyle/>
                    <a:p>
                      <a:pPr algn="l" fontAlgn="b"/>
                      <a:r>
                        <a:rPr lang="en-US" sz="1600">
                          <a:solidFill>
                            <a:schemeClr val="tx1"/>
                          </a:solidFill>
                        </a:rPr>
                        <a:t>CAF Pillar</a:t>
                      </a:r>
                    </a:p>
                  </a:txBody>
                  <a:tcPr marL="46630" marR="46630" marT="46630" marB="46630" anchor="b"/>
                </a:tc>
                <a:tc>
                  <a:txBody>
                    <a:bodyPr/>
                    <a:lstStyle/>
                    <a:p>
                      <a:pPr algn="l" fontAlgn="ctr"/>
                      <a:r>
                        <a:rPr lang="en-US" sz="1600" dirty="0">
                          <a:solidFill>
                            <a:schemeClr val="tx1"/>
                          </a:solidFill>
                        </a:rPr>
                        <a:t>Suggested Starting Point</a:t>
                      </a:r>
                    </a:p>
                  </a:txBody>
                  <a:tcPr marL="46630" marR="46630" marT="46630" marB="46630" anchor="ctr"/>
                </a:tc>
                <a:extLst>
                  <a:ext uri="{0D108BD9-81ED-4DB2-BD59-A6C34878D82A}">
                    <a16:rowId xmlns:a16="http://schemas.microsoft.com/office/drawing/2014/main" val="1468034560"/>
                  </a:ext>
                </a:extLst>
              </a:tr>
              <a:tr h="279781">
                <a:tc>
                  <a:txBody>
                    <a:bodyPr/>
                    <a:lstStyle/>
                    <a:p>
                      <a:pPr algn="l" fontAlgn="t"/>
                      <a:r>
                        <a:rPr lang="en-US" sz="1200"/>
                        <a:t>We want to build new products and services in the cloud</a:t>
                      </a:r>
                    </a:p>
                  </a:txBody>
                  <a:tcPr marL="46630" marR="46630" marT="46630" marB="46630"/>
                </a:tc>
                <a:tc>
                  <a:txBody>
                    <a:bodyPr/>
                    <a:lstStyle/>
                    <a:p>
                      <a:pPr algn="l" fontAlgn="b"/>
                      <a:r>
                        <a:rPr lang="en-US" sz="1200" b="1">
                          <a:hlinkClick r:id="rId3"/>
                        </a:rPr>
                        <a:t>Innovate</a:t>
                      </a:r>
                      <a:endParaRPr lang="en-US" sz="1200" b="1"/>
                    </a:p>
                  </a:txBody>
                  <a:tcPr marL="46630" marR="46630" marT="46630" marB="46630"/>
                </a:tc>
                <a:tc>
                  <a:txBody>
                    <a:bodyPr/>
                    <a:lstStyle/>
                    <a:p>
                      <a:pPr algn="l" fontAlgn="ctr"/>
                      <a:r>
                        <a:rPr lang="en-US" sz="1200"/>
                        <a:t>Getting started</a:t>
                      </a:r>
                    </a:p>
                  </a:txBody>
                  <a:tcPr marL="46630" marR="46630" marT="46630" marB="46630"/>
                </a:tc>
                <a:extLst>
                  <a:ext uri="{0D108BD9-81ED-4DB2-BD59-A6C34878D82A}">
                    <a16:rowId xmlns:a16="http://schemas.microsoft.com/office/drawing/2014/main" val="3155485753"/>
                  </a:ext>
                </a:extLst>
              </a:tr>
              <a:tr h="279781">
                <a:tc>
                  <a:txBody>
                    <a:bodyPr/>
                    <a:lstStyle/>
                    <a:p>
                      <a:pPr algn="l" fontAlgn="t"/>
                      <a:r>
                        <a:rPr lang="en-US" sz="1200"/>
                        <a:t>We want to migrate existing workloads (Apps, data, and VMs) to the cloud</a:t>
                      </a:r>
                    </a:p>
                  </a:txBody>
                  <a:tcPr marL="46630" marR="46630" marT="46630" marB="46630"/>
                </a:tc>
                <a:tc>
                  <a:txBody>
                    <a:bodyPr/>
                    <a:lstStyle/>
                    <a:p>
                      <a:pPr algn="l" fontAlgn="b"/>
                      <a:r>
                        <a:rPr lang="en-US" sz="1200" b="1">
                          <a:hlinkClick r:id="rId4"/>
                        </a:rPr>
                        <a:t>Migrate</a:t>
                      </a:r>
                      <a:endParaRPr lang="en-US" sz="1200" b="1"/>
                    </a:p>
                  </a:txBody>
                  <a:tcPr marL="46630" marR="46630" marT="46630" marB="46630"/>
                </a:tc>
                <a:tc>
                  <a:txBody>
                    <a:bodyPr/>
                    <a:lstStyle/>
                    <a:p>
                      <a:pPr algn="l" fontAlgn="ctr"/>
                      <a:r>
                        <a:rPr lang="en-US" sz="1200"/>
                        <a:t>Getting started</a:t>
                      </a:r>
                    </a:p>
                  </a:txBody>
                  <a:tcPr marL="46630" marR="46630" marT="46630" marB="46630"/>
                </a:tc>
                <a:extLst>
                  <a:ext uri="{0D108BD9-81ED-4DB2-BD59-A6C34878D82A}">
                    <a16:rowId xmlns:a16="http://schemas.microsoft.com/office/drawing/2014/main" val="7348958"/>
                  </a:ext>
                </a:extLst>
              </a:tr>
              <a:tr h="279781">
                <a:tc>
                  <a:txBody>
                    <a:bodyPr/>
                    <a:lstStyle/>
                    <a:p>
                      <a:pPr algn="l" fontAlgn="t"/>
                      <a:r>
                        <a:rPr lang="en-US" sz="1200"/>
                        <a:t>Digital transformation is hard, where do we start</a:t>
                      </a:r>
                    </a:p>
                  </a:txBody>
                  <a:tcPr marL="46630" marR="46630" marT="46630" marB="46630"/>
                </a:tc>
                <a:tc>
                  <a:txBody>
                    <a:bodyPr/>
                    <a:lstStyle/>
                    <a:p>
                      <a:pPr algn="l" fontAlgn="b"/>
                      <a:r>
                        <a:rPr lang="en-US" sz="1200" b="1">
                          <a:hlinkClick r:id="rId5"/>
                        </a:rPr>
                        <a:t>Strategy</a:t>
                      </a:r>
                      <a:endParaRPr lang="en-US" sz="1200" b="1"/>
                    </a:p>
                  </a:txBody>
                  <a:tcPr marL="46630" marR="46630" marT="46630" marB="46630"/>
                </a:tc>
                <a:tc>
                  <a:txBody>
                    <a:bodyPr/>
                    <a:lstStyle/>
                    <a:p>
                      <a:pPr algn="l" fontAlgn="ctr"/>
                      <a:r>
                        <a:rPr lang="en-US" sz="1200"/>
                        <a:t>Getting started</a:t>
                      </a:r>
                    </a:p>
                  </a:txBody>
                  <a:tcPr marL="46630" marR="46630" marT="46630" marB="46630"/>
                </a:tc>
                <a:extLst>
                  <a:ext uri="{0D108BD9-81ED-4DB2-BD59-A6C34878D82A}">
                    <a16:rowId xmlns:a16="http://schemas.microsoft.com/office/drawing/2014/main" val="4236475526"/>
                  </a:ext>
                </a:extLst>
              </a:tr>
              <a:tr h="279781">
                <a:tc>
                  <a:txBody>
                    <a:bodyPr/>
                    <a:lstStyle/>
                    <a:p>
                      <a:pPr algn="l" fontAlgn="t"/>
                      <a:r>
                        <a:rPr lang="en-US" sz="1200"/>
                        <a:t>We want to align our organization to ensure success in the cloud</a:t>
                      </a:r>
                    </a:p>
                  </a:txBody>
                  <a:tcPr marL="46630" marR="46630" marT="46630" marB="46630"/>
                </a:tc>
                <a:tc>
                  <a:txBody>
                    <a:bodyPr/>
                    <a:lstStyle/>
                    <a:p>
                      <a:pPr algn="l" fontAlgn="b"/>
                      <a:r>
                        <a:rPr lang="en-US" sz="1200" b="1">
                          <a:hlinkClick r:id="rId6"/>
                        </a:rPr>
                        <a:t>Organize</a:t>
                      </a:r>
                      <a:endParaRPr lang="en-US" sz="1200" b="1"/>
                    </a:p>
                  </a:txBody>
                  <a:tcPr marL="46630" marR="46630" marT="46630" marB="46630"/>
                </a:tc>
                <a:tc>
                  <a:txBody>
                    <a:bodyPr/>
                    <a:lstStyle/>
                    <a:p>
                      <a:pPr algn="l" fontAlgn="ctr"/>
                      <a:r>
                        <a:rPr lang="en-US" sz="1200"/>
                        <a:t>Team Structure</a:t>
                      </a:r>
                    </a:p>
                  </a:txBody>
                  <a:tcPr marL="46630" marR="46630" marT="46630" marB="46630"/>
                </a:tc>
                <a:extLst>
                  <a:ext uri="{0D108BD9-81ED-4DB2-BD59-A6C34878D82A}">
                    <a16:rowId xmlns:a16="http://schemas.microsoft.com/office/drawing/2014/main" val="1535821028"/>
                  </a:ext>
                </a:extLst>
              </a:tr>
              <a:tr h="279781">
                <a:tc>
                  <a:txBody>
                    <a:bodyPr/>
                    <a:lstStyle/>
                    <a:p>
                      <a:pPr algn="l" fontAlgn="t"/>
                      <a:r>
                        <a:rPr lang="en-US" sz="1200"/>
                        <a:t>We want to a simple organization structure that will help us get started</a:t>
                      </a:r>
                    </a:p>
                  </a:txBody>
                  <a:tcPr marL="46630" marR="46630" marT="46630" marB="46630"/>
                </a:tc>
                <a:tc>
                  <a:txBody>
                    <a:bodyPr/>
                    <a:lstStyle/>
                    <a:p>
                      <a:pPr algn="l" fontAlgn="b"/>
                      <a:r>
                        <a:rPr lang="en-US" sz="1200" b="1">
                          <a:hlinkClick r:id="rId7"/>
                        </a:rPr>
                        <a:t>Plan</a:t>
                      </a:r>
                      <a:endParaRPr lang="en-US" sz="1200" b="1"/>
                    </a:p>
                  </a:txBody>
                  <a:tcPr marL="46630" marR="46630" marT="46630" marB="46630"/>
                </a:tc>
                <a:tc>
                  <a:txBody>
                    <a:bodyPr/>
                    <a:lstStyle/>
                    <a:p>
                      <a:pPr algn="l" fontAlgn="ctr"/>
                      <a:r>
                        <a:rPr lang="en-US" sz="1200"/>
                        <a:t>Initial Org Alignment</a:t>
                      </a:r>
                    </a:p>
                  </a:txBody>
                  <a:tcPr marL="46630" marR="46630" marT="46630" marB="46630"/>
                </a:tc>
                <a:extLst>
                  <a:ext uri="{0D108BD9-81ED-4DB2-BD59-A6C34878D82A}">
                    <a16:rowId xmlns:a16="http://schemas.microsoft.com/office/drawing/2014/main" val="250745143"/>
                  </a:ext>
                </a:extLst>
              </a:tr>
              <a:tr h="279781">
                <a:tc>
                  <a:txBody>
                    <a:bodyPr/>
                    <a:lstStyle/>
                    <a:p>
                      <a:pPr algn="l" fontAlgn="t"/>
                      <a:r>
                        <a:rPr lang="en-US" sz="1200"/>
                        <a:t>We need a clear action plan to guide our efforts</a:t>
                      </a:r>
                    </a:p>
                  </a:txBody>
                  <a:tcPr marL="46630" marR="46630" marT="46630" marB="46630"/>
                </a:tc>
                <a:tc>
                  <a:txBody>
                    <a:bodyPr/>
                    <a:lstStyle/>
                    <a:p>
                      <a:pPr algn="l" fontAlgn="b"/>
                      <a:r>
                        <a:rPr lang="en-US" sz="1200" b="1">
                          <a:hlinkClick r:id="rId7"/>
                        </a:rPr>
                        <a:t>Plan</a:t>
                      </a:r>
                      <a:endParaRPr lang="en-US" sz="1200" b="1"/>
                    </a:p>
                  </a:txBody>
                  <a:tcPr marL="46630" marR="46630" marT="46630" marB="46630"/>
                </a:tc>
                <a:tc>
                  <a:txBody>
                    <a:bodyPr/>
                    <a:lstStyle/>
                    <a:p>
                      <a:pPr algn="l" fontAlgn="ctr"/>
                      <a:r>
                        <a:rPr lang="en-US" sz="1200"/>
                        <a:t>Cloud Adoption Plan</a:t>
                      </a:r>
                    </a:p>
                  </a:txBody>
                  <a:tcPr marL="46630" marR="46630" marT="46630" marB="46630"/>
                </a:tc>
                <a:extLst>
                  <a:ext uri="{0D108BD9-81ED-4DB2-BD59-A6C34878D82A}">
                    <a16:rowId xmlns:a16="http://schemas.microsoft.com/office/drawing/2014/main" val="2378294333"/>
                  </a:ext>
                </a:extLst>
              </a:tr>
              <a:tr h="279781">
                <a:tc>
                  <a:txBody>
                    <a:bodyPr/>
                    <a:lstStyle/>
                    <a:p>
                      <a:pPr algn="l" fontAlgn="t"/>
                      <a:r>
                        <a:rPr lang="en-US" sz="1200"/>
                        <a:t>We are getting blocked by outdated processes and on-prem thinking</a:t>
                      </a:r>
                    </a:p>
                  </a:txBody>
                  <a:tcPr marL="46630" marR="46630" marT="46630" marB="46630"/>
                </a:tc>
                <a:tc>
                  <a:txBody>
                    <a:bodyPr/>
                    <a:lstStyle/>
                    <a:p>
                      <a:pPr algn="l" fontAlgn="b"/>
                      <a:r>
                        <a:rPr lang="en-US" sz="1200" b="1">
                          <a:hlinkClick r:id="rId6"/>
                        </a:rPr>
                        <a:t>Organize</a:t>
                      </a:r>
                      <a:endParaRPr lang="en-US" sz="1200" b="1"/>
                    </a:p>
                  </a:txBody>
                  <a:tcPr marL="46630" marR="46630" marT="46630" marB="46630"/>
                </a:tc>
                <a:tc>
                  <a:txBody>
                    <a:bodyPr/>
                    <a:lstStyle/>
                    <a:p>
                      <a:pPr algn="l" fontAlgn="ctr"/>
                      <a:r>
                        <a:rPr lang="en-US" sz="1200"/>
                        <a:t>Team Structure and Central IT Risks</a:t>
                      </a:r>
                    </a:p>
                  </a:txBody>
                  <a:tcPr marL="46630" marR="46630" marT="46630" marB="46630"/>
                </a:tc>
                <a:extLst>
                  <a:ext uri="{0D108BD9-81ED-4DB2-BD59-A6C34878D82A}">
                    <a16:rowId xmlns:a16="http://schemas.microsoft.com/office/drawing/2014/main" val="4114480508"/>
                  </a:ext>
                </a:extLst>
              </a:tr>
              <a:tr h="466302">
                <a:tc>
                  <a:txBody>
                    <a:bodyPr/>
                    <a:lstStyle/>
                    <a:p>
                      <a:pPr algn="l" fontAlgn="t"/>
                      <a:r>
                        <a:rPr lang="en-US" sz="1200"/>
                        <a:t>We don't know which controls, compliance, or governance components are needed in our environment</a:t>
                      </a:r>
                    </a:p>
                  </a:txBody>
                  <a:tcPr marL="46630" marR="46630" marT="46630" marB="46630"/>
                </a:tc>
                <a:tc>
                  <a:txBody>
                    <a:bodyPr/>
                    <a:lstStyle/>
                    <a:p>
                      <a:pPr algn="l" fontAlgn="b"/>
                      <a:r>
                        <a:rPr lang="en-US" sz="1200" b="1">
                          <a:hlinkClick r:id="rId8"/>
                        </a:rPr>
                        <a:t>Govern</a:t>
                      </a:r>
                      <a:endParaRPr lang="en-US" sz="1200" b="1"/>
                    </a:p>
                  </a:txBody>
                  <a:tcPr marL="46630" marR="46630" marT="46630" marB="46630"/>
                </a:tc>
                <a:tc>
                  <a:txBody>
                    <a:bodyPr/>
                    <a:lstStyle/>
                    <a:p>
                      <a:pPr algn="l" fontAlgn="ctr"/>
                      <a:r>
                        <a:rPr lang="en-US" sz="1200"/>
                        <a:t>Governance Benchmark Assessment</a:t>
                      </a:r>
                    </a:p>
                  </a:txBody>
                  <a:tcPr marL="46630" marR="46630" marT="46630" marB="46630"/>
                </a:tc>
                <a:extLst>
                  <a:ext uri="{0D108BD9-81ED-4DB2-BD59-A6C34878D82A}">
                    <a16:rowId xmlns:a16="http://schemas.microsoft.com/office/drawing/2014/main" val="2935587671"/>
                  </a:ext>
                </a:extLst>
              </a:tr>
              <a:tr h="279781">
                <a:tc>
                  <a:txBody>
                    <a:bodyPr/>
                    <a:lstStyle/>
                    <a:p>
                      <a:pPr algn="l" fontAlgn="t"/>
                      <a:r>
                        <a:rPr lang="en-US" sz="1200"/>
                        <a:t>We need to start implementing controls, compliance, or governance</a:t>
                      </a:r>
                    </a:p>
                  </a:txBody>
                  <a:tcPr marL="46630" marR="46630" marT="46630" marB="46630"/>
                </a:tc>
                <a:tc>
                  <a:txBody>
                    <a:bodyPr/>
                    <a:lstStyle/>
                    <a:p>
                      <a:pPr algn="l" fontAlgn="b"/>
                      <a:r>
                        <a:rPr lang="en-US" sz="1200" b="1">
                          <a:hlinkClick r:id="rId8"/>
                        </a:rPr>
                        <a:t>Govern</a:t>
                      </a:r>
                      <a:endParaRPr lang="en-US" sz="1200" b="1"/>
                    </a:p>
                  </a:txBody>
                  <a:tcPr marL="46630" marR="46630" marT="46630" marB="46630"/>
                </a:tc>
                <a:tc>
                  <a:txBody>
                    <a:bodyPr/>
                    <a:lstStyle/>
                    <a:p>
                      <a:pPr algn="l" fontAlgn="ctr"/>
                      <a:r>
                        <a:rPr lang="en-US" sz="1200"/>
                        <a:t>Getting started and Initial governance foundation</a:t>
                      </a:r>
                    </a:p>
                  </a:txBody>
                  <a:tcPr marL="46630" marR="46630" marT="46630" marB="46630"/>
                </a:tc>
                <a:extLst>
                  <a:ext uri="{0D108BD9-81ED-4DB2-BD59-A6C34878D82A}">
                    <a16:rowId xmlns:a16="http://schemas.microsoft.com/office/drawing/2014/main" val="140993861"/>
                  </a:ext>
                </a:extLst>
              </a:tr>
              <a:tr h="349908">
                <a:tc>
                  <a:txBody>
                    <a:bodyPr/>
                    <a:lstStyle/>
                    <a:p>
                      <a:pPr algn="l" fontAlgn="t"/>
                      <a:r>
                        <a:rPr lang="en-US" sz="1200"/>
                        <a:t>We are blocked by environment design and configuration</a:t>
                      </a:r>
                    </a:p>
                  </a:txBody>
                  <a:tcPr marL="46630" marR="46630" marT="46630" marB="46630"/>
                </a:tc>
                <a:tc>
                  <a:txBody>
                    <a:bodyPr/>
                    <a:lstStyle/>
                    <a:p>
                      <a:pPr algn="l" fontAlgn="b"/>
                      <a:r>
                        <a:rPr lang="en-US" sz="1200" b="1">
                          <a:hlinkClick r:id="rId9"/>
                        </a:rPr>
                        <a:t>Ready</a:t>
                      </a:r>
                      <a:endParaRPr lang="en-US" sz="1200" b="1"/>
                    </a:p>
                  </a:txBody>
                  <a:tcPr marL="46630" marR="46630" marT="46630" marB="46630"/>
                </a:tc>
                <a:tc>
                  <a:txBody>
                    <a:bodyPr/>
                    <a:lstStyle/>
                    <a:p>
                      <a:pPr algn="l" fontAlgn="ctr"/>
                      <a:r>
                        <a:rPr lang="en-US" sz="1200"/>
                        <a:t>Set up Guide and Landing Zone</a:t>
                      </a:r>
                    </a:p>
                  </a:txBody>
                  <a:tcPr marL="46630" marR="46630" marT="46630" marB="46630"/>
                </a:tc>
                <a:extLst>
                  <a:ext uri="{0D108BD9-81ED-4DB2-BD59-A6C34878D82A}">
                    <a16:rowId xmlns:a16="http://schemas.microsoft.com/office/drawing/2014/main" val="2205186979"/>
                  </a:ext>
                </a:extLst>
              </a:tr>
              <a:tr h="279781">
                <a:tc>
                  <a:txBody>
                    <a:bodyPr/>
                    <a:lstStyle/>
                    <a:p>
                      <a:pPr algn="l" fontAlgn="t"/>
                      <a:r>
                        <a:rPr lang="en-US" sz="1200"/>
                        <a:t>Our people don't have the technical skills to adopt the cloud</a:t>
                      </a:r>
                    </a:p>
                  </a:txBody>
                  <a:tcPr marL="46630" marR="46630" marT="46630" marB="46630"/>
                </a:tc>
                <a:tc>
                  <a:txBody>
                    <a:bodyPr/>
                    <a:lstStyle/>
                    <a:p>
                      <a:pPr algn="l" fontAlgn="b"/>
                      <a:r>
                        <a:rPr lang="en-US" sz="1200" b="1">
                          <a:hlinkClick r:id="rId7"/>
                        </a:rPr>
                        <a:t>Plan</a:t>
                      </a:r>
                      <a:endParaRPr lang="en-US" sz="1200" b="1"/>
                    </a:p>
                  </a:txBody>
                  <a:tcPr marL="46630" marR="46630" marT="46630" marB="46630"/>
                </a:tc>
                <a:tc>
                  <a:txBody>
                    <a:bodyPr/>
                    <a:lstStyle/>
                    <a:p>
                      <a:pPr algn="l" fontAlgn="ctr"/>
                      <a:r>
                        <a:rPr lang="en-US" sz="1200"/>
                        <a:t>Skills readiness plan</a:t>
                      </a:r>
                    </a:p>
                  </a:txBody>
                  <a:tcPr marL="46630" marR="46630" marT="46630" marB="46630"/>
                </a:tc>
                <a:extLst>
                  <a:ext uri="{0D108BD9-81ED-4DB2-BD59-A6C34878D82A}">
                    <a16:rowId xmlns:a16="http://schemas.microsoft.com/office/drawing/2014/main" val="1750185065"/>
                  </a:ext>
                </a:extLst>
              </a:tr>
              <a:tr h="466302">
                <a:tc>
                  <a:txBody>
                    <a:bodyPr/>
                    <a:lstStyle/>
                    <a:p>
                      <a:pPr algn="l" fontAlgn="t"/>
                      <a:r>
                        <a:rPr lang="en-US" sz="1200"/>
                        <a:t>We are blocked by security concerns</a:t>
                      </a:r>
                    </a:p>
                  </a:txBody>
                  <a:tcPr marL="46630" marR="46630" marT="46630" marB="46630"/>
                </a:tc>
                <a:tc>
                  <a:txBody>
                    <a:bodyPr/>
                    <a:lstStyle/>
                    <a:p>
                      <a:pPr algn="l" fontAlgn="b"/>
                      <a:r>
                        <a:rPr lang="en-US" sz="1200" b="1">
                          <a:hlinkClick r:id="rId8"/>
                        </a:rPr>
                        <a:t>Govern</a:t>
                      </a:r>
                      <a:endParaRPr lang="en-US" sz="1200" b="1"/>
                    </a:p>
                  </a:txBody>
                  <a:tcPr marL="46630" marR="46630" marT="46630" marB="46630"/>
                </a:tc>
                <a:tc>
                  <a:txBody>
                    <a:bodyPr/>
                    <a:lstStyle/>
                    <a:p>
                      <a:pPr algn="l" fontAlgn="ctr"/>
                      <a:r>
                        <a:rPr lang="en-US" sz="1200"/>
                        <a:t>Initial governance foundation and Improve your security baseline</a:t>
                      </a:r>
                    </a:p>
                  </a:txBody>
                  <a:tcPr marL="46630" marR="46630" marT="46630" marB="46630"/>
                </a:tc>
                <a:extLst>
                  <a:ext uri="{0D108BD9-81ED-4DB2-BD59-A6C34878D82A}">
                    <a16:rowId xmlns:a16="http://schemas.microsoft.com/office/drawing/2014/main" val="3353986799"/>
                  </a:ext>
                </a:extLst>
              </a:tr>
              <a:tr h="466302">
                <a:tc>
                  <a:txBody>
                    <a:bodyPr/>
                    <a:lstStyle/>
                    <a:p>
                      <a:pPr algn="l" fontAlgn="t"/>
                      <a:r>
                        <a:rPr lang="en-US" sz="1200"/>
                        <a:t>We need help managing resources and controlling costs</a:t>
                      </a:r>
                    </a:p>
                  </a:txBody>
                  <a:tcPr marL="46630" marR="46630" marT="46630" marB="46630"/>
                </a:tc>
                <a:tc>
                  <a:txBody>
                    <a:bodyPr/>
                    <a:lstStyle/>
                    <a:p>
                      <a:pPr algn="l" fontAlgn="b"/>
                      <a:r>
                        <a:rPr lang="en-US" sz="1200" b="1">
                          <a:hlinkClick r:id="rId8"/>
                        </a:rPr>
                        <a:t>Govern</a:t>
                      </a:r>
                      <a:endParaRPr lang="en-US" sz="1200" b="1"/>
                    </a:p>
                  </a:txBody>
                  <a:tcPr marL="46630" marR="46630" marT="46630" marB="46630"/>
                </a:tc>
                <a:tc>
                  <a:txBody>
                    <a:bodyPr/>
                    <a:lstStyle/>
                    <a:p>
                      <a:pPr algn="l" fontAlgn="ctr"/>
                      <a:r>
                        <a:rPr lang="en-US" sz="1200"/>
                        <a:t>Initial governance foundation, Improve resource consistency, &amp; Improve cost management</a:t>
                      </a:r>
                    </a:p>
                  </a:txBody>
                  <a:tcPr marL="46630" marR="46630" marT="46630" marB="46630"/>
                </a:tc>
                <a:extLst>
                  <a:ext uri="{0D108BD9-81ED-4DB2-BD59-A6C34878D82A}">
                    <a16:rowId xmlns:a16="http://schemas.microsoft.com/office/drawing/2014/main" val="369962936"/>
                  </a:ext>
                </a:extLst>
              </a:tr>
              <a:tr h="279781">
                <a:tc>
                  <a:txBody>
                    <a:bodyPr/>
                    <a:lstStyle/>
                    <a:p>
                      <a:pPr algn="l" fontAlgn="t"/>
                      <a:r>
                        <a:rPr lang="en-US" sz="1200"/>
                        <a:t>We need a fast way to configure our Azure environment</a:t>
                      </a:r>
                    </a:p>
                  </a:txBody>
                  <a:tcPr marL="46630" marR="46630" marT="46630" marB="46630"/>
                </a:tc>
                <a:tc>
                  <a:txBody>
                    <a:bodyPr/>
                    <a:lstStyle/>
                    <a:p>
                      <a:pPr algn="l" fontAlgn="b"/>
                      <a:r>
                        <a:rPr lang="en-US" sz="1200" b="1">
                          <a:hlinkClick r:id="rId9"/>
                        </a:rPr>
                        <a:t>Ready</a:t>
                      </a:r>
                      <a:endParaRPr lang="en-US" sz="1200" b="1"/>
                    </a:p>
                  </a:txBody>
                  <a:tcPr marL="46630" marR="46630" marT="46630" marB="46630"/>
                </a:tc>
                <a:tc>
                  <a:txBody>
                    <a:bodyPr/>
                    <a:lstStyle/>
                    <a:p>
                      <a:pPr algn="l" fontAlgn="ctr"/>
                      <a:r>
                        <a:rPr lang="en-US" sz="1200"/>
                        <a:t>Landing zone blueprint</a:t>
                      </a:r>
                    </a:p>
                  </a:txBody>
                  <a:tcPr marL="46630" marR="46630" marT="46630" marB="46630"/>
                </a:tc>
                <a:extLst>
                  <a:ext uri="{0D108BD9-81ED-4DB2-BD59-A6C34878D82A}">
                    <a16:rowId xmlns:a16="http://schemas.microsoft.com/office/drawing/2014/main" val="2501124583"/>
                  </a:ext>
                </a:extLst>
              </a:tr>
              <a:tr h="455117">
                <a:tc>
                  <a:txBody>
                    <a:bodyPr/>
                    <a:lstStyle/>
                    <a:p>
                      <a:pPr algn="l" fontAlgn="t"/>
                      <a:r>
                        <a:rPr lang="en-US" sz="1200"/>
                        <a:t>We need help understanding how to manage and operate our cloud environment</a:t>
                      </a:r>
                    </a:p>
                  </a:txBody>
                  <a:tcPr marL="46630" marR="46630" marT="46630" marB="46630"/>
                </a:tc>
                <a:tc>
                  <a:txBody>
                    <a:bodyPr/>
                    <a:lstStyle/>
                    <a:p>
                      <a:pPr algn="l" fontAlgn="b"/>
                      <a:r>
                        <a:rPr lang="en-US" sz="1200" b="1">
                          <a:hlinkClick r:id="rId10"/>
                        </a:rPr>
                        <a:t>Manage</a:t>
                      </a:r>
                      <a:endParaRPr lang="en-US" sz="1200" b="1"/>
                    </a:p>
                  </a:txBody>
                  <a:tcPr marL="46630" marR="46630" marT="46630" marB="46630"/>
                </a:tc>
                <a:tc>
                  <a:txBody>
                    <a:bodyPr/>
                    <a:lstStyle/>
                    <a:p>
                      <a:pPr algn="l" fontAlgn="ctr"/>
                      <a:r>
                        <a:rPr lang="en-US" sz="1200" dirty="0"/>
                        <a:t>Getting started</a:t>
                      </a:r>
                    </a:p>
                  </a:txBody>
                  <a:tcPr marL="46630" marR="46630" marT="46630" marB="46630"/>
                </a:tc>
                <a:extLst>
                  <a:ext uri="{0D108BD9-81ED-4DB2-BD59-A6C34878D82A}">
                    <a16:rowId xmlns:a16="http://schemas.microsoft.com/office/drawing/2014/main" val="2387778940"/>
                  </a:ext>
                </a:extLst>
              </a:tr>
            </a:tbl>
          </a:graphicData>
        </a:graphic>
      </p:graphicFrame>
      <p:pic>
        <p:nvPicPr>
          <p:cNvPr id="14" name="Graphic 13" descr="Bullseye">
            <a:extLst>
              <a:ext uri="{FF2B5EF4-FFF2-40B4-BE49-F238E27FC236}">
                <a16:creationId xmlns:a16="http://schemas.microsoft.com/office/drawing/2014/main" id="{95644C97-D7AC-48B2-BDE5-B3E14B1FE0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673741" y="1071751"/>
            <a:ext cx="440998" cy="440998"/>
          </a:xfrm>
          <a:prstGeom prst="rect">
            <a:avLst/>
          </a:prstGeom>
        </p:spPr>
      </p:pic>
      <p:pic>
        <p:nvPicPr>
          <p:cNvPr id="18" name="Graphic 17" descr="Bar graph with downward trend">
            <a:extLst>
              <a:ext uri="{FF2B5EF4-FFF2-40B4-BE49-F238E27FC236}">
                <a16:creationId xmlns:a16="http://schemas.microsoft.com/office/drawing/2014/main" id="{1FD01BA4-3D66-44C6-A470-0C3BB444CE5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53093" y="1129587"/>
            <a:ext cx="383162" cy="383162"/>
          </a:xfrm>
          <a:prstGeom prst="rect">
            <a:avLst/>
          </a:prstGeom>
        </p:spPr>
      </p:pic>
      <p:pic>
        <p:nvPicPr>
          <p:cNvPr id="8" name="Graphic 7" descr="Business Growth">
            <a:extLst>
              <a:ext uri="{FF2B5EF4-FFF2-40B4-BE49-F238E27FC236}">
                <a16:creationId xmlns:a16="http://schemas.microsoft.com/office/drawing/2014/main" id="{052E82E5-1869-4468-9BB2-1EBCFB6AAA9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05567" y="1114963"/>
            <a:ext cx="546724" cy="546724"/>
          </a:xfrm>
          <a:prstGeom prst="rect">
            <a:avLst/>
          </a:prstGeom>
        </p:spPr>
      </p:pic>
      <p:sp>
        <p:nvSpPr>
          <p:cNvPr id="2" name="Title 1">
            <a:extLst>
              <a:ext uri="{FF2B5EF4-FFF2-40B4-BE49-F238E27FC236}">
                <a16:creationId xmlns:a16="http://schemas.microsoft.com/office/drawing/2014/main" id="{C0D79199-00B9-4B66-A680-DCACEA55F360}"/>
              </a:ext>
            </a:extLst>
          </p:cNvPr>
          <p:cNvSpPr>
            <a:spLocks noGrp="1"/>
          </p:cNvSpPr>
          <p:nvPr>
            <p:ph type="title"/>
          </p:nvPr>
        </p:nvSpPr>
        <p:spPr>
          <a:xfrm>
            <a:off x="367349" y="365894"/>
            <a:ext cx="11236575" cy="565067"/>
          </a:xfrm>
        </p:spPr>
        <p:txBody>
          <a:bodyPr/>
          <a:lstStyle/>
          <a:p>
            <a:r>
              <a:rPr lang="en-US" noProof="0"/>
              <a:t>What are your priorities right now?</a:t>
            </a:r>
            <a:endParaRPr lang="en-NZ"/>
          </a:p>
        </p:txBody>
      </p:sp>
      <p:grpSp>
        <p:nvGrpSpPr>
          <p:cNvPr id="9" name="Group 8">
            <a:extLst>
              <a:ext uri="{FF2B5EF4-FFF2-40B4-BE49-F238E27FC236}">
                <a16:creationId xmlns:a16="http://schemas.microsoft.com/office/drawing/2014/main" id="{1CE6442E-710B-49C1-83AA-809CBAD80FA2}"/>
              </a:ext>
            </a:extLst>
          </p:cNvPr>
          <p:cNvGrpSpPr/>
          <p:nvPr/>
        </p:nvGrpSpPr>
        <p:grpSpPr>
          <a:xfrm>
            <a:off x="0" y="6481996"/>
            <a:ext cx="512528" cy="512528"/>
            <a:chOff x="843805" y="5205826"/>
            <a:chExt cx="914400" cy="914400"/>
          </a:xfrm>
        </p:grpSpPr>
        <p:pic>
          <p:nvPicPr>
            <p:cNvPr id="10" name="Graphic 9" descr="Coffee with solid fill">
              <a:extLst>
                <a:ext uri="{FF2B5EF4-FFF2-40B4-BE49-F238E27FC236}">
                  <a16:creationId xmlns:a16="http://schemas.microsoft.com/office/drawing/2014/main" id="{140A02D6-CFCA-4AD5-A3D0-0A293E4195C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43805" y="5205826"/>
              <a:ext cx="914400" cy="914400"/>
            </a:xfrm>
            <a:prstGeom prst="rect">
              <a:avLst/>
            </a:prstGeom>
          </p:spPr>
        </p:pic>
        <p:pic>
          <p:nvPicPr>
            <p:cNvPr id="11" name="Picture 10">
              <a:extLst>
                <a:ext uri="{FF2B5EF4-FFF2-40B4-BE49-F238E27FC236}">
                  <a16:creationId xmlns:a16="http://schemas.microsoft.com/office/drawing/2014/main" id="{065EFAE5-D00B-4FA7-900E-C9DC82DA93AF}"/>
                </a:ext>
              </a:extLst>
            </p:cNvPr>
            <p:cNvPicPr>
              <a:picLocks noChangeAspect="1"/>
            </p:cNvPicPr>
            <p:nvPr/>
          </p:nvPicPr>
          <p:blipFill>
            <a:blip r:embed="rId19"/>
            <a:stretch>
              <a:fillRect/>
            </a:stretch>
          </p:blipFill>
          <p:spPr>
            <a:xfrm>
              <a:off x="1114068" y="5680301"/>
              <a:ext cx="225977" cy="225977"/>
            </a:xfrm>
            <a:prstGeom prst="rect">
              <a:avLst/>
            </a:prstGeom>
          </p:spPr>
        </p:pic>
      </p:grpSp>
    </p:spTree>
    <p:extLst>
      <p:ext uri="{BB962C8B-B14F-4D97-AF65-F5344CB8AC3E}">
        <p14:creationId xmlns:p14="http://schemas.microsoft.com/office/powerpoint/2010/main" val="396236534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EF4A-A386-47B1-B42C-32C60D7311A4}"/>
              </a:ext>
            </a:extLst>
          </p:cNvPr>
          <p:cNvSpPr>
            <a:spLocks noGrp="1"/>
          </p:cNvSpPr>
          <p:nvPr>
            <p:ph type="title"/>
          </p:nvPr>
        </p:nvSpPr>
        <p:spPr/>
        <p:txBody>
          <a:bodyPr/>
          <a:lstStyle/>
          <a:p>
            <a:r>
              <a:rPr lang="en-AU" dirty="0">
                <a:solidFill>
                  <a:schemeClr val="bg1"/>
                </a:solidFill>
              </a:rPr>
              <a:t>Central IT Team</a:t>
            </a:r>
          </a:p>
        </p:txBody>
      </p:sp>
      <p:sp>
        <p:nvSpPr>
          <p:cNvPr id="3" name="Text Placeholder 2">
            <a:extLst>
              <a:ext uri="{FF2B5EF4-FFF2-40B4-BE49-F238E27FC236}">
                <a16:creationId xmlns:a16="http://schemas.microsoft.com/office/drawing/2014/main" id="{54A92C8B-91A6-4052-AC9B-0A310250ECDB}"/>
              </a:ext>
            </a:extLst>
          </p:cNvPr>
          <p:cNvSpPr>
            <a:spLocks noGrp="1"/>
          </p:cNvSpPr>
          <p:nvPr>
            <p:ph type="body" sz="quarter" idx="10"/>
          </p:nvPr>
        </p:nvSpPr>
        <p:spPr>
          <a:xfrm>
            <a:off x="598945" y="1462925"/>
            <a:ext cx="11237870" cy="850682"/>
          </a:xfrm>
        </p:spPr>
        <p:txBody>
          <a:bodyPr/>
          <a:lstStyle/>
          <a:p>
            <a:pPr algn="l"/>
            <a:endParaRPr lang="en-US" sz="1400" dirty="0">
              <a:solidFill>
                <a:srgbClr val="E3E3E3"/>
              </a:solidFill>
              <a:latin typeface="Segoe UI" panose="020B0502040204020203" pitchFamily="34" charset="0"/>
            </a:endParaRPr>
          </a:p>
          <a:p>
            <a:pPr algn="l"/>
            <a:endParaRPr lang="en-US" sz="1400" dirty="0">
              <a:solidFill>
                <a:srgbClr val="E3E3E3"/>
              </a:solidFill>
              <a:latin typeface="Segoe UI" panose="020B0502040204020203" pitchFamily="34" charset="0"/>
            </a:endParaRPr>
          </a:p>
          <a:p>
            <a:pPr algn="l"/>
            <a:endParaRPr lang="en-US" sz="2040" dirty="0">
              <a:solidFill>
                <a:schemeClr val="bg1"/>
              </a:solidFill>
              <a:latin typeface="Segoe UI" panose="020B0502040204020203" pitchFamily="34" charset="0"/>
            </a:endParaRPr>
          </a:p>
        </p:txBody>
      </p:sp>
      <p:pic>
        <p:nvPicPr>
          <p:cNvPr id="8194" name="Picture 2" descr="Central IT team">
            <a:extLst>
              <a:ext uri="{FF2B5EF4-FFF2-40B4-BE49-F238E27FC236}">
                <a16:creationId xmlns:a16="http://schemas.microsoft.com/office/drawing/2014/main" id="{E91C1152-121E-442F-A5F1-FBE809F83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615" y="1462925"/>
            <a:ext cx="7008264" cy="28618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335490-B064-4ADE-9BEB-11921DAA62FE}"/>
              </a:ext>
            </a:extLst>
          </p:cNvPr>
          <p:cNvSpPr txBox="1"/>
          <p:nvPr/>
        </p:nvSpPr>
        <p:spPr>
          <a:xfrm>
            <a:off x="519037" y="4756334"/>
            <a:ext cx="11317778" cy="1569660"/>
          </a:xfrm>
          <a:prstGeom prst="rect">
            <a:avLst/>
          </a:prstGeom>
          <a:noFill/>
        </p:spPr>
        <p:txBody>
          <a:bodyPr wrap="square">
            <a:spAutoFit/>
          </a:bodyPr>
          <a:lstStyle/>
          <a:p>
            <a:pPr algn="l"/>
            <a:r>
              <a:rPr lang="en-US" sz="1600" b="0" i="0" dirty="0">
                <a:solidFill>
                  <a:srgbClr val="E3E3E3"/>
                </a:solidFill>
                <a:effectLst/>
                <a:latin typeface="Segoe UI" panose="020B0502040204020203" pitchFamily="34" charset="0"/>
              </a:rPr>
              <a:t>The cloud doesn't require that everything change within the central IT team, but it does require significant change. If resistance to change is prevalent within the central IT team, this phase of maturity can quickly become a cultural antipattern.</a:t>
            </a:r>
          </a:p>
          <a:p>
            <a:pPr algn="l"/>
            <a:r>
              <a:rPr lang="en-US" sz="1600" b="0" i="0" dirty="0">
                <a:solidFill>
                  <a:srgbClr val="E3E3E3"/>
                </a:solidFill>
                <a:effectLst/>
                <a:latin typeface="Segoe UI" panose="020B0502040204020203" pitchFamily="34" charset="0"/>
              </a:rPr>
              <a:t>Cloud adoption plans heavily focused on platform as a service (PaaS), DevOps, or other solutions that require less operations support are less likely to see value during this phase of maturity. On the contrary, these types of solutions are the most likely to be hindered or blocked by attempts to centralize IT. A higher level of maturity, like a </a:t>
            </a:r>
            <a:r>
              <a:rPr lang="en-US" sz="1600" b="0" i="0" u="sng" dirty="0">
                <a:solidFill>
                  <a:srgbClr val="E3E3E3"/>
                </a:solidFill>
                <a:effectLst/>
                <a:latin typeface="Segoe UI" panose="020B0502040204020203" pitchFamily="34" charset="0"/>
                <a:hlinkClick r:id="rId4"/>
              </a:rPr>
              <a:t>cloud center of excellence (</a:t>
            </a:r>
            <a:r>
              <a:rPr lang="en-US" sz="1600" b="0" i="0" u="sng" dirty="0" err="1">
                <a:solidFill>
                  <a:srgbClr val="E3E3E3"/>
                </a:solidFill>
                <a:effectLst/>
                <a:latin typeface="Segoe UI" panose="020B0502040204020203" pitchFamily="34" charset="0"/>
                <a:hlinkClick r:id="rId4"/>
              </a:rPr>
              <a:t>CCoE</a:t>
            </a:r>
            <a:r>
              <a:rPr lang="en-US" sz="1600" b="0" i="0" u="sng" dirty="0">
                <a:solidFill>
                  <a:srgbClr val="E3E3E3"/>
                </a:solidFill>
                <a:effectLst/>
                <a:latin typeface="Segoe UI" panose="020B0502040204020203" pitchFamily="34" charset="0"/>
                <a:hlinkClick r:id="rId4"/>
              </a:rPr>
              <a:t>)</a:t>
            </a:r>
            <a:r>
              <a:rPr lang="en-US" sz="1600" b="0" i="0" dirty="0">
                <a:solidFill>
                  <a:srgbClr val="E3E3E3"/>
                </a:solidFill>
                <a:effectLst/>
                <a:latin typeface="Segoe UI" panose="020B0502040204020203" pitchFamily="34" charset="0"/>
              </a:rPr>
              <a:t>, is more likely to yield positive results for those types of transformational efforts.</a:t>
            </a:r>
          </a:p>
        </p:txBody>
      </p:sp>
    </p:spTree>
    <p:extLst>
      <p:ext uri="{BB962C8B-B14F-4D97-AF65-F5344CB8AC3E}">
        <p14:creationId xmlns:p14="http://schemas.microsoft.com/office/powerpoint/2010/main" val="6098638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EF4A-A386-47B1-B42C-32C60D7311A4}"/>
              </a:ext>
            </a:extLst>
          </p:cNvPr>
          <p:cNvSpPr>
            <a:spLocks noGrp="1"/>
          </p:cNvSpPr>
          <p:nvPr>
            <p:ph type="title"/>
          </p:nvPr>
        </p:nvSpPr>
        <p:spPr/>
        <p:txBody>
          <a:bodyPr/>
          <a:lstStyle/>
          <a:p>
            <a:r>
              <a:rPr lang="en-AU" dirty="0">
                <a:solidFill>
                  <a:schemeClr val="bg1"/>
                </a:solidFill>
              </a:rPr>
              <a:t>Strategic Alignment</a:t>
            </a:r>
          </a:p>
        </p:txBody>
      </p:sp>
      <p:sp>
        <p:nvSpPr>
          <p:cNvPr id="3" name="Text Placeholder 2">
            <a:extLst>
              <a:ext uri="{FF2B5EF4-FFF2-40B4-BE49-F238E27FC236}">
                <a16:creationId xmlns:a16="http://schemas.microsoft.com/office/drawing/2014/main" id="{54A92C8B-91A6-4052-AC9B-0A310250ECDB}"/>
              </a:ext>
            </a:extLst>
          </p:cNvPr>
          <p:cNvSpPr>
            <a:spLocks noGrp="1"/>
          </p:cNvSpPr>
          <p:nvPr>
            <p:ph type="body" sz="quarter" idx="10"/>
          </p:nvPr>
        </p:nvSpPr>
        <p:spPr>
          <a:xfrm>
            <a:off x="598945" y="1462925"/>
            <a:ext cx="11237870" cy="850682"/>
          </a:xfrm>
        </p:spPr>
        <p:txBody>
          <a:bodyPr/>
          <a:lstStyle/>
          <a:p>
            <a:pPr algn="l"/>
            <a:endParaRPr lang="en-US" sz="1400" dirty="0">
              <a:solidFill>
                <a:srgbClr val="E3E3E3"/>
              </a:solidFill>
              <a:latin typeface="Segoe UI" panose="020B0502040204020203" pitchFamily="34" charset="0"/>
            </a:endParaRPr>
          </a:p>
          <a:p>
            <a:pPr algn="l"/>
            <a:endParaRPr lang="en-US" sz="1400" dirty="0">
              <a:solidFill>
                <a:srgbClr val="E3E3E3"/>
              </a:solidFill>
              <a:latin typeface="Segoe UI" panose="020B0502040204020203" pitchFamily="34" charset="0"/>
            </a:endParaRPr>
          </a:p>
          <a:p>
            <a:pPr algn="l"/>
            <a:endParaRPr lang="en-US" sz="2040" dirty="0">
              <a:solidFill>
                <a:schemeClr val="bg1"/>
              </a:solidFill>
              <a:latin typeface="Segoe UI" panose="020B0502040204020203" pitchFamily="34" charset="0"/>
            </a:endParaRPr>
          </a:p>
        </p:txBody>
      </p:sp>
      <p:sp>
        <p:nvSpPr>
          <p:cNvPr id="6" name="TextBox 5">
            <a:extLst>
              <a:ext uri="{FF2B5EF4-FFF2-40B4-BE49-F238E27FC236}">
                <a16:creationId xmlns:a16="http://schemas.microsoft.com/office/drawing/2014/main" id="{60335490-B064-4ADE-9BEB-11921DAA62FE}"/>
              </a:ext>
            </a:extLst>
          </p:cNvPr>
          <p:cNvSpPr txBox="1"/>
          <p:nvPr/>
        </p:nvSpPr>
        <p:spPr>
          <a:xfrm>
            <a:off x="519037" y="4756334"/>
            <a:ext cx="11317778" cy="1815882"/>
          </a:xfrm>
          <a:prstGeom prst="rect">
            <a:avLst/>
          </a:prstGeom>
          <a:noFill/>
        </p:spPr>
        <p:txBody>
          <a:bodyPr wrap="square">
            <a:spAutoFit/>
          </a:bodyPr>
          <a:lstStyle/>
          <a:p>
            <a:pPr algn="l"/>
            <a:r>
              <a:rPr lang="en-US" sz="1600" b="0" i="0" dirty="0">
                <a:solidFill>
                  <a:srgbClr val="E3E3E3"/>
                </a:solidFill>
                <a:effectLst/>
                <a:latin typeface="Segoe UI" panose="020B0502040204020203" pitchFamily="34" charset="0"/>
              </a:rPr>
              <a:t>As the investment in cloud adoption grows and business values are realized, business stakeholders often become more engaged. A defined cloud strategy team, as the following image illustrates, aligns those business stakeholders to maximize the value realized by cloud adoption investments.</a:t>
            </a:r>
          </a:p>
          <a:p>
            <a:pPr algn="l"/>
            <a:r>
              <a:rPr lang="en-US" sz="1600" b="0" i="0" dirty="0">
                <a:solidFill>
                  <a:srgbClr val="E3E3E3"/>
                </a:solidFill>
                <a:effectLst/>
                <a:latin typeface="Segoe UI" panose="020B0502040204020203" pitchFamily="34" charset="0"/>
              </a:rPr>
              <a:t>When maturity happens organically, as a result of IT-led cloud adoption efforts, strategic alignment is usually preceded by a governance or central IT team. When cloud adoption efforts are lead by the business, the focus on operating model and organization tends to happen earlier. Whenever possible, business outcomes and the cloud strategy team should both be defined early in the process.</a:t>
            </a:r>
          </a:p>
        </p:txBody>
      </p:sp>
      <p:pic>
        <p:nvPicPr>
          <p:cNvPr id="9218" name="Picture 2" descr="Strategic alignment">
            <a:extLst>
              <a:ext uri="{FF2B5EF4-FFF2-40B4-BE49-F238E27FC236}">
                <a16:creationId xmlns:a16="http://schemas.microsoft.com/office/drawing/2014/main" id="{CF601217-8051-4B79-8051-A0BD56EC7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239" y="1734296"/>
            <a:ext cx="7088477" cy="2319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14288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EF4A-A386-47B1-B42C-32C60D7311A4}"/>
              </a:ext>
            </a:extLst>
          </p:cNvPr>
          <p:cNvSpPr>
            <a:spLocks noGrp="1"/>
          </p:cNvSpPr>
          <p:nvPr>
            <p:ph type="title"/>
          </p:nvPr>
        </p:nvSpPr>
        <p:spPr/>
        <p:txBody>
          <a:bodyPr/>
          <a:lstStyle/>
          <a:p>
            <a:r>
              <a:rPr lang="en-AU" dirty="0">
                <a:solidFill>
                  <a:schemeClr val="bg1"/>
                </a:solidFill>
              </a:rPr>
              <a:t>Operational Alignment</a:t>
            </a:r>
          </a:p>
        </p:txBody>
      </p:sp>
      <p:sp>
        <p:nvSpPr>
          <p:cNvPr id="3" name="Text Placeholder 2">
            <a:extLst>
              <a:ext uri="{FF2B5EF4-FFF2-40B4-BE49-F238E27FC236}">
                <a16:creationId xmlns:a16="http://schemas.microsoft.com/office/drawing/2014/main" id="{54A92C8B-91A6-4052-AC9B-0A310250ECDB}"/>
              </a:ext>
            </a:extLst>
          </p:cNvPr>
          <p:cNvSpPr>
            <a:spLocks noGrp="1"/>
          </p:cNvSpPr>
          <p:nvPr>
            <p:ph type="body" sz="quarter" idx="10"/>
          </p:nvPr>
        </p:nvSpPr>
        <p:spPr>
          <a:xfrm>
            <a:off x="598945" y="1462925"/>
            <a:ext cx="11237870" cy="850682"/>
          </a:xfrm>
        </p:spPr>
        <p:txBody>
          <a:bodyPr/>
          <a:lstStyle/>
          <a:p>
            <a:pPr algn="l"/>
            <a:endParaRPr lang="en-US" sz="1400" dirty="0">
              <a:solidFill>
                <a:srgbClr val="E3E3E3"/>
              </a:solidFill>
              <a:latin typeface="Segoe UI" panose="020B0502040204020203" pitchFamily="34" charset="0"/>
            </a:endParaRPr>
          </a:p>
          <a:p>
            <a:pPr algn="l"/>
            <a:endParaRPr lang="en-US" sz="1400" dirty="0">
              <a:solidFill>
                <a:srgbClr val="E3E3E3"/>
              </a:solidFill>
              <a:latin typeface="Segoe UI" panose="020B0502040204020203" pitchFamily="34" charset="0"/>
            </a:endParaRPr>
          </a:p>
          <a:p>
            <a:pPr algn="l"/>
            <a:endParaRPr lang="en-US" sz="2040" dirty="0">
              <a:solidFill>
                <a:schemeClr val="bg1"/>
              </a:solidFill>
              <a:latin typeface="Segoe UI" panose="020B0502040204020203" pitchFamily="34" charset="0"/>
            </a:endParaRPr>
          </a:p>
        </p:txBody>
      </p:sp>
      <p:sp>
        <p:nvSpPr>
          <p:cNvPr id="6" name="TextBox 5">
            <a:extLst>
              <a:ext uri="{FF2B5EF4-FFF2-40B4-BE49-F238E27FC236}">
                <a16:creationId xmlns:a16="http://schemas.microsoft.com/office/drawing/2014/main" id="{60335490-B064-4ADE-9BEB-11921DAA62FE}"/>
              </a:ext>
            </a:extLst>
          </p:cNvPr>
          <p:cNvSpPr txBox="1"/>
          <p:nvPr/>
        </p:nvSpPr>
        <p:spPr>
          <a:xfrm>
            <a:off x="519037" y="4756334"/>
            <a:ext cx="11317778" cy="2062103"/>
          </a:xfrm>
          <a:prstGeom prst="rect">
            <a:avLst/>
          </a:prstGeom>
          <a:noFill/>
        </p:spPr>
        <p:txBody>
          <a:bodyPr wrap="square">
            <a:spAutoFit/>
          </a:bodyPr>
          <a:lstStyle/>
          <a:p>
            <a:pPr algn="l"/>
            <a:r>
              <a:rPr lang="en-US" sz="1600" b="0" i="0" dirty="0">
                <a:solidFill>
                  <a:srgbClr val="E3E3E3"/>
                </a:solidFill>
                <a:effectLst/>
                <a:latin typeface="Segoe UI" panose="020B0502040204020203" pitchFamily="34" charset="0"/>
              </a:rPr>
              <a:t>Realizing business value from cloud adoption efforts requires stable operations. Operations in the cloud might require new tools, processes, or skills. When stable IT operations are required to achieve business outcomes, it's important to add a defined cloud operations team, as shown here.</a:t>
            </a:r>
          </a:p>
          <a:p>
            <a:pPr algn="l"/>
            <a:r>
              <a:rPr lang="en-US" sz="1600" b="0" i="0" dirty="0">
                <a:solidFill>
                  <a:srgbClr val="E3E3E3"/>
                </a:solidFill>
                <a:effectLst/>
                <a:latin typeface="Segoe UI" panose="020B0502040204020203" pitchFamily="34" charset="0"/>
              </a:rPr>
              <a:t>Cloud operations can be delivered by the existing IT operations roles. But it's not uncommon for cloud operations to be delegated to other parties outside of IT operations. Managed service providers, DevOps teams, and business unit IT often assume the responsibilities associated with cloud operations, with support and guardrails provided by IT operations. This is increasingly common for cloud adoption efforts that focus heavily on DevOps or PaaS deployments.</a:t>
            </a:r>
          </a:p>
          <a:p>
            <a:pPr algn="l"/>
            <a:endParaRPr lang="en-US" sz="1600" b="0" i="0" dirty="0">
              <a:solidFill>
                <a:srgbClr val="E3E3E3"/>
              </a:solidFill>
              <a:effectLst/>
              <a:latin typeface="Segoe UI" panose="020B0502040204020203" pitchFamily="34" charset="0"/>
            </a:endParaRPr>
          </a:p>
        </p:txBody>
      </p:sp>
      <p:pic>
        <p:nvPicPr>
          <p:cNvPr id="10242" name="Picture 2" descr="Operational alignment">
            <a:extLst>
              <a:ext uri="{FF2B5EF4-FFF2-40B4-BE49-F238E27FC236}">
                <a16:creationId xmlns:a16="http://schemas.microsoft.com/office/drawing/2014/main" id="{792EEDA0-2E63-44A2-9493-5B5BB5F13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945" y="1379913"/>
            <a:ext cx="9998620" cy="2807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5896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EF4A-A386-47B1-B42C-32C60D7311A4}"/>
              </a:ext>
            </a:extLst>
          </p:cNvPr>
          <p:cNvSpPr>
            <a:spLocks noGrp="1"/>
          </p:cNvSpPr>
          <p:nvPr>
            <p:ph type="title"/>
          </p:nvPr>
        </p:nvSpPr>
        <p:spPr>
          <a:xfrm>
            <a:off x="600059" y="466301"/>
            <a:ext cx="11239464" cy="1695272"/>
          </a:xfrm>
        </p:spPr>
        <p:txBody>
          <a:bodyPr/>
          <a:lstStyle/>
          <a:p>
            <a:pPr algn="l"/>
            <a:r>
              <a:rPr lang="en-AU" b="1" i="0" dirty="0">
                <a:solidFill>
                  <a:srgbClr val="E3E3E3"/>
                </a:solidFill>
                <a:effectLst/>
                <a:latin typeface="Segoe UI" panose="020B0502040204020203" pitchFamily="34" charset="0"/>
              </a:rPr>
              <a:t>Cloud </a:t>
            </a:r>
            <a:r>
              <a:rPr lang="en-AU" b="1" i="0" dirty="0" err="1">
                <a:solidFill>
                  <a:srgbClr val="E3E3E3"/>
                </a:solidFill>
                <a:effectLst/>
                <a:latin typeface="Segoe UI" panose="020B0502040204020203" pitchFamily="34" charset="0"/>
              </a:rPr>
              <a:t>center</a:t>
            </a:r>
            <a:r>
              <a:rPr lang="en-AU" b="1" i="0" dirty="0">
                <a:solidFill>
                  <a:srgbClr val="E3E3E3"/>
                </a:solidFill>
                <a:effectLst/>
                <a:latin typeface="Segoe UI" panose="020B0502040204020203" pitchFamily="34" charset="0"/>
              </a:rPr>
              <a:t> of excellence</a:t>
            </a:r>
            <a:br>
              <a:rPr lang="en-AU" b="1" i="0" dirty="0">
                <a:solidFill>
                  <a:srgbClr val="E3E3E3"/>
                </a:solidFill>
                <a:effectLst/>
                <a:latin typeface="Segoe UI" panose="020B0502040204020203" pitchFamily="34" charset="0"/>
              </a:rPr>
            </a:br>
            <a:br>
              <a:rPr lang="en-AU" dirty="0"/>
            </a:br>
            <a:endParaRPr lang="en-AU" dirty="0">
              <a:solidFill>
                <a:schemeClr val="bg1"/>
              </a:solidFill>
            </a:endParaRPr>
          </a:p>
        </p:txBody>
      </p:sp>
      <p:sp>
        <p:nvSpPr>
          <p:cNvPr id="3" name="Text Placeholder 2">
            <a:extLst>
              <a:ext uri="{FF2B5EF4-FFF2-40B4-BE49-F238E27FC236}">
                <a16:creationId xmlns:a16="http://schemas.microsoft.com/office/drawing/2014/main" id="{54A92C8B-91A6-4052-AC9B-0A310250ECDB}"/>
              </a:ext>
            </a:extLst>
          </p:cNvPr>
          <p:cNvSpPr>
            <a:spLocks noGrp="1"/>
          </p:cNvSpPr>
          <p:nvPr>
            <p:ph type="body" sz="quarter" idx="10"/>
          </p:nvPr>
        </p:nvSpPr>
        <p:spPr>
          <a:xfrm>
            <a:off x="598945" y="1462925"/>
            <a:ext cx="11237870" cy="850682"/>
          </a:xfrm>
        </p:spPr>
        <p:txBody>
          <a:bodyPr/>
          <a:lstStyle/>
          <a:p>
            <a:pPr algn="l"/>
            <a:endParaRPr lang="en-US" sz="1400" dirty="0">
              <a:solidFill>
                <a:srgbClr val="E3E3E3"/>
              </a:solidFill>
              <a:latin typeface="Segoe UI" panose="020B0502040204020203" pitchFamily="34" charset="0"/>
            </a:endParaRPr>
          </a:p>
          <a:p>
            <a:pPr algn="l"/>
            <a:endParaRPr lang="en-US" sz="1400" dirty="0">
              <a:solidFill>
                <a:srgbClr val="E3E3E3"/>
              </a:solidFill>
              <a:latin typeface="Segoe UI" panose="020B0502040204020203" pitchFamily="34" charset="0"/>
            </a:endParaRPr>
          </a:p>
          <a:p>
            <a:pPr algn="l"/>
            <a:endParaRPr lang="en-US" sz="2040" dirty="0">
              <a:solidFill>
                <a:schemeClr val="bg1"/>
              </a:solidFill>
              <a:latin typeface="Segoe UI" panose="020B0502040204020203" pitchFamily="34" charset="0"/>
            </a:endParaRPr>
          </a:p>
        </p:txBody>
      </p:sp>
      <p:sp>
        <p:nvSpPr>
          <p:cNvPr id="6" name="TextBox 5">
            <a:extLst>
              <a:ext uri="{FF2B5EF4-FFF2-40B4-BE49-F238E27FC236}">
                <a16:creationId xmlns:a16="http://schemas.microsoft.com/office/drawing/2014/main" id="{60335490-B064-4ADE-9BEB-11921DAA62FE}"/>
              </a:ext>
            </a:extLst>
          </p:cNvPr>
          <p:cNvSpPr txBox="1"/>
          <p:nvPr/>
        </p:nvSpPr>
        <p:spPr>
          <a:xfrm>
            <a:off x="249810" y="3633514"/>
            <a:ext cx="8387113" cy="3293209"/>
          </a:xfrm>
          <a:prstGeom prst="rect">
            <a:avLst/>
          </a:prstGeom>
          <a:noFill/>
        </p:spPr>
        <p:txBody>
          <a:bodyPr wrap="square">
            <a:spAutoFit/>
          </a:bodyPr>
          <a:lstStyle/>
          <a:p>
            <a:pPr algn="l"/>
            <a:r>
              <a:rPr lang="en-US" sz="1600" b="0" i="0" dirty="0">
                <a:solidFill>
                  <a:srgbClr val="E3E3E3"/>
                </a:solidFill>
                <a:effectLst/>
                <a:latin typeface="Segoe UI" panose="020B0502040204020203" pitchFamily="34" charset="0"/>
              </a:rPr>
              <a:t>At the highest state of maturity, a cloud center of excellence aligns teams around a modern cloud-first operating model. This approach provides centralized IT functions like governance, security, platform, and automation.</a:t>
            </a:r>
          </a:p>
          <a:p>
            <a:pPr algn="l"/>
            <a:r>
              <a:rPr lang="en-US" sz="1600" b="0" i="0" dirty="0">
                <a:solidFill>
                  <a:srgbClr val="E3E3E3"/>
                </a:solidFill>
                <a:effectLst/>
                <a:latin typeface="Segoe UI" panose="020B0502040204020203" pitchFamily="34" charset="0"/>
              </a:rPr>
              <a:t>The primary difference between this structure and the central IT team structure above is a strong focus on self-service and democratization. The teams in this structure organize with the intent of delegating control as much as possible. Aligning governance and compliance practices to cloud-native solutions creates guardrails and protection mechanisms. Unlike the central IT team model, the cloud-native approach maximizes innovation and minimizes operational overhead. For this model to be adopted, mutual agreement to modernize IT processes will be required from business and IT leadership. This model is unlikely to occur organically and often requires executive support.</a:t>
            </a:r>
          </a:p>
          <a:p>
            <a:pPr algn="l"/>
            <a:endParaRPr lang="en-US" sz="1600" b="0" i="0" dirty="0">
              <a:solidFill>
                <a:srgbClr val="E3E3E3"/>
              </a:solidFill>
              <a:effectLst/>
              <a:latin typeface="Segoe UI" panose="020B0502040204020203" pitchFamily="34" charset="0"/>
            </a:endParaRPr>
          </a:p>
          <a:p>
            <a:pPr algn="l"/>
            <a:endParaRPr lang="en-US" sz="1600" b="0" i="0" dirty="0">
              <a:solidFill>
                <a:srgbClr val="E3E3E3"/>
              </a:solidFill>
              <a:effectLst/>
              <a:latin typeface="Segoe UI" panose="020B0502040204020203" pitchFamily="34" charset="0"/>
            </a:endParaRPr>
          </a:p>
        </p:txBody>
      </p:sp>
      <p:pic>
        <p:nvPicPr>
          <p:cNvPr id="11266" name="Picture 2" descr="Cloud center of excellence (CCoE)">
            <a:extLst>
              <a:ext uri="{FF2B5EF4-FFF2-40B4-BE49-F238E27FC236}">
                <a16:creationId xmlns:a16="http://schemas.microsoft.com/office/drawing/2014/main" id="{78B1A128-38BF-4CE3-B2F2-C0CD83E48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678" y="1149824"/>
            <a:ext cx="8886403" cy="393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34145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DA8747-90FA-4177-ABE5-7657B9A7595D}"/>
              </a:ext>
            </a:extLst>
          </p:cNvPr>
          <p:cNvPicPr>
            <a:picLocks noGrp="1" noChangeAspect="1"/>
          </p:cNvPicPr>
          <p:nvPr>
            <p:ph idx="1"/>
          </p:nvPr>
        </p:nvPicPr>
        <p:blipFill rotWithShape="1">
          <a:blip r:embed="rId4"/>
          <a:stretch/>
        </p:blipFill>
        <p:spPr>
          <a:xfrm>
            <a:off x="1187081" y="714138"/>
            <a:ext cx="10062311" cy="5566247"/>
          </a:xfrm>
          <a:noFill/>
        </p:spPr>
      </p:pic>
    </p:spTree>
    <p:extLst>
      <p:ext uri="{BB962C8B-B14F-4D97-AF65-F5344CB8AC3E}">
        <p14:creationId xmlns:p14="http://schemas.microsoft.com/office/powerpoint/2010/main" val="838743307"/>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479F-0A1B-40B0-88DD-01BE413D4BDA}"/>
              </a:ext>
            </a:extLst>
          </p:cNvPr>
          <p:cNvSpPr>
            <a:spLocks noGrp="1"/>
          </p:cNvSpPr>
          <p:nvPr>
            <p:ph type="title"/>
          </p:nvPr>
        </p:nvSpPr>
        <p:spPr>
          <a:xfrm>
            <a:off x="544900" y="304800"/>
            <a:ext cx="10724938" cy="565091"/>
          </a:xfrm>
        </p:spPr>
        <p:txBody>
          <a:bodyPr/>
          <a:lstStyle/>
          <a:p>
            <a:r>
              <a:rPr lang="en-US" sz="3672" dirty="0">
                <a:solidFill>
                  <a:schemeClr val="bg1"/>
                </a:solidFill>
              </a:rPr>
              <a:t>Build Skills Readiness Plan</a:t>
            </a:r>
          </a:p>
        </p:txBody>
      </p:sp>
      <p:pic>
        <p:nvPicPr>
          <p:cNvPr id="11" name="Content Placeholder 4" descr="A screenshot of a cell phone&#10;&#10;Description automatically generated">
            <a:extLst>
              <a:ext uri="{FF2B5EF4-FFF2-40B4-BE49-F238E27FC236}">
                <a16:creationId xmlns:a16="http://schemas.microsoft.com/office/drawing/2014/main" id="{5F544767-0CB1-4464-9F9E-B959ED30F3C6}"/>
              </a:ext>
            </a:extLst>
          </p:cNvPr>
          <p:cNvPicPr>
            <a:picLocks noGrp="1" noChangeAspect="1"/>
          </p:cNvPicPr>
          <p:nvPr>
            <p:ph idx="1"/>
          </p:nvPr>
        </p:nvPicPr>
        <p:blipFill>
          <a:blip r:embed="rId5" cstate="email">
            <a:extLst>
              <a:ext uri="{28A0092B-C50C-407E-A947-70E740481C1C}">
                <a14:useLocalDpi xmlns:a14="http://schemas.microsoft.com/office/drawing/2010/main"/>
              </a:ext>
            </a:extLst>
          </a:blip>
          <a:stretch>
            <a:fillRect/>
          </a:stretch>
        </p:blipFill>
        <p:spPr>
          <a:xfrm>
            <a:off x="544900" y="1530925"/>
            <a:ext cx="10369791" cy="4484934"/>
          </a:xfrm>
          <a:prstGeom prst="rect">
            <a:avLst/>
          </a:prstGeom>
        </p:spPr>
      </p:pic>
      <p:sp>
        <p:nvSpPr>
          <p:cNvPr id="4" name="TextBox 3">
            <a:extLst>
              <a:ext uri="{FF2B5EF4-FFF2-40B4-BE49-F238E27FC236}">
                <a16:creationId xmlns:a16="http://schemas.microsoft.com/office/drawing/2014/main" id="{31C0BFCC-DFA9-4C31-993D-A15752211FD5}"/>
              </a:ext>
            </a:extLst>
          </p:cNvPr>
          <p:cNvSpPr txBox="1"/>
          <p:nvPr/>
        </p:nvSpPr>
        <p:spPr>
          <a:xfrm>
            <a:off x="544901" y="932251"/>
            <a:ext cx="11116349" cy="338554"/>
          </a:xfrm>
          <a:prstGeom prst="rect">
            <a:avLst/>
          </a:prstGeom>
          <a:noFill/>
        </p:spPr>
        <p:txBody>
          <a:bodyPr wrap="square" rtlCol="0">
            <a:spAutoFit/>
          </a:bodyPr>
          <a:lstStyle/>
          <a:p>
            <a:pPr defTabSz="932563">
              <a:defRPr/>
            </a:pPr>
            <a:r>
              <a:rPr lang="en-US" sz="1600" dirty="0">
                <a:solidFill>
                  <a:schemeClr val="bg1"/>
                </a:solidFill>
                <a:latin typeface="Segoe UI "/>
              </a:rPr>
              <a:t>Cloud computing is a technology shift, and a new set of skills are required to support cloud solutions</a:t>
            </a:r>
            <a:endParaRPr lang="en-US" sz="1600" dirty="0">
              <a:solidFill>
                <a:schemeClr val="bg1"/>
              </a:solidFill>
              <a:latin typeface="Segoe UI"/>
            </a:endParaRPr>
          </a:p>
        </p:txBody>
      </p:sp>
      <p:sp>
        <p:nvSpPr>
          <p:cNvPr id="3" name="TextBox 2">
            <a:extLst>
              <a:ext uri="{FF2B5EF4-FFF2-40B4-BE49-F238E27FC236}">
                <a16:creationId xmlns:a16="http://schemas.microsoft.com/office/drawing/2014/main" id="{5FEB4762-90CC-4562-B60A-BFC749BF8D19}"/>
              </a:ext>
            </a:extLst>
          </p:cNvPr>
          <p:cNvSpPr txBox="1"/>
          <p:nvPr/>
        </p:nvSpPr>
        <p:spPr>
          <a:xfrm>
            <a:off x="1552258" y="6442697"/>
            <a:ext cx="3809035" cy="338554"/>
          </a:xfrm>
          <a:prstGeom prst="rect">
            <a:avLst/>
          </a:prstGeom>
          <a:noFill/>
        </p:spPr>
        <p:txBody>
          <a:bodyPr wrap="square" rtlCol="0">
            <a:spAutoFit/>
          </a:bodyPr>
          <a:lstStyle/>
          <a:p>
            <a:pPr defTabSz="932563">
              <a:defRPr/>
            </a:pPr>
            <a:r>
              <a:rPr lang="en-US" sz="1600" dirty="0">
                <a:solidFill>
                  <a:schemeClr val="bg1"/>
                </a:solidFill>
                <a:latin typeface="Segoe UI"/>
              </a:rPr>
              <a:t>Identify the gaps</a:t>
            </a:r>
          </a:p>
        </p:txBody>
      </p:sp>
      <p:sp>
        <p:nvSpPr>
          <p:cNvPr id="6" name="TextBox 5">
            <a:extLst>
              <a:ext uri="{FF2B5EF4-FFF2-40B4-BE49-F238E27FC236}">
                <a16:creationId xmlns:a16="http://schemas.microsoft.com/office/drawing/2014/main" id="{02143AE3-CF4D-4562-A636-5F228C72692B}"/>
              </a:ext>
            </a:extLst>
          </p:cNvPr>
          <p:cNvSpPr txBox="1"/>
          <p:nvPr/>
        </p:nvSpPr>
        <p:spPr>
          <a:xfrm>
            <a:off x="5103536" y="6431852"/>
            <a:ext cx="3809035" cy="338554"/>
          </a:xfrm>
          <a:prstGeom prst="rect">
            <a:avLst/>
          </a:prstGeom>
          <a:noFill/>
        </p:spPr>
        <p:txBody>
          <a:bodyPr wrap="square" rtlCol="0">
            <a:spAutoFit/>
          </a:bodyPr>
          <a:lstStyle/>
          <a:p>
            <a:pPr defTabSz="932563">
              <a:defRPr/>
            </a:pPr>
            <a:r>
              <a:rPr lang="en-US" sz="1600" dirty="0">
                <a:solidFill>
                  <a:schemeClr val="bg1"/>
                </a:solidFill>
                <a:latin typeface="Segoe UI"/>
              </a:rPr>
              <a:t>Look across teams</a:t>
            </a:r>
          </a:p>
        </p:txBody>
      </p:sp>
      <p:sp>
        <p:nvSpPr>
          <p:cNvPr id="7" name="TextBox 6">
            <a:extLst>
              <a:ext uri="{FF2B5EF4-FFF2-40B4-BE49-F238E27FC236}">
                <a16:creationId xmlns:a16="http://schemas.microsoft.com/office/drawing/2014/main" id="{5E8EA2B2-76C3-4A74-A20C-1A3926B1DA12}"/>
              </a:ext>
            </a:extLst>
          </p:cNvPr>
          <p:cNvSpPr txBox="1"/>
          <p:nvPr/>
        </p:nvSpPr>
        <p:spPr>
          <a:xfrm>
            <a:off x="8362674" y="6402332"/>
            <a:ext cx="3809035" cy="338554"/>
          </a:xfrm>
          <a:prstGeom prst="rect">
            <a:avLst/>
          </a:prstGeom>
          <a:noFill/>
        </p:spPr>
        <p:txBody>
          <a:bodyPr wrap="square" rtlCol="0">
            <a:spAutoFit/>
          </a:bodyPr>
          <a:lstStyle/>
          <a:p>
            <a:pPr defTabSz="932563">
              <a:defRPr/>
            </a:pPr>
            <a:r>
              <a:rPr lang="en-US" sz="1600" dirty="0">
                <a:solidFill>
                  <a:schemeClr val="bg1"/>
                </a:solidFill>
                <a:latin typeface="Segoe UI"/>
              </a:rPr>
              <a:t>Create an org-wide learning plan</a:t>
            </a:r>
          </a:p>
        </p:txBody>
      </p:sp>
      <p:sp>
        <p:nvSpPr>
          <p:cNvPr id="5" name="Oval 4">
            <a:extLst>
              <a:ext uri="{FF2B5EF4-FFF2-40B4-BE49-F238E27FC236}">
                <a16:creationId xmlns:a16="http://schemas.microsoft.com/office/drawing/2014/main" id="{462F4CC0-59E1-4B88-B9E3-43270DB84CCD}"/>
              </a:ext>
            </a:extLst>
          </p:cNvPr>
          <p:cNvSpPr/>
          <p:nvPr/>
        </p:nvSpPr>
        <p:spPr>
          <a:xfrm>
            <a:off x="1231701" y="6464059"/>
            <a:ext cx="306349" cy="325327"/>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a:solidFill>
                  <a:srgbClr val="FFFFFF"/>
                </a:solidFill>
                <a:latin typeface="Segoe UI"/>
              </a:rPr>
              <a:t>1</a:t>
            </a:r>
          </a:p>
        </p:txBody>
      </p:sp>
      <p:sp>
        <p:nvSpPr>
          <p:cNvPr id="9" name="Oval 8">
            <a:extLst>
              <a:ext uri="{FF2B5EF4-FFF2-40B4-BE49-F238E27FC236}">
                <a16:creationId xmlns:a16="http://schemas.microsoft.com/office/drawing/2014/main" id="{C058F00D-6151-4391-B8FB-1BC16FD54483}"/>
              </a:ext>
            </a:extLst>
          </p:cNvPr>
          <p:cNvSpPr/>
          <p:nvPr/>
        </p:nvSpPr>
        <p:spPr>
          <a:xfrm>
            <a:off x="4797187" y="6445079"/>
            <a:ext cx="306349" cy="325327"/>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a:solidFill>
                  <a:srgbClr val="FFFFFF"/>
                </a:solidFill>
                <a:latin typeface="Segoe UI"/>
              </a:rPr>
              <a:t>2</a:t>
            </a:r>
          </a:p>
        </p:txBody>
      </p:sp>
      <p:sp>
        <p:nvSpPr>
          <p:cNvPr id="10" name="Oval 9">
            <a:extLst>
              <a:ext uri="{FF2B5EF4-FFF2-40B4-BE49-F238E27FC236}">
                <a16:creationId xmlns:a16="http://schemas.microsoft.com/office/drawing/2014/main" id="{94EB3E00-917A-415F-8522-00AC7B9E6EE2}"/>
              </a:ext>
            </a:extLst>
          </p:cNvPr>
          <p:cNvSpPr/>
          <p:nvPr/>
        </p:nvSpPr>
        <p:spPr>
          <a:xfrm>
            <a:off x="8056325" y="6420681"/>
            <a:ext cx="306349" cy="325327"/>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a:solidFill>
                  <a:srgbClr val="FFFFFF"/>
                </a:solidFill>
                <a:latin typeface="Segoe UI"/>
              </a:rPr>
              <a:t>3</a:t>
            </a:r>
          </a:p>
        </p:txBody>
      </p:sp>
      <p:cxnSp>
        <p:nvCxnSpPr>
          <p:cNvPr id="12" name="Straight Connector 11">
            <a:extLst>
              <a:ext uri="{FF2B5EF4-FFF2-40B4-BE49-F238E27FC236}">
                <a16:creationId xmlns:a16="http://schemas.microsoft.com/office/drawing/2014/main" id="{10FDEE17-41F7-4EF4-852E-71C9E5CBE0BA}"/>
              </a:ext>
            </a:extLst>
          </p:cNvPr>
          <p:cNvCxnSpPr/>
          <p:nvPr/>
        </p:nvCxnSpPr>
        <p:spPr>
          <a:xfrm>
            <a:off x="1085305" y="6284227"/>
            <a:ext cx="10399611"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19417"/>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4"/>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BF3D7-F6FD-4559-8BA9-0ACB6179E817}"/>
              </a:ext>
            </a:extLst>
          </p:cNvPr>
          <p:cNvSpPr>
            <a:spLocks noGrp="1"/>
          </p:cNvSpPr>
          <p:nvPr>
            <p:ph type="title"/>
          </p:nvPr>
        </p:nvSpPr>
        <p:spPr>
          <a:xfrm>
            <a:off x="730480" y="1134569"/>
            <a:ext cx="11239464" cy="246221"/>
          </a:xfrm>
        </p:spPr>
        <p:txBody>
          <a:bodyPr/>
          <a:lstStyle/>
          <a:p>
            <a:r>
              <a:rPr lang="en-AU" sz="1600" dirty="0">
                <a:hlinkClick r:id="rId3"/>
              </a:rPr>
              <a:t>Understand and align the portfolio hierarchy - Cloud Adoption Framework | Microsoft Docs</a:t>
            </a:r>
            <a:endParaRPr lang="en-AU" sz="1600" dirty="0"/>
          </a:p>
        </p:txBody>
      </p:sp>
      <p:sp>
        <p:nvSpPr>
          <p:cNvPr id="4" name="TextBox 3">
            <a:extLst>
              <a:ext uri="{FF2B5EF4-FFF2-40B4-BE49-F238E27FC236}">
                <a16:creationId xmlns:a16="http://schemas.microsoft.com/office/drawing/2014/main" id="{1A0E8A6D-F124-4B86-9F67-B87206AFA6A9}"/>
              </a:ext>
            </a:extLst>
          </p:cNvPr>
          <p:cNvSpPr txBox="1"/>
          <p:nvPr/>
        </p:nvSpPr>
        <p:spPr>
          <a:xfrm>
            <a:off x="648093" y="569478"/>
            <a:ext cx="10409548" cy="565091"/>
          </a:xfrm>
          <a:prstGeom prst="rect">
            <a:avLst/>
          </a:prstGeom>
        </p:spPr>
        <p:txBody>
          <a:bodyPr vert="horz" wrap="square" lIns="0" tIns="0" rIns="0" bIns="0" rtlCol="0" anchor="t">
            <a:spAutoFit/>
          </a:bodyPr>
          <a:lstStyle>
            <a:lvl1pPr defTabSz="951304">
              <a:lnSpc>
                <a:spcPct val="100000"/>
              </a:lnSpc>
              <a:spcBef>
                <a:spcPct val="0"/>
              </a:spcBef>
              <a:buNone/>
              <a:defRPr lang="en-US" sz="3672" b="0" cap="none" spc="-51"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AU" dirty="0"/>
              <a:t>Understand and align the portfolio hierarchy</a:t>
            </a:r>
          </a:p>
        </p:txBody>
      </p:sp>
      <p:sp>
        <p:nvSpPr>
          <p:cNvPr id="6" name="TextBox 5">
            <a:extLst>
              <a:ext uri="{FF2B5EF4-FFF2-40B4-BE49-F238E27FC236}">
                <a16:creationId xmlns:a16="http://schemas.microsoft.com/office/drawing/2014/main" id="{5ED89E2E-9C5D-4541-884F-75C26DD82ECA}"/>
              </a:ext>
            </a:extLst>
          </p:cNvPr>
          <p:cNvSpPr txBox="1"/>
          <p:nvPr/>
        </p:nvSpPr>
        <p:spPr>
          <a:xfrm>
            <a:off x="648092" y="1417467"/>
            <a:ext cx="9881647" cy="1200329"/>
          </a:xfrm>
          <a:prstGeom prst="rect">
            <a:avLst/>
          </a:prstGeom>
          <a:noFill/>
        </p:spPr>
        <p:txBody>
          <a:bodyPr wrap="square">
            <a:spAutoFit/>
          </a:bodyPr>
          <a:lstStyle/>
          <a:p>
            <a:pPr algn="l">
              <a:buFont typeface="Arial" panose="020B0604020202020204" pitchFamily="34" charset="0"/>
              <a:buChar char="•"/>
            </a:pPr>
            <a:r>
              <a:rPr lang="en-US" b="1" i="0" dirty="0">
                <a:solidFill>
                  <a:srgbClr val="E3E3E3"/>
                </a:solidFill>
                <a:effectLst/>
                <a:latin typeface="Segoe UI" panose="020B0502040204020203" pitchFamily="34" charset="0"/>
              </a:rPr>
              <a:t>Asset:</a:t>
            </a:r>
            <a:r>
              <a:rPr lang="en-US" b="0" i="0" dirty="0">
                <a:solidFill>
                  <a:srgbClr val="E3E3E3"/>
                </a:solidFill>
                <a:effectLst/>
                <a:latin typeface="Segoe UI" panose="020B0502040204020203" pitchFamily="34" charset="0"/>
              </a:rPr>
              <a:t> The smallest unit of technical function that supports a workload or solution.</a:t>
            </a:r>
          </a:p>
          <a:p>
            <a:pPr algn="l">
              <a:buFont typeface="Arial" panose="020B0604020202020204" pitchFamily="34" charset="0"/>
              <a:buChar char="•"/>
            </a:pPr>
            <a:r>
              <a:rPr lang="en-US" b="1" i="0" dirty="0">
                <a:solidFill>
                  <a:srgbClr val="E3E3E3"/>
                </a:solidFill>
                <a:effectLst/>
                <a:latin typeface="Segoe UI" panose="020B0502040204020203" pitchFamily="34" charset="0"/>
              </a:rPr>
              <a:t>Workload:</a:t>
            </a:r>
            <a:r>
              <a:rPr lang="en-US" b="0" i="0" dirty="0">
                <a:solidFill>
                  <a:srgbClr val="E3E3E3"/>
                </a:solidFill>
                <a:effectLst/>
                <a:latin typeface="Segoe UI" panose="020B0502040204020203" pitchFamily="34" charset="0"/>
              </a:rPr>
              <a:t> The smallest unit of IT support for the business. A workload is a collection of assets (infrastructure, applications, and data) that supports a common business goal or the execution of a common business process.</a:t>
            </a:r>
          </a:p>
        </p:txBody>
      </p:sp>
      <p:pic>
        <p:nvPicPr>
          <p:cNvPr id="1026" name="Picture 2" descr="Image of an IT portfolio with multiple public and private cloud platforms">
            <a:extLst>
              <a:ext uri="{FF2B5EF4-FFF2-40B4-BE49-F238E27FC236}">
                <a16:creationId xmlns:a16="http://schemas.microsoft.com/office/drawing/2014/main" id="{91FB444E-4CC5-42EF-90C3-D94C43E162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3897" y="2634506"/>
            <a:ext cx="6146275" cy="427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69355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8137B-A168-428E-A6DD-D846A83F869A}"/>
              </a:ext>
            </a:extLst>
          </p:cNvPr>
          <p:cNvSpPr>
            <a:spLocks noGrp="1"/>
          </p:cNvSpPr>
          <p:nvPr>
            <p:ph type="title"/>
          </p:nvPr>
        </p:nvSpPr>
        <p:spPr>
          <a:xfrm>
            <a:off x="600059" y="466301"/>
            <a:ext cx="11239464" cy="1130181"/>
          </a:xfrm>
        </p:spPr>
        <p:txBody>
          <a:bodyPr/>
          <a:lstStyle/>
          <a:p>
            <a:r>
              <a:rPr lang="en-AU" b="1" i="0" dirty="0">
                <a:solidFill>
                  <a:srgbClr val="E3E3E3"/>
                </a:solidFill>
                <a:effectLst/>
                <a:latin typeface="Segoe UI" panose="020B0502040204020203" pitchFamily="34" charset="0"/>
              </a:rPr>
              <a:t>Hierarchy accountability and guidance</a:t>
            </a:r>
            <a:br>
              <a:rPr lang="en-AU" b="1" i="0" dirty="0">
                <a:solidFill>
                  <a:srgbClr val="E3E3E3"/>
                </a:solidFill>
                <a:effectLst/>
                <a:latin typeface="Segoe UI" panose="020B0502040204020203" pitchFamily="34" charset="0"/>
              </a:rPr>
            </a:br>
            <a:endParaRPr lang="en-AU" dirty="0"/>
          </a:p>
        </p:txBody>
      </p:sp>
      <p:pic>
        <p:nvPicPr>
          <p:cNvPr id="2050" name="Picture 2" descr="Accountability aligned to the hierarchy">
            <a:extLst>
              <a:ext uri="{FF2B5EF4-FFF2-40B4-BE49-F238E27FC236}">
                <a16:creationId xmlns:a16="http://schemas.microsoft.com/office/drawing/2014/main" id="{F8C27D37-4ED9-49EE-A882-B54D20919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7" y="1448180"/>
            <a:ext cx="10221176" cy="4820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13823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38CB87A-7634-4A03-BC2C-D2DE67B6AC82}"/>
              </a:ext>
            </a:extLst>
          </p:cNvPr>
          <p:cNvSpPr>
            <a:spLocks noGrp="1"/>
          </p:cNvSpPr>
          <p:nvPr>
            <p:ph type="title"/>
          </p:nvPr>
        </p:nvSpPr>
        <p:spPr>
          <a:xfrm>
            <a:off x="595737" y="3214749"/>
            <a:ext cx="4245437" cy="565027"/>
          </a:xfrm>
        </p:spPr>
        <p:txBody>
          <a:bodyPr wrap="square" anchor="ctr">
            <a:normAutofit/>
          </a:bodyPr>
          <a:lstStyle/>
          <a:p>
            <a:pPr>
              <a:lnSpc>
                <a:spcPct val="90000"/>
              </a:lnSpc>
            </a:pPr>
            <a:r>
              <a:rPr lang="en-US" sz="3100" dirty="0"/>
              <a:t>Skilling</a:t>
            </a:r>
          </a:p>
        </p:txBody>
      </p:sp>
      <p:pic>
        <p:nvPicPr>
          <p:cNvPr id="6" name="Picture 5">
            <a:extLst>
              <a:ext uri="{FF2B5EF4-FFF2-40B4-BE49-F238E27FC236}">
                <a16:creationId xmlns:a16="http://schemas.microsoft.com/office/drawing/2014/main" id="{06241006-C9AA-4D33-944D-6BCF3C5FD308}"/>
              </a:ext>
            </a:extLst>
          </p:cNvPr>
          <p:cNvPicPr>
            <a:picLocks noChangeAspect="1"/>
          </p:cNvPicPr>
          <p:nvPr/>
        </p:nvPicPr>
        <p:blipFill rotWithShape="1">
          <a:blip r:embed="rId3"/>
          <a:srcRect l="6776" r="36966" b="1"/>
          <a:stretch/>
        </p:blipFill>
        <p:spPr>
          <a:xfrm>
            <a:off x="5440958" y="10"/>
            <a:ext cx="6995517" cy="6994515"/>
          </a:xfrm>
          <a:prstGeom prst="rect">
            <a:avLst/>
          </a:prstGeom>
          <a:noFill/>
        </p:spPr>
      </p:pic>
    </p:spTree>
    <p:extLst>
      <p:ext uri="{BB962C8B-B14F-4D97-AF65-F5344CB8AC3E}">
        <p14:creationId xmlns:p14="http://schemas.microsoft.com/office/powerpoint/2010/main" val="322249450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B6BE5AB-0287-400D-8BF7-2FD7E3DE0BAC}"/>
              </a:ext>
            </a:extLst>
          </p:cNvPr>
          <p:cNvSpPr>
            <a:spLocks noGrp="1"/>
          </p:cNvSpPr>
          <p:nvPr>
            <p:ph type="title"/>
          </p:nvPr>
        </p:nvSpPr>
        <p:spPr/>
        <p:txBody>
          <a:bodyPr/>
          <a:lstStyle/>
          <a:p>
            <a:r>
              <a:rPr lang="en-US" dirty="0"/>
              <a:t>title</a:t>
            </a:r>
          </a:p>
        </p:txBody>
      </p:sp>
      <p:sp>
        <p:nvSpPr>
          <p:cNvPr id="43" name="Title 5">
            <a:extLst>
              <a:ext uri="{FF2B5EF4-FFF2-40B4-BE49-F238E27FC236}">
                <a16:creationId xmlns:a16="http://schemas.microsoft.com/office/drawing/2014/main" id="{94A27067-78E0-4CF5-A2DE-A68080DFD36D}"/>
              </a:ext>
            </a:extLst>
          </p:cNvPr>
          <p:cNvSpPr txBox="1">
            <a:spLocks/>
          </p:cNvSpPr>
          <p:nvPr/>
        </p:nvSpPr>
        <p:spPr>
          <a:xfrm>
            <a:off x="423753" y="318678"/>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rgbClr val="0070C0"/>
                </a:solidFill>
                <a:effectLst/>
                <a:latin typeface="+mj-lt"/>
                <a:ea typeface="+mn-ea"/>
                <a:cs typeface="Segoe UI" pitchFamily="34" charset="0"/>
              </a:defRPr>
            </a:lvl1pPr>
          </a:lstStyle>
          <a:p>
            <a:r>
              <a:rPr lang="en-US" sz="3672" dirty="0">
                <a:solidFill>
                  <a:schemeClr val="bg1"/>
                </a:solidFill>
                <a:latin typeface="Segoe UI Semibold" panose="020B0702040204020203" pitchFamily="34" charset="0"/>
                <a:cs typeface="Segoe UI Semibold" panose="020B0702040204020203" pitchFamily="34" charset="0"/>
              </a:rPr>
              <a:t>Aligned learning experiences in a digital-first world</a:t>
            </a:r>
          </a:p>
        </p:txBody>
      </p:sp>
      <p:sp>
        <p:nvSpPr>
          <p:cNvPr id="110" name="Rectangle 109">
            <a:extLst>
              <a:ext uri="{FF2B5EF4-FFF2-40B4-BE49-F238E27FC236}">
                <a16:creationId xmlns:a16="http://schemas.microsoft.com/office/drawing/2014/main" id="{438B210A-31B4-425E-9EC0-016E95850699}"/>
              </a:ext>
              <a:ext uri="{C183D7F6-B498-43B3-948B-1728B52AA6E4}">
                <adec:decorative xmlns:adec="http://schemas.microsoft.com/office/drawing/2017/decorative" val="1"/>
              </a:ext>
            </a:extLst>
          </p:cNvPr>
          <p:cNvSpPr/>
          <p:nvPr/>
        </p:nvSpPr>
        <p:spPr>
          <a:xfrm>
            <a:off x="6362212" y="1709776"/>
            <a:ext cx="2599252" cy="2416940"/>
          </a:xfrm>
          <a:prstGeom prst="rect">
            <a:avLst/>
          </a:prstGeom>
          <a:solidFill>
            <a:srgbClr val="28A7E9"/>
          </a:solidFill>
          <a:ln w="12700" cap="flat" cmpd="sng" algn="ctr">
            <a:noFill/>
            <a:prstDash val="solid"/>
            <a:miter lim="800000"/>
          </a:ln>
          <a:effectLst/>
        </p:spPr>
        <p:txBody>
          <a:bodyPr wrap="square" lIns="186445" tIns="186445" rIns="186445" bIns="186445" rtlCol="0" anchor="ctr">
            <a:noAutofit/>
          </a:bodyPr>
          <a:lstStyle/>
          <a:p>
            <a:pPr algn="ctr" defTabSz="932105">
              <a:spcAft>
                <a:spcPts val="612"/>
              </a:spcAft>
              <a:defRPr/>
            </a:pPr>
            <a:endParaRPr lang="en-US" sz="1428" kern="0">
              <a:solidFill>
                <a:srgbClr val="FFFFFF"/>
              </a:solidFill>
              <a:latin typeface="Calibri" panose="020F0502020204030204"/>
              <a:cs typeface="Segoe UI Semibold" panose="020B0702040204020203" pitchFamily="34" charset="0"/>
              <a:sym typeface="Segoe UI Semibold"/>
            </a:endParaRPr>
          </a:p>
        </p:txBody>
      </p:sp>
      <p:sp>
        <p:nvSpPr>
          <p:cNvPr id="111" name="Rectangle 110">
            <a:extLst>
              <a:ext uri="{FF2B5EF4-FFF2-40B4-BE49-F238E27FC236}">
                <a16:creationId xmlns:a16="http://schemas.microsoft.com/office/drawing/2014/main" id="{2B968B91-30B4-4AF5-8096-76A8D6C0EF3C}"/>
              </a:ext>
              <a:ext uri="{C183D7F6-B498-43B3-948B-1728B52AA6E4}">
                <adec:decorative xmlns:adec="http://schemas.microsoft.com/office/drawing/2017/decorative" val="1"/>
              </a:ext>
            </a:extLst>
          </p:cNvPr>
          <p:cNvSpPr/>
          <p:nvPr/>
        </p:nvSpPr>
        <p:spPr>
          <a:xfrm>
            <a:off x="3474309" y="1709776"/>
            <a:ext cx="2599252" cy="2416940"/>
          </a:xfrm>
          <a:prstGeom prst="rect">
            <a:avLst/>
          </a:prstGeom>
          <a:solidFill>
            <a:srgbClr val="DADADA"/>
          </a:solidFill>
          <a:ln w="12700" cap="flat" cmpd="sng" algn="ctr">
            <a:noFill/>
            <a:prstDash val="solid"/>
            <a:miter lim="800000"/>
          </a:ln>
          <a:effectLst/>
        </p:spPr>
        <p:txBody>
          <a:bodyPr wrap="square" lIns="186445" tIns="186445" rIns="186445" bIns="186445" rtlCol="0" anchor="ctr">
            <a:noAutofit/>
          </a:bodyPr>
          <a:lstStyle/>
          <a:p>
            <a:pPr algn="ctr" defTabSz="932105">
              <a:spcAft>
                <a:spcPts val="612"/>
              </a:spcAft>
              <a:defRPr/>
            </a:pPr>
            <a:endParaRPr lang="en-US" sz="1428" kern="0">
              <a:solidFill>
                <a:srgbClr val="FFFFFF"/>
              </a:solidFill>
              <a:latin typeface="Calibri" panose="020F0502020204030204"/>
              <a:cs typeface="Segoe UI Semibold" panose="020B0702040204020203" pitchFamily="34" charset="0"/>
              <a:sym typeface="Segoe UI Semibold"/>
            </a:endParaRPr>
          </a:p>
        </p:txBody>
      </p:sp>
      <p:sp>
        <p:nvSpPr>
          <p:cNvPr id="112" name="Rectangle 111">
            <a:extLst>
              <a:ext uri="{FF2B5EF4-FFF2-40B4-BE49-F238E27FC236}">
                <a16:creationId xmlns:a16="http://schemas.microsoft.com/office/drawing/2014/main" id="{0F177084-7068-41C9-918D-765784E26233}"/>
              </a:ext>
              <a:ext uri="{C183D7F6-B498-43B3-948B-1728B52AA6E4}">
                <adec:decorative xmlns:adec="http://schemas.microsoft.com/office/drawing/2017/decorative" val="1"/>
              </a:ext>
            </a:extLst>
          </p:cNvPr>
          <p:cNvSpPr/>
          <p:nvPr/>
        </p:nvSpPr>
        <p:spPr>
          <a:xfrm>
            <a:off x="586405" y="1709776"/>
            <a:ext cx="2599252" cy="2416940"/>
          </a:xfrm>
          <a:prstGeom prst="rect">
            <a:avLst/>
          </a:prstGeom>
          <a:solidFill>
            <a:srgbClr val="243A5E"/>
          </a:solidFill>
          <a:ln w="12700" cap="flat" cmpd="sng" algn="ctr">
            <a:noFill/>
            <a:prstDash val="solid"/>
            <a:miter lim="800000"/>
          </a:ln>
          <a:effectLst/>
        </p:spPr>
        <p:txBody>
          <a:bodyPr wrap="square" lIns="186445" tIns="186445" rIns="186445" bIns="186445" rtlCol="0" anchor="ctr">
            <a:noAutofit/>
          </a:bodyPr>
          <a:lstStyle/>
          <a:p>
            <a:pPr algn="ctr" defTabSz="932105">
              <a:spcAft>
                <a:spcPts val="612"/>
              </a:spcAft>
              <a:defRPr/>
            </a:pPr>
            <a:endParaRPr lang="en-US" sz="1428" kern="0">
              <a:solidFill>
                <a:srgbClr val="FFFFFF"/>
              </a:solidFill>
              <a:latin typeface="Calibri" panose="020F0502020204030204"/>
              <a:cs typeface="Segoe UI Semibold" panose="020B0702040204020203" pitchFamily="34" charset="0"/>
              <a:sym typeface="Segoe UI Semibold"/>
            </a:endParaRPr>
          </a:p>
        </p:txBody>
      </p:sp>
      <p:sp>
        <p:nvSpPr>
          <p:cNvPr id="113" name="Rectangle 112">
            <a:extLst>
              <a:ext uri="{FF2B5EF4-FFF2-40B4-BE49-F238E27FC236}">
                <a16:creationId xmlns:a16="http://schemas.microsoft.com/office/drawing/2014/main" id="{EEA2D001-60EF-42C8-9F31-D2053F933A4E}"/>
              </a:ext>
              <a:ext uri="{C183D7F6-B498-43B3-948B-1728B52AA6E4}">
                <adec:decorative xmlns:adec="http://schemas.microsoft.com/office/drawing/2017/decorative" val="1"/>
              </a:ext>
            </a:extLst>
          </p:cNvPr>
          <p:cNvSpPr/>
          <p:nvPr/>
        </p:nvSpPr>
        <p:spPr>
          <a:xfrm>
            <a:off x="9251289" y="1709776"/>
            <a:ext cx="2599252" cy="2416940"/>
          </a:xfrm>
          <a:prstGeom prst="rect">
            <a:avLst/>
          </a:prstGeom>
          <a:solidFill>
            <a:srgbClr val="DADADA"/>
          </a:solidFill>
          <a:ln w="12700" cap="flat" cmpd="sng" algn="ctr">
            <a:noFill/>
            <a:prstDash val="solid"/>
            <a:miter lim="800000"/>
          </a:ln>
          <a:effectLst/>
        </p:spPr>
        <p:txBody>
          <a:bodyPr wrap="square" lIns="186445" tIns="186445" rIns="186445" bIns="186445" rtlCol="0" anchor="ctr">
            <a:noAutofit/>
          </a:bodyPr>
          <a:lstStyle/>
          <a:p>
            <a:pPr algn="ctr" defTabSz="932105">
              <a:spcAft>
                <a:spcPts val="612"/>
              </a:spcAft>
              <a:defRPr/>
            </a:pPr>
            <a:endParaRPr lang="en-US" sz="1428" kern="0">
              <a:solidFill>
                <a:srgbClr val="FFFFFF"/>
              </a:solidFill>
              <a:latin typeface="Calibri" panose="020F0502020204030204"/>
              <a:cs typeface="Segoe UI Semibold" panose="020B0702040204020203" pitchFamily="34" charset="0"/>
              <a:sym typeface="Segoe UI Semibold"/>
            </a:endParaRPr>
          </a:p>
        </p:txBody>
      </p:sp>
      <p:sp>
        <p:nvSpPr>
          <p:cNvPr id="114" name="Text Placeholder 2">
            <a:extLst>
              <a:ext uri="{FF2B5EF4-FFF2-40B4-BE49-F238E27FC236}">
                <a16:creationId xmlns:a16="http://schemas.microsoft.com/office/drawing/2014/main" id="{047D99DD-6A2C-4631-8C9D-6E68B576387F}"/>
              </a:ext>
            </a:extLst>
          </p:cNvPr>
          <p:cNvSpPr txBox="1">
            <a:spLocks/>
          </p:cNvSpPr>
          <p:nvPr/>
        </p:nvSpPr>
        <p:spPr>
          <a:xfrm>
            <a:off x="586405" y="4423393"/>
            <a:ext cx="2599252" cy="235427"/>
          </a:xfrm>
          <a:prstGeom prst="rect">
            <a:avLst/>
          </a:prstGeom>
        </p:spPr>
        <p:txBody>
          <a:bodyPr wrap="square" lIns="0" tIns="0" rIns="0" bIns="0">
            <a:spAutoFit/>
          </a:bodyPr>
          <a:lstStyle>
            <a:lvl1pPr marL="0" indent="0" algn="l" defTabSz="457109" rtl="0" eaLnBrk="1" latinLnBrk="0" hangingPunct="1">
              <a:lnSpc>
                <a:spcPts val="1800"/>
              </a:lnSpc>
              <a:spcBef>
                <a:spcPts val="900"/>
              </a:spcBef>
              <a:buFont typeface="Arial" panose="020B0604020202020204" pitchFamily="34" charset="0"/>
              <a:buNone/>
              <a:defRPr lang="en-US" sz="1600" b="0" i="0" kern="1200" spc="0" baseline="0" dirty="0">
                <a:solidFill>
                  <a:schemeClr val="tx2"/>
                </a:solidFill>
                <a:latin typeface="Segoe UI Semibold" panose="020B0502040204020203" pitchFamily="34" charset="0"/>
                <a:ea typeface="+mn-ea"/>
                <a:cs typeface="Segoe UI Semibold" panose="020B0502040204020203" pitchFamily="34" charset="0"/>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b="0" i="0" kern="1200">
                <a:solidFill>
                  <a:schemeClr val="tx1"/>
                </a:solidFill>
                <a:latin typeface="Segoe UI" panose="020B0502040204020203" pitchFamily="34" charset="0"/>
                <a:ea typeface="+mn-ea"/>
                <a:cs typeface="Segoe UI" panose="020B0502040204020203" pitchFamily="34" charset="0"/>
              </a:defRPr>
            </a:lvl2pPr>
            <a:lvl3pPr marL="457200" indent="0" algn="l" defTabSz="457109" rtl="0" eaLnBrk="1" latinLnBrk="0" hangingPunct="1">
              <a:lnSpc>
                <a:spcPct val="90000"/>
              </a:lnSpc>
              <a:spcBef>
                <a:spcPts val="250"/>
              </a:spcBef>
              <a:buFont typeface="Arial" panose="020B0604020202020204" pitchFamily="34" charset="0"/>
              <a:buNone/>
              <a:defRPr sz="1000" kern="1200">
                <a:solidFill>
                  <a:schemeClr val="tx1"/>
                </a:solidFill>
                <a:latin typeface="+mn-lt"/>
                <a:ea typeface="+mn-ea"/>
                <a:cs typeface="+mn-cs"/>
              </a:defRPr>
            </a:lvl3pPr>
            <a:lvl4pPr marL="6858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4pPr>
            <a:lvl5pPr marL="9144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defTabSz="466205">
              <a:lnSpc>
                <a:spcPts val="1836"/>
              </a:lnSpc>
              <a:spcBef>
                <a:spcPts val="918"/>
              </a:spcBef>
              <a:defRPr/>
            </a:pPr>
            <a:r>
              <a:rPr lang="en-US" sz="1836" dirty="0">
                <a:solidFill>
                  <a:srgbClr val="0078D4"/>
                </a:solidFill>
              </a:rPr>
              <a:t>Self-paced learning</a:t>
            </a:r>
          </a:p>
        </p:txBody>
      </p:sp>
      <p:sp>
        <p:nvSpPr>
          <p:cNvPr id="115" name="Text Placeholder 3">
            <a:extLst>
              <a:ext uri="{FF2B5EF4-FFF2-40B4-BE49-F238E27FC236}">
                <a16:creationId xmlns:a16="http://schemas.microsoft.com/office/drawing/2014/main" id="{C68A20C3-1C6E-453F-958C-DB0262A58F3D}"/>
              </a:ext>
            </a:extLst>
          </p:cNvPr>
          <p:cNvSpPr txBox="1">
            <a:spLocks/>
          </p:cNvSpPr>
          <p:nvPr/>
        </p:nvSpPr>
        <p:spPr>
          <a:xfrm>
            <a:off x="586405" y="4739094"/>
            <a:ext cx="2599252" cy="740573"/>
          </a:xfrm>
          <a:prstGeom prst="rect">
            <a:avLst/>
          </a:prstGeom>
        </p:spPr>
        <p:txBody>
          <a:bodyPr lIns="0" tIns="0" rIns="0" bIns="0">
            <a:normAutofit/>
          </a:bodyPr>
          <a:lstStyle>
            <a:lvl1pPr marL="0" indent="0" algn="l" defTabSz="457109" rtl="0" eaLnBrk="1" latinLnBrk="0" hangingPunct="1">
              <a:lnSpc>
                <a:spcPts val="1800"/>
              </a:lnSpc>
              <a:spcBef>
                <a:spcPts val="900"/>
              </a:spcBef>
              <a:buFont typeface="Arial" panose="020B0604020202020204" pitchFamily="34" charset="0"/>
              <a:buNone/>
              <a:defRPr lang="en-US" sz="1400" b="0" i="0" kern="1200" spc="0" baseline="0" dirty="0">
                <a:solidFill>
                  <a:srgbClr val="2F2F2F"/>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b="0" i="0" kern="1200">
                <a:solidFill>
                  <a:schemeClr val="tx1"/>
                </a:solidFill>
                <a:latin typeface="Segoe UI" panose="020B0502040204020203" pitchFamily="34" charset="0"/>
                <a:ea typeface="+mn-ea"/>
                <a:cs typeface="Segoe UI" panose="020B0502040204020203" pitchFamily="34" charset="0"/>
              </a:defRPr>
            </a:lvl2pPr>
            <a:lvl3pPr marL="457200" indent="0" algn="l" defTabSz="457109" rtl="0" eaLnBrk="1" latinLnBrk="0" hangingPunct="1">
              <a:lnSpc>
                <a:spcPct val="90000"/>
              </a:lnSpc>
              <a:spcBef>
                <a:spcPts val="250"/>
              </a:spcBef>
              <a:buFont typeface="Arial" panose="020B0604020202020204" pitchFamily="34" charset="0"/>
              <a:buNone/>
              <a:defRPr sz="1000" kern="1200">
                <a:solidFill>
                  <a:schemeClr val="tx1"/>
                </a:solidFill>
                <a:latin typeface="+mn-lt"/>
                <a:ea typeface="+mn-ea"/>
                <a:cs typeface="+mn-cs"/>
              </a:defRPr>
            </a:lvl3pPr>
            <a:lvl4pPr marL="6858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4pPr>
            <a:lvl5pPr marL="9144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defTabSz="466205">
              <a:lnSpc>
                <a:spcPts val="1836"/>
              </a:lnSpc>
              <a:spcBef>
                <a:spcPts val="918"/>
              </a:spcBef>
              <a:defRPr/>
            </a:pPr>
            <a:r>
              <a:rPr lang="en-US" sz="1600" dirty="0">
                <a:solidFill>
                  <a:schemeClr val="bg1"/>
                </a:solidFill>
              </a:rPr>
              <a:t>Build practical job skills </a:t>
            </a:r>
            <a:br>
              <a:rPr lang="en-US" sz="1600" dirty="0">
                <a:solidFill>
                  <a:schemeClr val="bg1"/>
                </a:solidFill>
              </a:rPr>
            </a:br>
            <a:r>
              <a:rPr lang="en-US" sz="1600" dirty="0">
                <a:solidFill>
                  <a:schemeClr val="bg1"/>
                </a:solidFill>
              </a:rPr>
              <a:t>with easily accessible, free, </a:t>
            </a:r>
            <a:br>
              <a:rPr lang="en-US" sz="1600" dirty="0">
                <a:solidFill>
                  <a:schemeClr val="bg1"/>
                </a:solidFill>
              </a:rPr>
            </a:br>
            <a:r>
              <a:rPr lang="en-US" sz="1600" dirty="0">
                <a:solidFill>
                  <a:schemeClr val="bg1"/>
                </a:solidFill>
              </a:rPr>
              <a:t>self-paced courses</a:t>
            </a:r>
          </a:p>
        </p:txBody>
      </p:sp>
      <p:sp>
        <p:nvSpPr>
          <p:cNvPr id="116" name="TextBox 115">
            <a:extLst>
              <a:ext uri="{FF2B5EF4-FFF2-40B4-BE49-F238E27FC236}">
                <a16:creationId xmlns:a16="http://schemas.microsoft.com/office/drawing/2014/main" id="{FC81F065-F7AD-4946-B806-6EFEE4C9D6BE}"/>
              </a:ext>
            </a:extLst>
          </p:cNvPr>
          <p:cNvSpPr txBox="1"/>
          <p:nvPr/>
        </p:nvSpPr>
        <p:spPr>
          <a:xfrm>
            <a:off x="586407" y="5901663"/>
            <a:ext cx="2599251" cy="295787"/>
          </a:xfrm>
          <a:prstGeom prst="rect">
            <a:avLst/>
          </a:prstGeom>
          <a:noFill/>
        </p:spPr>
        <p:txBody>
          <a:bodyPr wrap="square" lIns="0" tIns="0" rIns="93260" rtlCol="0">
            <a:spAutoFit/>
          </a:bodyPr>
          <a:lstStyle/>
          <a:p>
            <a:pPr algn="ctr" defTabSz="420879" hangingPunct="0">
              <a:lnSpc>
                <a:spcPct val="110000"/>
              </a:lnSpc>
            </a:pPr>
            <a:r>
              <a:rPr lang="en-US" sz="1600" kern="0" spc="-10" dirty="0">
                <a:solidFill>
                  <a:schemeClr val="accent1">
                    <a:lumMod val="40000"/>
                    <a:lumOff val="60000"/>
                  </a:schemeClr>
                </a:solidFill>
                <a:latin typeface="Segoe UI Semibold" panose="020B0702040204020203" pitchFamily="34" charset="0"/>
                <a:cs typeface="Segoe UI Semibold" panose="020B0702040204020203" pitchFamily="34" charset="0"/>
                <a:sym typeface="Segoe UI Semibold"/>
              </a:rPr>
              <a:t>Online learning paths</a:t>
            </a:r>
          </a:p>
        </p:txBody>
      </p:sp>
      <p:sp>
        <p:nvSpPr>
          <p:cNvPr id="117" name="Text Placeholder 4">
            <a:extLst>
              <a:ext uri="{FF2B5EF4-FFF2-40B4-BE49-F238E27FC236}">
                <a16:creationId xmlns:a16="http://schemas.microsoft.com/office/drawing/2014/main" id="{8A2892BF-BA92-4AEE-8E8F-0E6F85E7021B}"/>
              </a:ext>
            </a:extLst>
          </p:cNvPr>
          <p:cNvSpPr txBox="1">
            <a:spLocks/>
          </p:cNvSpPr>
          <p:nvPr/>
        </p:nvSpPr>
        <p:spPr>
          <a:xfrm>
            <a:off x="3479057" y="4426631"/>
            <a:ext cx="2564658" cy="235427"/>
          </a:xfrm>
          <a:prstGeom prst="rect">
            <a:avLst/>
          </a:prstGeom>
        </p:spPr>
        <p:txBody>
          <a:bodyPr wrap="square" lIns="0" tIns="0" rIns="0" bIns="0">
            <a:spAutoFit/>
          </a:bodyPr>
          <a:lstStyle>
            <a:lvl1pPr marL="0" indent="0" algn="l" defTabSz="457109" rtl="0" eaLnBrk="1" latinLnBrk="0" hangingPunct="1">
              <a:lnSpc>
                <a:spcPts val="1800"/>
              </a:lnSpc>
              <a:spcBef>
                <a:spcPts val="900"/>
              </a:spcBef>
              <a:buFont typeface="Arial" panose="020B0604020202020204" pitchFamily="34" charset="0"/>
              <a:buNone/>
              <a:defRPr lang="en-US" sz="1600" b="0" i="0" kern="1200" spc="0" baseline="0" dirty="0">
                <a:solidFill>
                  <a:schemeClr val="tx2"/>
                </a:solidFill>
                <a:latin typeface="Segoe UI Semibold" panose="020B0502040204020203" pitchFamily="34" charset="0"/>
                <a:ea typeface="+mn-ea"/>
                <a:cs typeface="Segoe UI Semibold" panose="020B0502040204020203" pitchFamily="34" charset="0"/>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b="0" i="0" kern="1200">
                <a:solidFill>
                  <a:schemeClr val="tx1"/>
                </a:solidFill>
                <a:latin typeface="Segoe UI" panose="020B0502040204020203" pitchFamily="34" charset="0"/>
                <a:ea typeface="+mn-ea"/>
                <a:cs typeface="Segoe UI" panose="020B0502040204020203" pitchFamily="34" charset="0"/>
              </a:defRPr>
            </a:lvl2pPr>
            <a:lvl3pPr marL="457200" indent="0" algn="l" defTabSz="457109" rtl="0" eaLnBrk="1" latinLnBrk="0" hangingPunct="1">
              <a:lnSpc>
                <a:spcPct val="90000"/>
              </a:lnSpc>
              <a:spcBef>
                <a:spcPts val="250"/>
              </a:spcBef>
              <a:buFont typeface="Arial" panose="020B0604020202020204" pitchFamily="34" charset="0"/>
              <a:buNone/>
              <a:defRPr sz="1000" kern="1200">
                <a:solidFill>
                  <a:schemeClr val="tx1"/>
                </a:solidFill>
                <a:latin typeface="+mn-lt"/>
                <a:ea typeface="+mn-ea"/>
                <a:cs typeface="+mn-cs"/>
              </a:defRPr>
            </a:lvl3pPr>
            <a:lvl4pPr marL="6858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4pPr>
            <a:lvl5pPr marL="9144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defTabSz="466205">
              <a:lnSpc>
                <a:spcPts val="1836"/>
              </a:lnSpc>
              <a:spcBef>
                <a:spcPts val="918"/>
              </a:spcBef>
              <a:defRPr/>
            </a:pPr>
            <a:r>
              <a:rPr lang="en-US" sz="1836" dirty="0">
                <a:solidFill>
                  <a:srgbClr val="0078D4"/>
                </a:solidFill>
              </a:rPr>
              <a:t>Training events</a:t>
            </a:r>
          </a:p>
        </p:txBody>
      </p:sp>
      <p:sp>
        <p:nvSpPr>
          <p:cNvPr id="118" name="Text Placeholder 5">
            <a:extLst>
              <a:ext uri="{FF2B5EF4-FFF2-40B4-BE49-F238E27FC236}">
                <a16:creationId xmlns:a16="http://schemas.microsoft.com/office/drawing/2014/main" id="{1B6A8807-6149-44D6-A899-31BD2F145028}"/>
              </a:ext>
            </a:extLst>
          </p:cNvPr>
          <p:cNvSpPr txBox="1">
            <a:spLocks/>
          </p:cNvSpPr>
          <p:nvPr/>
        </p:nvSpPr>
        <p:spPr>
          <a:xfrm>
            <a:off x="3550412" y="4742332"/>
            <a:ext cx="2421947" cy="740573"/>
          </a:xfrm>
          <a:prstGeom prst="rect">
            <a:avLst/>
          </a:prstGeom>
        </p:spPr>
        <p:txBody>
          <a:bodyPr lIns="0" tIns="0" rIns="0" bIns="0">
            <a:norm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i="0" kern="1200" spc="0" baseline="0" dirty="0">
                <a:solidFill>
                  <a:srgbClr val="2F2F2F"/>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b="0" i="0" kern="1200">
                <a:solidFill>
                  <a:schemeClr val="tx1"/>
                </a:solidFill>
                <a:latin typeface="Segoe UI" panose="020B0502040204020203" pitchFamily="34" charset="0"/>
                <a:ea typeface="+mn-ea"/>
                <a:cs typeface="Segoe UI" panose="020B0502040204020203" pitchFamily="34" charset="0"/>
              </a:defRPr>
            </a:lvl2pPr>
            <a:lvl3pPr marL="457200" indent="0" algn="l" defTabSz="457109" rtl="0" eaLnBrk="1" latinLnBrk="0" hangingPunct="1">
              <a:lnSpc>
                <a:spcPct val="90000"/>
              </a:lnSpc>
              <a:spcBef>
                <a:spcPts val="250"/>
              </a:spcBef>
              <a:buFont typeface="Arial" panose="020B0604020202020204" pitchFamily="34" charset="0"/>
              <a:buNone/>
              <a:defRPr sz="1000" kern="1200">
                <a:solidFill>
                  <a:schemeClr val="tx1"/>
                </a:solidFill>
                <a:latin typeface="+mn-lt"/>
                <a:ea typeface="+mn-ea"/>
                <a:cs typeface="+mn-cs"/>
              </a:defRPr>
            </a:lvl3pPr>
            <a:lvl4pPr marL="6858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4pPr>
            <a:lvl5pPr marL="9144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defTabSz="951304">
              <a:lnSpc>
                <a:spcPts val="1836"/>
              </a:lnSpc>
              <a:spcBef>
                <a:spcPts val="918"/>
              </a:spcBef>
              <a:defRPr/>
            </a:pPr>
            <a:r>
              <a:rPr lang="en-US" sz="1600" dirty="0">
                <a:solidFill>
                  <a:schemeClr val="bg1"/>
                </a:solidFill>
              </a:rPr>
              <a:t>Choose from workshops, conferences, and other training events</a:t>
            </a:r>
          </a:p>
        </p:txBody>
      </p:sp>
      <p:sp>
        <p:nvSpPr>
          <p:cNvPr id="119" name="TextBox 118">
            <a:extLst>
              <a:ext uri="{FF2B5EF4-FFF2-40B4-BE49-F238E27FC236}">
                <a16:creationId xmlns:a16="http://schemas.microsoft.com/office/drawing/2014/main" id="{8DEAF8CD-7C63-45CA-9BFA-7A0F89F1746E}"/>
              </a:ext>
            </a:extLst>
          </p:cNvPr>
          <p:cNvSpPr txBox="1"/>
          <p:nvPr/>
        </p:nvSpPr>
        <p:spPr>
          <a:xfrm>
            <a:off x="3578279" y="5901663"/>
            <a:ext cx="2366212" cy="566630"/>
          </a:xfrm>
          <a:prstGeom prst="rect">
            <a:avLst/>
          </a:prstGeom>
          <a:noFill/>
        </p:spPr>
        <p:txBody>
          <a:bodyPr wrap="square" lIns="0" tIns="0" rIns="93260" rtlCol="0">
            <a:spAutoFit/>
          </a:bodyPr>
          <a:lstStyle/>
          <a:p>
            <a:pPr algn="ctr" defTabSz="420879" hangingPunct="0">
              <a:lnSpc>
                <a:spcPct val="110000"/>
              </a:lnSpc>
            </a:pPr>
            <a:r>
              <a:rPr lang="en-US" sz="1600" kern="0" spc="-10" dirty="0">
                <a:solidFill>
                  <a:schemeClr val="accent1">
                    <a:lumMod val="40000"/>
                    <a:lumOff val="60000"/>
                  </a:schemeClr>
                </a:solidFill>
                <a:latin typeface="Segoe UI Semibold" panose="020B0702040204020203" pitchFamily="34" charset="0"/>
                <a:cs typeface="Segoe UI Semibold" panose="020B0702040204020203" pitchFamily="34" charset="0"/>
                <a:sym typeface="Segoe UI Semibold"/>
              </a:rPr>
              <a:t>Microsoft training events</a:t>
            </a:r>
          </a:p>
        </p:txBody>
      </p:sp>
      <p:sp>
        <p:nvSpPr>
          <p:cNvPr id="120" name="Text Placeholder 6">
            <a:extLst>
              <a:ext uri="{FF2B5EF4-FFF2-40B4-BE49-F238E27FC236}">
                <a16:creationId xmlns:a16="http://schemas.microsoft.com/office/drawing/2014/main" id="{9EB7F561-4942-425D-AD44-38C48247A7B8}"/>
              </a:ext>
            </a:extLst>
          </p:cNvPr>
          <p:cNvSpPr txBox="1">
            <a:spLocks/>
          </p:cNvSpPr>
          <p:nvPr/>
        </p:nvSpPr>
        <p:spPr>
          <a:xfrm>
            <a:off x="6367133" y="4426631"/>
            <a:ext cx="2606672" cy="235427"/>
          </a:xfrm>
          <a:prstGeom prst="rect">
            <a:avLst/>
          </a:prstGeom>
        </p:spPr>
        <p:txBody>
          <a:bodyPr wrap="square" lIns="0" tIns="0" rIns="0" bIns="0">
            <a:spAutoFit/>
          </a:bodyPr>
          <a:lstStyle>
            <a:lvl1pPr marL="0" indent="0" algn="l" defTabSz="457109" rtl="0" eaLnBrk="1" latinLnBrk="0" hangingPunct="1">
              <a:lnSpc>
                <a:spcPts val="1800"/>
              </a:lnSpc>
              <a:spcBef>
                <a:spcPts val="900"/>
              </a:spcBef>
              <a:buFont typeface="Arial" panose="020B0604020202020204" pitchFamily="34" charset="0"/>
              <a:buNone/>
              <a:defRPr lang="en-US" sz="1600" b="0" i="0" kern="1200" spc="0" baseline="0" dirty="0">
                <a:solidFill>
                  <a:schemeClr val="tx2"/>
                </a:solidFill>
                <a:latin typeface="Segoe UI Semibold" panose="020B0502040204020203" pitchFamily="34" charset="0"/>
                <a:ea typeface="+mn-ea"/>
                <a:cs typeface="Segoe UI Semibold" panose="020B0502040204020203" pitchFamily="34" charset="0"/>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b="0" i="0" kern="1200">
                <a:solidFill>
                  <a:schemeClr val="tx1"/>
                </a:solidFill>
                <a:latin typeface="Segoe UI" panose="020B0502040204020203" pitchFamily="34" charset="0"/>
                <a:ea typeface="+mn-ea"/>
                <a:cs typeface="Segoe UI" panose="020B0502040204020203" pitchFamily="34" charset="0"/>
              </a:defRPr>
            </a:lvl2pPr>
            <a:lvl3pPr marL="457200" indent="0" algn="l" defTabSz="457109" rtl="0" eaLnBrk="1" latinLnBrk="0" hangingPunct="1">
              <a:lnSpc>
                <a:spcPct val="90000"/>
              </a:lnSpc>
              <a:spcBef>
                <a:spcPts val="250"/>
              </a:spcBef>
              <a:buFont typeface="Arial" panose="020B0604020202020204" pitchFamily="34" charset="0"/>
              <a:buNone/>
              <a:defRPr sz="1000" kern="1200">
                <a:solidFill>
                  <a:schemeClr val="tx1"/>
                </a:solidFill>
                <a:latin typeface="+mn-lt"/>
                <a:ea typeface="+mn-ea"/>
                <a:cs typeface="+mn-cs"/>
              </a:defRPr>
            </a:lvl3pPr>
            <a:lvl4pPr marL="6858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4pPr>
            <a:lvl5pPr marL="9144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defTabSz="466205">
              <a:lnSpc>
                <a:spcPts val="1836"/>
              </a:lnSpc>
              <a:spcBef>
                <a:spcPts val="918"/>
              </a:spcBef>
              <a:defRPr/>
            </a:pPr>
            <a:r>
              <a:rPr lang="en-US" sz="1836" dirty="0">
                <a:solidFill>
                  <a:srgbClr val="0078D4"/>
                </a:solidFill>
              </a:rPr>
              <a:t>Instructor led training</a:t>
            </a:r>
          </a:p>
        </p:txBody>
      </p:sp>
      <p:sp>
        <p:nvSpPr>
          <p:cNvPr id="121" name="Text Placeholder 7">
            <a:extLst>
              <a:ext uri="{FF2B5EF4-FFF2-40B4-BE49-F238E27FC236}">
                <a16:creationId xmlns:a16="http://schemas.microsoft.com/office/drawing/2014/main" id="{1428F093-27E4-42BC-B758-E8F0903FFEE1}"/>
              </a:ext>
            </a:extLst>
          </p:cNvPr>
          <p:cNvSpPr txBox="1">
            <a:spLocks/>
          </p:cNvSpPr>
          <p:nvPr/>
        </p:nvSpPr>
        <p:spPr>
          <a:xfrm>
            <a:off x="6367133" y="4742332"/>
            <a:ext cx="2606672" cy="740573"/>
          </a:xfrm>
          <a:prstGeom prst="rect">
            <a:avLst/>
          </a:prstGeom>
        </p:spPr>
        <p:txBody>
          <a:bodyPr lIns="0" tIns="0" rIns="0" bIns="0">
            <a:norm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i="0" kern="1200" spc="0" baseline="0" dirty="0">
                <a:solidFill>
                  <a:srgbClr val="2F2F2F"/>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b="0" i="0" kern="1200">
                <a:solidFill>
                  <a:schemeClr val="tx1"/>
                </a:solidFill>
                <a:latin typeface="Segoe UI" panose="020B0502040204020203" pitchFamily="34" charset="0"/>
                <a:ea typeface="+mn-ea"/>
                <a:cs typeface="Segoe UI" panose="020B0502040204020203" pitchFamily="34" charset="0"/>
              </a:defRPr>
            </a:lvl2pPr>
            <a:lvl3pPr marL="457200" indent="0" algn="l" defTabSz="457109" rtl="0" eaLnBrk="1" latinLnBrk="0" hangingPunct="1">
              <a:lnSpc>
                <a:spcPct val="90000"/>
              </a:lnSpc>
              <a:spcBef>
                <a:spcPts val="250"/>
              </a:spcBef>
              <a:buFont typeface="Arial" panose="020B0604020202020204" pitchFamily="34" charset="0"/>
              <a:buNone/>
              <a:defRPr sz="1000" kern="1200">
                <a:solidFill>
                  <a:schemeClr val="tx1"/>
                </a:solidFill>
                <a:latin typeface="+mn-lt"/>
                <a:ea typeface="+mn-ea"/>
                <a:cs typeface="+mn-cs"/>
              </a:defRPr>
            </a:lvl3pPr>
            <a:lvl4pPr marL="6858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4pPr>
            <a:lvl5pPr marL="9144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defTabSz="951304">
              <a:lnSpc>
                <a:spcPts val="1836"/>
              </a:lnSpc>
              <a:spcBef>
                <a:spcPts val="918"/>
              </a:spcBef>
              <a:defRPr/>
            </a:pPr>
            <a:r>
              <a:rPr lang="en-US" sz="1600" dirty="0">
                <a:solidFill>
                  <a:schemeClr val="bg1"/>
                </a:solidFill>
              </a:rPr>
              <a:t>Attend virtual or in-person training taught by Microsoft </a:t>
            </a:r>
            <a:br>
              <a:rPr lang="en-US" sz="1600" dirty="0">
                <a:solidFill>
                  <a:schemeClr val="bg1"/>
                </a:solidFill>
              </a:rPr>
            </a:br>
            <a:r>
              <a:rPr lang="en-US" sz="1600" dirty="0">
                <a:solidFill>
                  <a:schemeClr val="bg1"/>
                </a:solidFill>
              </a:rPr>
              <a:t>Certified Trainers</a:t>
            </a:r>
          </a:p>
        </p:txBody>
      </p:sp>
      <p:sp>
        <p:nvSpPr>
          <p:cNvPr id="122" name="TextBox 121">
            <a:extLst>
              <a:ext uri="{FF2B5EF4-FFF2-40B4-BE49-F238E27FC236}">
                <a16:creationId xmlns:a16="http://schemas.microsoft.com/office/drawing/2014/main" id="{F433B2B9-D981-431D-8E6C-EA603D1C9181}"/>
              </a:ext>
            </a:extLst>
          </p:cNvPr>
          <p:cNvSpPr txBox="1"/>
          <p:nvPr/>
        </p:nvSpPr>
        <p:spPr>
          <a:xfrm>
            <a:off x="6487362" y="5901663"/>
            <a:ext cx="2366212" cy="566630"/>
          </a:xfrm>
          <a:prstGeom prst="rect">
            <a:avLst/>
          </a:prstGeom>
          <a:noFill/>
        </p:spPr>
        <p:txBody>
          <a:bodyPr wrap="square" lIns="0" tIns="0" rIns="93260" rtlCol="0">
            <a:spAutoFit/>
          </a:bodyPr>
          <a:lstStyle/>
          <a:p>
            <a:pPr algn="ctr" defTabSz="420879" hangingPunct="0">
              <a:lnSpc>
                <a:spcPct val="110000"/>
              </a:lnSpc>
            </a:pPr>
            <a:r>
              <a:rPr lang="en-US" sz="1600" kern="0" spc="-10" dirty="0">
                <a:solidFill>
                  <a:schemeClr val="accent1">
                    <a:lumMod val="40000"/>
                    <a:lumOff val="60000"/>
                  </a:schemeClr>
                </a:solidFill>
                <a:latin typeface="Segoe UI Semibold" panose="020B0702040204020203" pitchFamily="34" charset="0"/>
                <a:cs typeface="Segoe UI Semibold" panose="020B0702040204020203" pitchFamily="34" charset="0"/>
                <a:sym typeface="Segoe UI Semibold"/>
              </a:rPr>
              <a:t>Microsoft Official Courses</a:t>
            </a:r>
          </a:p>
        </p:txBody>
      </p:sp>
      <p:sp>
        <p:nvSpPr>
          <p:cNvPr id="123" name="Text Placeholder 11">
            <a:extLst>
              <a:ext uri="{FF2B5EF4-FFF2-40B4-BE49-F238E27FC236}">
                <a16:creationId xmlns:a16="http://schemas.microsoft.com/office/drawing/2014/main" id="{6A426013-4A7C-4B6F-BADE-9E538999D44B}"/>
              </a:ext>
            </a:extLst>
          </p:cNvPr>
          <p:cNvSpPr txBox="1">
            <a:spLocks/>
          </p:cNvSpPr>
          <p:nvPr/>
        </p:nvSpPr>
        <p:spPr>
          <a:xfrm>
            <a:off x="9247580" y="4426631"/>
            <a:ext cx="2606672" cy="235427"/>
          </a:xfrm>
          <a:prstGeom prst="rect">
            <a:avLst/>
          </a:prstGeom>
        </p:spPr>
        <p:txBody>
          <a:bodyPr wrap="square" lIns="0" tIns="0" rIns="0" bIns="0">
            <a:spAutoFit/>
          </a:bodyPr>
          <a:lstStyle>
            <a:lvl1pPr marL="0" indent="0" algn="l" defTabSz="457109" rtl="0" eaLnBrk="1" latinLnBrk="0" hangingPunct="1">
              <a:lnSpc>
                <a:spcPts val="1800"/>
              </a:lnSpc>
              <a:spcBef>
                <a:spcPts val="900"/>
              </a:spcBef>
              <a:buFont typeface="Arial" panose="020B0604020202020204" pitchFamily="34" charset="0"/>
              <a:buNone/>
              <a:defRPr lang="en-US" sz="1600" b="0" i="0" kern="1200" spc="0" baseline="0" dirty="0">
                <a:solidFill>
                  <a:schemeClr val="tx2"/>
                </a:solidFill>
                <a:latin typeface="Segoe UI Semibold" panose="020B0502040204020203" pitchFamily="34" charset="0"/>
                <a:ea typeface="+mn-ea"/>
                <a:cs typeface="Segoe UI Semibold" panose="020B0502040204020203" pitchFamily="34" charset="0"/>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b="0" i="0" kern="1200">
                <a:solidFill>
                  <a:schemeClr val="tx1"/>
                </a:solidFill>
                <a:latin typeface="Segoe UI" panose="020B0502040204020203" pitchFamily="34" charset="0"/>
                <a:ea typeface="+mn-ea"/>
                <a:cs typeface="Segoe UI" panose="020B0502040204020203" pitchFamily="34" charset="0"/>
              </a:defRPr>
            </a:lvl2pPr>
            <a:lvl3pPr marL="457200" indent="0" algn="l" defTabSz="457109" rtl="0" eaLnBrk="1" latinLnBrk="0" hangingPunct="1">
              <a:lnSpc>
                <a:spcPct val="90000"/>
              </a:lnSpc>
              <a:spcBef>
                <a:spcPts val="250"/>
              </a:spcBef>
              <a:buFont typeface="Arial" panose="020B0604020202020204" pitchFamily="34" charset="0"/>
              <a:buNone/>
              <a:defRPr sz="1000" kern="1200">
                <a:solidFill>
                  <a:schemeClr val="tx1"/>
                </a:solidFill>
                <a:latin typeface="+mn-lt"/>
                <a:ea typeface="+mn-ea"/>
                <a:cs typeface="+mn-cs"/>
              </a:defRPr>
            </a:lvl3pPr>
            <a:lvl4pPr marL="6858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4pPr>
            <a:lvl5pPr marL="9144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defTabSz="466205">
              <a:lnSpc>
                <a:spcPts val="1836"/>
              </a:lnSpc>
              <a:spcBef>
                <a:spcPts val="918"/>
              </a:spcBef>
              <a:defRPr/>
            </a:pPr>
            <a:r>
              <a:rPr lang="en-US" sz="1836" dirty="0">
                <a:solidFill>
                  <a:srgbClr val="0078D4"/>
                </a:solidFill>
              </a:rPr>
              <a:t>Certifications</a:t>
            </a:r>
          </a:p>
        </p:txBody>
      </p:sp>
      <p:sp>
        <p:nvSpPr>
          <p:cNvPr id="124" name="Text Placeholder 12">
            <a:extLst>
              <a:ext uri="{FF2B5EF4-FFF2-40B4-BE49-F238E27FC236}">
                <a16:creationId xmlns:a16="http://schemas.microsoft.com/office/drawing/2014/main" id="{14F912EF-9164-49A1-B4D1-86582378E27E}"/>
              </a:ext>
            </a:extLst>
          </p:cNvPr>
          <p:cNvSpPr txBox="1">
            <a:spLocks/>
          </p:cNvSpPr>
          <p:nvPr/>
        </p:nvSpPr>
        <p:spPr>
          <a:xfrm>
            <a:off x="9365788" y="4742332"/>
            <a:ext cx="2370256" cy="740573"/>
          </a:xfrm>
          <a:prstGeom prst="rect">
            <a:avLst/>
          </a:prstGeom>
        </p:spPr>
        <p:txBody>
          <a:bodyPr lIns="0" tIns="0" rIns="0" bIns="0">
            <a:norm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i="0" kern="1200" spc="0" baseline="0" dirty="0">
                <a:solidFill>
                  <a:srgbClr val="2F2F2F"/>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b="0" i="0" kern="1200">
                <a:solidFill>
                  <a:schemeClr val="tx1"/>
                </a:solidFill>
                <a:latin typeface="Segoe UI" panose="020B0502040204020203" pitchFamily="34" charset="0"/>
                <a:ea typeface="+mn-ea"/>
                <a:cs typeface="Segoe UI" panose="020B0502040204020203" pitchFamily="34" charset="0"/>
              </a:defRPr>
            </a:lvl2pPr>
            <a:lvl3pPr marL="457200" indent="0" algn="l" defTabSz="457109" rtl="0" eaLnBrk="1" latinLnBrk="0" hangingPunct="1">
              <a:lnSpc>
                <a:spcPct val="90000"/>
              </a:lnSpc>
              <a:spcBef>
                <a:spcPts val="250"/>
              </a:spcBef>
              <a:buFont typeface="Arial" panose="020B0604020202020204" pitchFamily="34" charset="0"/>
              <a:buNone/>
              <a:defRPr sz="1000" kern="1200">
                <a:solidFill>
                  <a:schemeClr val="tx1"/>
                </a:solidFill>
                <a:latin typeface="+mn-lt"/>
                <a:ea typeface="+mn-ea"/>
                <a:cs typeface="+mn-cs"/>
              </a:defRPr>
            </a:lvl3pPr>
            <a:lvl4pPr marL="6858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4pPr>
            <a:lvl5pPr marL="914400" indent="0" algn="l" defTabSz="457109" rtl="0" eaLnBrk="1" latinLnBrk="0" hangingPunct="1">
              <a:lnSpc>
                <a:spcPct val="90000"/>
              </a:lnSpc>
              <a:spcBef>
                <a:spcPts val="250"/>
              </a:spcBef>
              <a:buFont typeface="Arial" panose="020B0604020202020204" pitchFamily="34" charset="0"/>
              <a:buNone/>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defTabSz="951304">
              <a:lnSpc>
                <a:spcPts val="1836"/>
              </a:lnSpc>
              <a:spcBef>
                <a:spcPts val="918"/>
              </a:spcBef>
              <a:defRPr/>
            </a:pPr>
            <a:r>
              <a:rPr lang="en-US" sz="1600" dirty="0">
                <a:solidFill>
                  <a:schemeClr val="bg1"/>
                </a:solidFill>
              </a:rPr>
              <a:t>Validate skills with fundamentals, role-based, and specialty certifications</a:t>
            </a:r>
          </a:p>
        </p:txBody>
      </p:sp>
      <p:sp>
        <p:nvSpPr>
          <p:cNvPr id="125" name="TextBox 124">
            <a:extLst>
              <a:ext uri="{FF2B5EF4-FFF2-40B4-BE49-F238E27FC236}">
                <a16:creationId xmlns:a16="http://schemas.microsoft.com/office/drawing/2014/main" id="{1EB67980-8C89-40CD-81FF-7635E618A2AC}"/>
              </a:ext>
            </a:extLst>
          </p:cNvPr>
          <p:cNvSpPr txBox="1"/>
          <p:nvPr/>
        </p:nvSpPr>
        <p:spPr>
          <a:xfrm>
            <a:off x="9367809" y="5901663"/>
            <a:ext cx="2366212" cy="295787"/>
          </a:xfrm>
          <a:prstGeom prst="rect">
            <a:avLst/>
          </a:prstGeom>
          <a:noFill/>
        </p:spPr>
        <p:txBody>
          <a:bodyPr wrap="square" lIns="0" tIns="0" rIns="93260" rtlCol="0">
            <a:spAutoFit/>
          </a:bodyPr>
          <a:lstStyle/>
          <a:p>
            <a:pPr algn="ctr" defTabSz="420879" hangingPunct="0">
              <a:lnSpc>
                <a:spcPct val="110000"/>
              </a:lnSpc>
            </a:pPr>
            <a:r>
              <a:rPr lang="en-US" sz="1600" kern="0" spc="-10" dirty="0">
                <a:solidFill>
                  <a:schemeClr val="accent1">
                    <a:lumMod val="40000"/>
                    <a:lumOff val="60000"/>
                  </a:schemeClr>
                </a:solidFill>
                <a:latin typeface="Segoe UI Semibold" panose="020B0702040204020203" pitchFamily="34" charset="0"/>
                <a:cs typeface="Segoe UI Semibold" panose="020B0702040204020203" pitchFamily="34" charset="0"/>
                <a:sym typeface="Segoe UI Semibold"/>
              </a:rPr>
              <a:t>Microsoft Certification</a:t>
            </a:r>
          </a:p>
        </p:txBody>
      </p:sp>
      <p:sp>
        <p:nvSpPr>
          <p:cNvPr id="126" name="Calendar" title="Icon of a calendar">
            <a:extLst>
              <a:ext uri="{FF2B5EF4-FFF2-40B4-BE49-F238E27FC236}">
                <a16:creationId xmlns:a16="http://schemas.microsoft.com/office/drawing/2014/main" id="{4162CDA3-72A0-440A-AB5A-E8063DC84E99}"/>
              </a:ext>
            </a:extLst>
          </p:cNvPr>
          <p:cNvSpPr>
            <a:spLocks noChangeAspect="1" noEditPoints="1"/>
          </p:cNvSpPr>
          <p:nvPr/>
        </p:nvSpPr>
        <p:spPr bwMode="auto">
          <a:xfrm>
            <a:off x="4124824" y="2371324"/>
            <a:ext cx="1139904" cy="1092247"/>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28575" cap="sq">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sym typeface="Segoe UI Semibold"/>
            </a:endParaRPr>
          </a:p>
        </p:txBody>
      </p:sp>
      <p:sp>
        <p:nvSpPr>
          <p:cNvPr id="127" name="MeetingPlanner_EBF2" title="Icon of a person in front of a calendar">
            <a:extLst>
              <a:ext uri="{FF2B5EF4-FFF2-40B4-BE49-F238E27FC236}">
                <a16:creationId xmlns:a16="http://schemas.microsoft.com/office/drawing/2014/main" id="{6FBB5392-3020-44A6-B118-AE9CBD39ECB8}"/>
              </a:ext>
            </a:extLst>
          </p:cNvPr>
          <p:cNvSpPr>
            <a:spLocks noChangeAspect="1" noEditPoints="1"/>
          </p:cNvSpPr>
          <p:nvPr/>
        </p:nvSpPr>
        <p:spPr bwMode="auto">
          <a:xfrm>
            <a:off x="7105436" y="2335915"/>
            <a:ext cx="1139904" cy="1216690"/>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sym typeface="Segoe UI Semibold"/>
            </a:endParaRPr>
          </a:p>
        </p:txBody>
      </p:sp>
      <p:sp>
        <p:nvSpPr>
          <p:cNvPr id="128" name="Education" title="Icon of a rolled paper with a ribbon stamped on it">
            <a:extLst>
              <a:ext uri="{FF2B5EF4-FFF2-40B4-BE49-F238E27FC236}">
                <a16:creationId xmlns:a16="http://schemas.microsoft.com/office/drawing/2014/main" id="{2F6C4217-7478-4FC4-B175-023653428CB2}"/>
              </a:ext>
            </a:extLst>
          </p:cNvPr>
          <p:cNvSpPr>
            <a:spLocks noChangeAspect="1" noEditPoints="1"/>
          </p:cNvSpPr>
          <p:nvPr/>
        </p:nvSpPr>
        <p:spPr bwMode="auto">
          <a:xfrm>
            <a:off x="9972881" y="2366990"/>
            <a:ext cx="1139904" cy="1139904"/>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28575" cap="sq">
            <a:solidFill>
              <a:srgbClr val="243A5E"/>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sym typeface="Segoe UI Semibold"/>
            </a:endParaRPr>
          </a:p>
        </p:txBody>
      </p:sp>
      <p:grpSp>
        <p:nvGrpSpPr>
          <p:cNvPr id="129" name="icon 1" descr="Icon of a head with a brain inside it">
            <a:extLst>
              <a:ext uri="{FF2B5EF4-FFF2-40B4-BE49-F238E27FC236}">
                <a16:creationId xmlns:a16="http://schemas.microsoft.com/office/drawing/2014/main" id="{7F987FB3-759F-490E-9EA1-892FC6135D30}"/>
              </a:ext>
              <a:ext uri="{C183D7F6-B498-43B3-948B-1728B52AA6E4}">
                <adec:decorative xmlns:adec="http://schemas.microsoft.com/office/drawing/2017/decorative" val="1"/>
              </a:ext>
            </a:extLst>
          </p:cNvPr>
          <p:cNvGrpSpPr/>
          <p:nvPr/>
        </p:nvGrpSpPr>
        <p:grpSpPr>
          <a:xfrm>
            <a:off x="1410211" y="2331513"/>
            <a:ext cx="951641" cy="1163105"/>
            <a:chOff x="6887044" y="3342752"/>
            <a:chExt cx="257175" cy="314325"/>
          </a:xfrm>
        </p:grpSpPr>
        <p:sp>
          <p:nvSpPr>
            <p:cNvPr id="130" name="Freeform: Shape 53">
              <a:extLst>
                <a:ext uri="{FF2B5EF4-FFF2-40B4-BE49-F238E27FC236}">
                  <a16:creationId xmlns:a16="http://schemas.microsoft.com/office/drawing/2014/main" id="{110F9AF6-1EE9-4B2E-86C8-DCAEEB9696E1}"/>
                </a:ext>
              </a:extLst>
            </p:cNvPr>
            <p:cNvSpPr/>
            <p:nvPr/>
          </p:nvSpPr>
          <p:spPr>
            <a:xfrm>
              <a:off x="6912141" y="3370851"/>
              <a:ext cx="190500" cy="161925"/>
            </a:xfrm>
            <a:custGeom>
              <a:avLst/>
              <a:gdLst>
                <a:gd name="connsiteX0" fmla="*/ 69048 w 190500"/>
                <a:gd name="connsiteY0" fmla="*/ 160701 h 161925"/>
                <a:gd name="connsiteX1" fmla="*/ 50950 w 190500"/>
                <a:gd name="connsiteY1" fmla="*/ 160701 h 161925"/>
                <a:gd name="connsiteX2" fmla="*/ 35710 w 190500"/>
                <a:gd name="connsiteY2" fmla="*/ 129268 h 161925"/>
                <a:gd name="connsiteX3" fmla="*/ 11898 w 190500"/>
                <a:gd name="connsiteY3" fmla="*/ 102598 h 161925"/>
                <a:gd name="connsiteX4" fmla="*/ 11898 w 190500"/>
                <a:gd name="connsiteY4" fmla="*/ 99741 h 161925"/>
                <a:gd name="connsiteX5" fmla="*/ 12850 w 190500"/>
                <a:gd name="connsiteY5" fmla="*/ 68308 h 161925"/>
                <a:gd name="connsiteX6" fmla="*/ 11898 w 190500"/>
                <a:gd name="connsiteY6" fmla="*/ 59736 h 161925"/>
                <a:gd name="connsiteX7" fmla="*/ 32853 w 190500"/>
                <a:gd name="connsiteY7" fmla="*/ 34018 h 161925"/>
                <a:gd name="connsiteX8" fmla="*/ 57618 w 190500"/>
                <a:gd name="connsiteY8" fmla="*/ 15921 h 161925"/>
                <a:gd name="connsiteX9" fmla="*/ 63333 w 190500"/>
                <a:gd name="connsiteY9" fmla="*/ 16873 h 161925"/>
                <a:gd name="connsiteX10" fmla="*/ 81431 w 190500"/>
                <a:gd name="connsiteY10" fmla="*/ 7348 h 161925"/>
                <a:gd name="connsiteX11" fmla="*/ 101433 w 190500"/>
                <a:gd name="connsiteY11" fmla="*/ 14016 h 161925"/>
                <a:gd name="connsiteX12" fmla="*/ 124293 w 190500"/>
                <a:gd name="connsiteY12" fmla="*/ 10206 h 161925"/>
                <a:gd name="connsiteX13" fmla="*/ 141438 w 190500"/>
                <a:gd name="connsiteY13" fmla="*/ 26398 h 161925"/>
                <a:gd name="connsiteX14" fmla="*/ 143343 w 190500"/>
                <a:gd name="connsiteY14" fmla="*/ 26398 h 161925"/>
                <a:gd name="connsiteX15" fmla="*/ 170013 w 190500"/>
                <a:gd name="connsiteY15" fmla="*/ 53068 h 161925"/>
                <a:gd name="connsiteX16" fmla="*/ 170013 w 190500"/>
                <a:gd name="connsiteY16" fmla="*/ 54021 h 161925"/>
                <a:gd name="connsiteX17" fmla="*/ 183348 w 190500"/>
                <a:gd name="connsiteY17" fmla="*/ 78786 h 161925"/>
                <a:gd name="connsiteX18" fmla="*/ 150963 w 190500"/>
                <a:gd name="connsiteY18" fmla="*/ 102598 h 161925"/>
                <a:gd name="connsiteX19" fmla="*/ 93813 w 190500"/>
                <a:gd name="connsiteY19" fmla="*/ 129268 h 161925"/>
                <a:gd name="connsiteX20" fmla="*/ 93813 w 190500"/>
                <a:gd name="connsiteY20" fmla="*/ 157843 h 161925"/>
                <a:gd name="connsiteX21" fmla="*/ 69048 w 190500"/>
                <a:gd name="connsiteY21" fmla="*/ 157843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0500" h="161925">
                  <a:moveTo>
                    <a:pt x="69048" y="160701"/>
                  </a:moveTo>
                  <a:lnTo>
                    <a:pt x="50950" y="160701"/>
                  </a:lnTo>
                  <a:cubicBezTo>
                    <a:pt x="50950" y="132126"/>
                    <a:pt x="36663" y="130221"/>
                    <a:pt x="35710" y="129268"/>
                  </a:cubicBezTo>
                  <a:cubicBezTo>
                    <a:pt x="29995" y="127363"/>
                    <a:pt x="14756" y="119743"/>
                    <a:pt x="11898" y="102598"/>
                  </a:cubicBezTo>
                  <a:cubicBezTo>
                    <a:pt x="11898" y="101646"/>
                    <a:pt x="11898" y="100693"/>
                    <a:pt x="11898" y="99741"/>
                  </a:cubicBezTo>
                  <a:cubicBezTo>
                    <a:pt x="5231" y="90216"/>
                    <a:pt x="6183" y="77833"/>
                    <a:pt x="12850" y="68308"/>
                  </a:cubicBezTo>
                  <a:cubicBezTo>
                    <a:pt x="11898" y="65451"/>
                    <a:pt x="11898" y="62593"/>
                    <a:pt x="11898" y="59736"/>
                  </a:cubicBezTo>
                  <a:cubicBezTo>
                    <a:pt x="11898" y="47353"/>
                    <a:pt x="20470" y="35923"/>
                    <a:pt x="32853" y="34018"/>
                  </a:cubicBezTo>
                  <a:cubicBezTo>
                    <a:pt x="36663" y="22588"/>
                    <a:pt x="46188" y="15921"/>
                    <a:pt x="57618" y="15921"/>
                  </a:cubicBezTo>
                  <a:cubicBezTo>
                    <a:pt x="59523" y="15921"/>
                    <a:pt x="61428" y="15921"/>
                    <a:pt x="63333" y="16873"/>
                  </a:cubicBezTo>
                  <a:cubicBezTo>
                    <a:pt x="68095" y="11158"/>
                    <a:pt x="74763" y="8301"/>
                    <a:pt x="81431" y="7348"/>
                  </a:cubicBezTo>
                  <a:cubicBezTo>
                    <a:pt x="89050" y="7348"/>
                    <a:pt x="95718" y="9253"/>
                    <a:pt x="101433" y="14016"/>
                  </a:cubicBezTo>
                  <a:cubicBezTo>
                    <a:pt x="108100" y="9253"/>
                    <a:pt x="116673" y="8301"/>
                    <a:pt x="124293" y="10206"/>
                  </a:cubicBezTo>
                  <a:cubicBezTo>
                    <a:pt x="131913" y="12111"/>
                    <a:pt x="138581" y="18778"/>
                    <a:pt x="141438" y="26398"/>
                  </a:cubicBezTo>
                  <a:lnTo>
                    <a:pt x="143343" y="26398"/>
                  </a:lnTo>
                  <a:cubicBezTo>
                    <a:pt x="157631" y="26398"/>
                    <a:pt x="169060" y="37828"/>
                    <a:pt x="170013" y="53068"/>
                  </a:cubicBezTo>
                  <a:lnTo>
                    <a:pt x="170013" y="54021"/>
                  </a:lnTo>
                  <a:cubicBezTo>
                    <a:pt x="178585" y="58783"/>
                    <a:pt x="184300" y="69261"/>
                    <a:pt x="183348" y="78786"/>
                  </a:cubicBezTo>
                  <a:cubicBezTo>
                    <a:pt x="180490" y="92121"/>
                    <a:pt x="165250" y="103551"/>
                    <a:pt x="150963" y="102598"/>
                  </a:cubicBezTo>
                  <a:cubicBezTo>
                    <a:pt x="90956" y="99741"/>
                    <a:pt x="93813" y="129268"/>
                    <a:pt x="93813" y="129268"/>
                  </a:cubicBezTo>
                  <a:lnTo>
                    <a:pt x="93813" y="157843"/>
                  </a:lnTo>
                  <a:lnTo>
                    <a:pt x="69048" y="157843"/>
                  </a:ln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31" name="Freeform: Shape 54">
              <a:extLst>
                <a:ext uri="{FF2B5EF4-FFF2-40B4-BE49-F238E27FC236}">
                  <a16:creationId xmlns:a16="http://schemas.microsoft.com/office/drawing/2014/main" id="{0C5DE212-91FF-41B6-9D78-94AB46404BF2}"/>
                </a:ext>
              </a:extLst>
            </p:cNvPr>
            <p:cNvSpPr/>
            <p:nvPr/>
          </p:nvSpPr>
          <p:spPr>
            <a:xfrm>
              <a:off x="6945486" y="3438478"/>
              <a:ext cx="47625" cy="85725"/>
            </a:xfrm>
            <a:custGeom>
              <a:avLst/>
              <a:gdLst>
                <a:gd name="connsiteX0" fmla="*/ 8081 w 47625"/>
                <a:gd name="connsiteY0" fmla="*/ 7348 h 85725"/>
                <a:gd name="connsiteX1" fmla="*/ 23321 w 47625"/>
                <a:gd name="connsiteY1" fmla="*/ 36876 h 85725"/>
                <a:gd name="connsiteX2" fmla="*/ 29036 w 47625"/>
                <a:gd name="connsiteY2" fmla="*/ 40686 h 85725"/>
                <a:gd name="connsiteX3" fmla="*/ 37608 w 47625"/>
                <a:gd name="connsiteY3" fmla="*/ 48306 h 85725"/>
                <a:gd name="connsiteX4" fmla="*/ 40466 w 47625"/>
                <a:gd name="connsiteY4" fmla="*/ 64498 h 85725"/>
                <a:gd name="connsiteX5" fmla="*/ 40466 w 47625"/>
                <a:gd name="connsiteY5" fmla="*/ 8450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85725">
                  <a:moveTo>
                    <a:pt x="8081" y="7348"/>
                  </a:moveTo>
                  <a:cubicBezTo>
                    <a:pt x="3319" y="22588"/>
                    <a:pt x="23321" y="36876"/>
                    <a:pt x="23321" y="36876"/>
                  </a:cubicBezTo>
                  <a:cubicBezTo>
                    <a:pt x="25226" y="38781"/>
                    <a:pt x="27131" y="39733"/>
                    <a:pt x="29036" y="40686"/>
                  </a:cubicBezTo>
                  <a:cubicBezTo>
                    <a:pt x="31894" y="42591"/>
                    <a:pt x="34751" y="44496"/>
                    <a:pt x="37608" y="48306"/>
                  </a:cubicBezTo>
                  <a:cubicBezTo>
                    <a:pt x="40466" y="52116"/>
                    <a:pt x="40466" y="58783"/>
                    <a:pt x="40466" y="64498"/>
                  </a:cubicBezTo>
                  <a:lnTo>
                    <a:pt x="40466" y="84501"/>
                  </a:ln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32" name="Freeform: Shape 55">
              <a:extLst>
                <a:ext uri="{FF2B5EF4-FFF2-40B4-BE49-F238E27FC236}">
                  <a16:creationId xmlns:a16="http://schemas.microsoft.com/office/drawing/2014/main" id="{AB5C1CEF-F6C3-4263-AF7B-A61B3DF90E0E}"/>
                </a:ext>
              </a:extLst>
            </p:cNvPr>
            <p:cNvSpPr/>
            <p:nvPr/>
          </p:nvSpPr>
          <p:spPr>
            <a:xfrm>
              <a:off x="6946219" y="3411808"/>
              <a:ext cx="114300" cy="47625"/>
            </a:xfrm>
            <a:custGeom>
              <a:avLst/>
              <a:gdLst>
                <a:gd name="connsiteX0" fmla="*/ 110218 w 114300"/>
                <a:gd name="connsiteY0" fmla="*/ 40686 h 47625"/>
                <a:gd name="connsiteX1" fmla="*/ 54020 w 114300"/>
                <a:gd name="connsiteY1" fmla="*/ 7348 h 47625"/>
                <a:gd name="connsiteX2" fmla="*/ 7348 w 114300"/>
                <a:gd name="connsiteY2" fmla="*/ 34018 h 47625"/>
              </a:gdLst>
              <a:ahLst/>
              <a:cxnLst>
                <a:cxn ang="0">
                  <a:pos x="connsiteX0" y="connsiteY0"/>
                </a:cxn>
                <a:cxn ang="0">
                  <a:pos x="connsiteX1" y="connsiteY1"/>
                </a:cxn>
                <a:cxn ang="0">
                  <a:pos x="connsiteX2" y="connsiteY2"/>
                </a:cxn>
              </a:cxnLst>
              <a:rect l="l" t="t" r="r" b="b"/>
              <a:pathLst>
                <a:path w="114300" h="47625">
                  <a:moveTo>
                    <a:pt x="110218" y="40686"/>
                  </a:moveTo>
                  <a:cubicBezTo>
                    <a:pt x="110218" y="40686"/>
                    <a:pt x="94978" y="7348"/>
                    <a:pt x="54020" y="7348"/>
                  </a:cubicBezTo>
                  <a:cubicBezTo>
                    <a:pt x="12111" y="7348"/>
                    <a:pt x="7348" y="34018"/>
                    <a:pt x="7348" y="34018"/>
                  </a:cubicBez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33" name="Freeform: Shape 56">
              <a:extLst>
                <a:ext uri="{FF2B5EF4-FFF2-40B4-BE49-F238E27FC236}">
                  <a16:creationId xmlns:a16="http://schemas.microsoft.com/office/drawing/2014/main" id="{5F3F0DD7-FAB7-4BB0-BCFB-3F6C693A201E}"/>
                </a:ext>
              </a:extLst>
            </p:cNvPr>
            <p:cNvSpPr/>
            <p:nvPr/>
          </p:nvSpPr>
          <p:spPr>
            <a:xfrm>
              <a:off x="7046231" y="3435621"/>
              <a:ext cx="28575" cy="9525"/>
            </a:xfrm>
            <a:custGeom>
              <a:avLst/>
              <a:gdLst>
                <a:gd name="connsiteX0" fmla="*/ 7348 w 28575"/>
                <a:gd name="connsiteY0" fmla="*/ 7348 h 9525"/>
                <a:gd name="connsiteX1" fmla="*/ 21636 w 28575"/>
                <a:gd name="connsiteY1" fmla="*/ 8301 h 9525"/>
              </a:gdLst>
              <a:ahLst/>
              <a:cxnLst>
                <a:cxn ang="0">
                  <a:pos x="connsiteX0" y="connsiteY0"/>
                </a:cxn>
                <a:cxn ang="0">
                  <a:pos x="connsiteX1" y="connsiteY1"/>
                </a:cxn>
              </a:cxnLst>
              <a:rect l="l" t="t" r="r" b="b"/>
              <a:pathLst>
                <a:path w="28575" h="9525">
                  <a:moveTo>
                    <a:pt x="7348" y="7348"/>
                  </a:moveTo>
                  <a:cubicBezTo>
                    <a:pt x="11158" y="9253"/>
                    <a:pt x="16873" y="10206"/>
                    <a:pt x="21636" y="8301"/>
                  </a:cubicBez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34" name="Freeform: Shape 57">
              <a:extLst>
                <a:ext uri="{FF2B5EF4-FFF2-40B4-BE49-F238E27FC236}">
                  <a16:creationId xmlns:a16="http://schemas.microsoft.com/office/drawing/2014/main" id="{B1004745-FF24-475D-8BC0-48B534497415}"/>
                </a:ext>
              </a:extLst>
            </p:cNvPr>
            <p:cNvSpPr/>
            <p:nvPr/>
          </p:nvSpPr>
          <p:spPr>
            <a:xfrm>
              <a:off x="7026228" y="3418476"/>
              <a:ext cx="28575" cy="9525"/>
            </a:xfrm>
            <a:custGeom>
              <a:avLst/>
              <a:gdLst>
                <a:gd name="connsiteX0" fmla="*/ 7348 w 28575"/>
                <a:gd name="connsiteY0" fmla="*/ 9253 h 9525"/>
                <a:gd name="connsiteX1" fmla="*/ 25446 w 28575"/>
                <a:gd name="connsiteY1" fmla="*/ 7348 h 9525"/>
              </a:gdLst>
              <a:ahLst/>
              <a:cxnLst>
                <a:cxn ang="0">
                  <a:pos x="connsiteX0" y="connsiteY0"/>
                </a:cxn>
                <a:cxn ang="0">
                  <a:pos x="connsiteX1" y="connsiteY1"/>
                </a:cxn>
              </a:cxnLst>
              <a:rect l="l" t="t" r="r" b="b"/>
              <a:pathLst>
                <a:path w="28575" h="9525">
                  <a:moveTo>
                    <a:pt x="7348" y="9253"/>
                  </a:moveTo>
                  <a:cubicBezTo>
                    <a:pt x="7348" y="9253"/>
                    <a:pt x="16873" y="14016"/>
                    <a:pt x="25446" y="7348"/>
                  </a:cubicBez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35" name="Freeform: Shape 58">
              <a:extLst>
                <a:ext uri="{FF2B5EF4-FFF2-40B4-BE49-F238E27FC236}">
                  <a16:creationId xmlns:a16="http://schemas.microsoft.com/office/drawing/2014/main" id="{41F5C8D4-31F8-47B5-9286-0CB478412F54}"/>
                </a:ext>
              </a:extLst>
            </p:cNvPr>
            <p:cNvSpPr/>
            <p:nvPr/>
          </p:nvSpPr>
          <p:spPr>
            <a:xfrm>
              <a:off x="6947171" y="3466101"/>
              <a:ext cx="19050" cy="19050"/>
            </a:xfrm>
            <a:custGeom>
              <a:avLst/>
              <a:gdLst>
                <a:gd name="connsiteX0" fmla="*/ 17826 w 19050"/>
                <a:gd name="connsiteY0" fmla="*/ 7348 h 19050"/>
                <a:gd name="connsiteX1" fmla="*/ 7348 w 19050"/>
                <a:gd name="connsiteY1" fmla="*/ 15921 h 19050"/>
              </a:gdLst>
              <a:ahLst/>
              <a:cxnLst>
                <a:cxn ang="0">
                  <a:pos x="connsiteX0" y="connsiteY0"/>
                </a:cxn>
                <a:cxn ang="0">
                  <a:pos x="connsiteX1" y="connsiteY1"/>
                </a:cxn>
              </a:cxnLst>
              <a:rect l="l" t="t" r="r" b="b"/>
              <a:pathLst>
                <a:path w="19050" h="19050">
                  <a:moveTo>
                    <a:pt x="17826" y="7348"/>
                  </a:moveTo>
                  <a:cubicBezTo>
                    <a:pt x="17826" y="7348"/>
                    <a:pt x="14016" y="14016"/>
                    <a:pt x="7348" y="15921"/>
                  </a:cubicBez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36" name="Freeform: Shape 59">
              <a:extLst>
                <a:ext uri="{FF2B5EF4-FFF2-40B4-BE49-F238E27FC236}">
                  <a16:creationId xmlns:a16="http://schemas.microsoft.com/office/drawing/2014/main" id="{08000112-1E7B-452F-B48E-B2D12C330347}"/>
                </a:ext>
              </a:extLst>
            </p:cNvPr>
            <p:cNvSpPr/>
            <p:nvPr/>
          </p:nvSpPr>
          <p:spPr>
            <a:xfrm>
              <a:off x="6950981" y="3447615"/>
              <a:ext cx="19050" cy="9525"/>
            </a:xfrm>
            <a:custGeom>
              <a:avLst/>
              <a:gdLst>
                <a:gd name="connsiteX0" fmla="*/ 7348 w 19050"/>
                <a:gd name="connsiteY0" fmla="*/ 11547 h 9525"/>
                <a:gd name="connsiteX1" fmla="*/ 20683 w 19050"/>
                <a:gd name="connsiteY1" fmla="*/ 7737 h 9525"/>
              </a:gdLst>
              <a:ahLst/>
              <a:cxnLst>
                <a:cxn ang="0">
                  <a:pos x="connsiteX0" y="connsiteY0"/>
                </a:cxn>
                <a:cxn ang="0">
                  <a:pos x="connsiteX1" y="connsiteY1"/>
                </a:cxn>
              </a:cxnLst>
              <a:rect l="l" t="t" r="r" b="b"/>
              <a:pathLst>
                <a:path w="19050" h="9525">
                  <a:moveTo>
                    <a:pt x="7348" y="11547"/>
                  </a:moveTo>
                  <a:cubicBezTo>
                    <a:pt x="7348" y="11547"/>
                    <a:pt x="12111" y="5832"/>
                    <a:pt x="20683" y="7737"/>
                  </a:cubicBez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37" name="Freeform: Shape 60">
              <a:extLst>
                <a:ext uri="{FF2B5EF4-FFF2-40B4-BE49-F238E27FC236}">
                  <a16:creationId xmlns:a16="http://schemas.microsoft.com/office/drawing/2014/main" id="{66988DF7-8F4E-4DD8-A101-1A9389BDD929}"/>
                </a:ext>
              </a:extLst>
            </p:cNvPr>
            <p:cNvSpPr/>
            <p:nvPr/>
          </p:nvSpPr>
          <p:spPr>
            <a:xfrm>
              <a:off x="6931931" y="3440383"/>
              <a:ext cx="19050" cy="19050"/>
            </a:xfrm>
            <a:custGeom>
              <a:avLst/>
              <a:gdLst>
                <a:gd name="connsiteX0" fmla="*/ 17825 w 19050"/>
                <a:gd name="connsiteY0" fmla="*/ 17826 h 19050"/>
                <a:gd name="connsiteX1" fmla="*/ 7348 w 19050"/>
                <a:gd name="connsiteY1" fmla="*/ 7348 h 19050"/>
              </a:gdLst>
              <a:ahLst/>
              <a:cxnLst>
                <a:cxn ang="0">
                  <a:pos x="connsiteX0" y="connsiteY0"/>
                </a:cxn>
                <a:cxn ang="0">
                  <a:pos x="connsiteX1" y="connsiteY1"/>
                </a:cxn>
              </a:cxnLst>
              <a:rect l="l" t="t" r="r" b="b"/>
              <a:pathLst>
                <a:path w="19050" h="19050">
                  <a:moveTo>
                    <a:pt x="17825" y="17826"/>
                  </a:moveTo>
                  <a:cubicBezTo>
                    <a:pt x="17825" y="17826"/>
                    <a:pt x="10205" y="15921"/>
                    <a:pt x="7348" y="7348"/>
                  </a:cubicBez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38" name="Freeform: Shape 61">
              <a:extLst>
                <a:ext uri="{FF2B5EF4-FFF2-40B4-BE49-F238E27FC236}">
                  <a16:creationId xmlns:a16="http://schemas.microsoft.com/office/drawing/2014/main" id="{CB1D7641-0BDE-4AA3-9505-828F457F42EA}"/>
                </a:ext>
              </a:extLst>
            </p:cNvPr>
            <p:cNvSpPr/>
            <p:nvPr/>
          </p:nvSpPr>
          <p:spPr>
            <a:xfrm>
              <a:off x="6947171" y="3412273"/>
              <a:ext cx="19050" cy="19050"/>
            </a:xfrm>
            <a:custGeom>
              <a:avLst/>
              <a:gdLst>
                <a:gd name="connsiteX0" fmla="*/ 18778 w 19050"/>
                <a:gd name="connsiteY0" fmla="*/ 12599 h 19050"/>
                <a:gd name="connsiteX1" fmla="*/ 7348 w 19050"/>
                <a:gd name="connsiteY1" fmla="*/ 8789 h 19050"/>
              </a:gdLst>
              <a:ahLst/>
              <a:cxnLst>
                <a:cxn ang="0">
                  <a:pos x="connsiteX0" y="connsiteY0"/>
                </a:cxn>
                <a:cxn ang="0">
                  <a:pos x="connsiteX1" y="connsiteY1"/>
                </a:cxn>
              </a:cxnLst>
              <a:rect l="l" t="t" r="r" b="b"/>
              <a:pathLst>
                <a:path w="19050" h="19050">
                  <a:moveTo>
                    <a:pt x="18778" y="12599"/>
                  </a:moveTo>
                  <a:cubicBezTo>
                    <a:pt x="18778" y="12599"/>
                    <a:pt x="14016" y="4026"/>
                    <a:pt x="7348" y="8789"/>
                  </a:cubicBez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39" name="Freeform: Shape 62">
              <a:extLst>
                <a:ext uri="{FF2B5EF4-FFF2-40B4-BE49-F238E27FC236}">
                  <a16:creationId xmlns:a16="http://schemas.microsoft.com/office/drawing/2014/main" id="{5AA39CFE-C36F-437A-9DB8-8C40292D9853}"/>
                </a:ext>
              </a:extLst>
            </p:cNvPr>
            <p:cNvSpPr/>
            <p:nvPr/>
          </p:nvSpPr>
          <p:spPr>
            <a:xfrm>
              <a:off x="6970983" y="3398473"/>
              <a:ext cx="19050" cy="28575"/>
            </a:xfrm>
            <a:custGeom>
              <a:avLst/>
              <a:gdLst>
                <a:gd name="connsiteX0" fmla="*/ 7348 w 19050"/>
                <a:gd name="connsiteY0" fmla="*/ 22588 h 28575"/>
                <a:gd name="connsiteX1" fmla="*/ 12111 w 19050"/>
                <a:gd name="connsiteY1" fmla="*/ 7348 h 28575"/>
              </a:gdLst>
              <a:ahLst/>
              <a:cxnLst>
                <a:cxn ang="0">
                  <a:pos x="connsiteX0" y="connsiteY0"/>
                </a:cxn>
                <a:cxn ang="0">
                  <a:pos x="connsiteX1" y="connsiteY1"/>
                </a:cxn>
              </a:cxnLst>
              <a:rect l="l" t="t" r="r" b="b"/>
              <a:pathLst>
                <a:path w="19050" h="28575">
                  <a:moveTo>
                    <a:pt x="7348" y="22588"/>
                  </a:moveTo>
                  <a:cubicBezTo>
                    <a:pt x="7348" y="22588"/>
                    <a:pt x="18778" y="14968"/>
                    <a:pt x="12111" y="7348"/>
                  </a:cubicBez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40" name="Freeform: Shape 63">
              <a:extLst>
                <a:ext uri="{FF2B5EF4-FFF2-40B4-BE49-F238E27FC236}">
                  <a16:creationId xmlns:a16="http://schemas.microsoft.com/office/drawing/2014/main" id="{8ABE2A9C-2155-4BB6-AC93-9B90437C4D6F}"/>
                </a:ext>
              </a:extLst>
            </p:cNvPr>
            <p:cNvSpPr/>
            <p:nvPr/>
          </p:nvSpPr>
          <p:spPr>
            <a:xfrm>
              <a:off x="7007178" y="3397521"/>
              <a:ext cx="19050" cy="19050"/>
            </a:xfrm>
            <a:custGeom>
              <a:avLst/>
              <a:gdLst>
                <a:gd name="connsiteX0" fmla="*/ 7348 w 19050"/>
                <a:gd name="connsiteY0" fmla="*/ 18778 h 19050"/>
                <a:gd name="connsiteX1" fmla="*/ 14016 w 19050"/>
                <a:gd name="connsiteY1" fmla="*/ 7348 h 19050"/>
              </a:gdLst>
              <a:ahLst/>
              <a:cxnLst>
                <a:cxn ang="0">
                  <a:pos x="connsiteX0" y="connsiteY0"/>
                </a:cxn>
                <a:cxn ang="0">
                  <a:pos x="connsiteX1" y="connsiteY1"/>
                </a:cxn>
              </a:cxnLst>
              <a:rect l="l" t="t" r="r" b="b"/>
              <a:pathLst>
                <a:path w="19050" h="19050">
                  <a:moveTo>
                    <a:pt x="7348" y="18778"/>
                  </a:moveTo>
                  <a:cubicBezTo>
                    <a:pt x="10206" y="16873"/>
                    <a:pt x="14016" y="13063"/>
                    <a:pt x="14016" y="7348"/>
                  </a:cubicBez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41" name="Freeform: Shape 64">
              <a:extLst>
                <a:ext uri="{FF2B5EF4-FFF2-40B4-BE49-F238E27FC236}">
                  <a16:creationId xmlns:a16="http://schemas.microsoft.com/office/drawing/2014/main" id="{A3FD000B-82D4-4E70-A9EE-35ADD7EA72F0}"/>
                </a:ext>
              </a:extLst>
            </p:cNvPr>
            <p:cNvSpPr/>
            <p:nvPr/>
          </p:nvSpPr>
          <p:spPr>
            <a:xfrm>
              <a:off x="6990033" y="3413713"/>
              <a:ext cx="19050" cy="28575"/>
            </a:xfrm>
            <a:custGeom>
              <a:avLst/>
              <a:gdLst>
                <a:gd name="connsiteX0" fmla="*/ 7348 w 19050"/>
                <a:gd name="connsiteY0" fmla="*/ 7348 h 28575"/>
                <a:gd name="connsiteX1" fmla="*/ 11158 w 19050"/>
                <a:gd name="connsiteY1" fmla="*/ 29256 h 28575"/>
              </a:gdLst>
              <a:ahLst/>
              <a:cxnLst>
                <a:cxn ang="0">
                  <a:pos x="connsiteX0" y="connsiteY0"/>
                </a:cxn>
                <a:cxn ang="0">
                  <a:pos x="connsiteX1" y="connsiteY1"/>
                </a:cxn>
              </a:cxnLst>
              <a:rect l="l" t="t" r="r" b="b"/>
              <a:pathLst>
                <a:path w="19050" h="28575">
                  <a:moveTo>
                    <a:pt x="7348" y="7348"/>
                  </a:moveTo>
                  <a:cubicBezTo>
                    <a:pt x="11158" y="10206"/>
                    <a:pt x="15921" y="16873"/>
                    <a:pt x="11158" y="29256"/>
                  </a:cubicBez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42" name="Freeform: Shape 65">
              <a:extLst>
                <a:ext uri="{FF2B5EF4-FFF2-40B4-BE49-F238E27FC236}">
                  <a16:creationId xmlns:a16="http://schemas.microsoft.com/office/drawing/2014/main" id="{94DC0F9D-AB0F-45C6-88E1-C7FA09C324B1}"/>
                </a:ext>
              </a:extLst>
            </p:cNvPr>
            <p:cNvSpPr/>
            <p:nvPr/>
          </p:nvSpPr>
          <p:spPr>
            <a:xfrm>
              <a:off x="7017656" y="3423238"/>
              <a:ext cx="19050" cy="19050"/>
            </a:xfrm>
            <a:custGeom>
              <a:avLst/>
              <a:gdLst>
                <a:gd name="connsiteX0" fmla="*/ 11158 w 19050"/>
                <a:gd name="connsiteY0" fmla="*/ 7348 h 19050"/>
                <a:gd name="connsiteX1" fmla="*/ 7348 w 19050"/>
                <a:gd name="connsiteY1" fmla="*/ 20683 h 19050"/>
              </a:gdLst>
              <a:ahLst/>
              <a:cxnLst>
                <a:cxn ang="0">
                  <a:pos x="connsiteX0" y="connsiteY0"/>
                </a:cxn>
                <a:cxn ang="0">
                  <a:pos x="connsiteX1" y="connsiteY1"/>
                </a:cxn>
              </a:cxnLst>
              <a:rect l="l" t="t" r="r" b="b"/>
              <a:pathLst>
                <a:path w="19050" h="19050">
                  <a:moveTo>
                    <a:pt x="11158" y="7348"/>
                  </a:moveTo>
                  <a:cubicBezTo>
                    <a:pt x="11158" y="7348"/>
                    <a:pt x="14016" y="14968"/>
                    <a:pt x="7348" y="20683"/>
                  </a:cubicBezTo>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sp>
          <p:nvSpPr>
            <p:cNvPr id="143" name="Freeform: Shape 66">
              <a:extLst>
                <a:ext uri="{FF2B5EF4-FFF2-40B4-BE49-F238E27FC236}">
                  <a16:creationId xmlns:a16="http://schemas.microsoft.com/office/drawing/2014/main" id="{56A98CE1-FC03-49E5-BD8A-D163718E6CC0}"/>
                </a:ext>
              </a:extLst>
            </p:cNvPr>
            <p:cNvSpPr/>
            <p:nvPr/>
          </p:nvSpPr>
          <p:spPr>
            <a:xfrm>
              <a:off x="6887044" y="3342752"/>
              <a:ext cx="257175" cy="314325"/>
            </a:xfrm>
            <a:custGeom>
              <a:avLst/>
              <a:gdLst>
                <a:gd name="connsiteX0" fmla="*/ 255118 w 257175"/>
                <a:gd name="connsiteY0" fmla="*/ 171654 h 314325"/>
                <a:gd name="connsiteX1" fmla="*/ 229400 w 257175"/>
                <a:gd name="connsiteY1" fmla="*/ 126887 h 314325"/>
                <a:gd name="connsiteX2" fmla="*/ 229400 w 257175"/>
                <a:gd name="connsiteY2" fmla="*/ 124982 h 314325"/>
                <a:gd name="connsiteX3" fmla="*/ 175108 w 257175"/>
                <a:gd name="connsiteY3" fmla="*/ 23064 h 314325"/>
                <a:gd name="connsiteX4" fmla="*/ 61760 w 257175"/>
                <a:gd name="connsiteY4" fmla="*/ 23064 h 314325"/>
                <a:gd name="connsiteX5" fmla="*/ 7468 w 257175"/>
                <a:gd name="connsiteY5" fmla="*/ 124982 h 314325"/>
                <a:gd name="connsiteX6" fmla="*/ 51283 w 257175"/>
                <a:gd name="connsiteY6" fmla="*/ 215469 h 314325"/>
                <a:gd name="connsiteX7" fmla="*/ 51283 w 257175"/>
                <a:gd name="connsiteY7" fmla="*/ 309767 h 314325"/>
                <a:gd name="connsiteX8" fmla="*/ 168441 w 257175"/>
                <a:gd name="connsiteY8" fmla="*/ 309767 h 314325"/>
                <a:gd name="connsiteX9" fmla="*/ 168441 w 257175"/>
                <a:gd name="connsiteY9" fmla="*/ 264999 h 314325"/>
                <a:gd name="connsiteX10" fmla="*/ 186538 w 257175"/>
                <a:gd name="connsiteY10" fmla="*/ 264999 h 314325"/>
                <a:gd name="connsiteX11" fmla="*/ 217970 w 257175"/>
                <a:gd name="connsiteY11" fmla="*/ 251664 h 314325"/>
                <a:gd name="connsiteX12" fmla="*/ 230353 w 257175"/>
                <a:gd name="connsiteY12" fmla="*/ 220232 h 314325"/>
                <a:gd name="connsiteX13" fmla="*/ 230353 w 257175"/>
                <a:gd name="connsiteY13" fmla="*/ 197372 h 314325"/>
                <a:gd name="connsiteX14" fmla="*/ 246545 w 257175"/>
                <a:gd name="connsiteY14" fmla="*/ 197372 h 314325"/>
                <a:gd name="connsiteX15" fmla="*/ 255118 w 257175"/>
                <a:gd name="connsiteY15" fmla="*/ 171654 h 314325"/>
                <a:gd name="connsiteX16" fmla="*/ 255118 w 257175"/>
                <a:gd name="connsiteY16" fmla="*/ 17165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175" h="314325">
                  <a:moveTo>
                    <a:pt x="255118" y="171654"/>
                  </a:moveTo>
                  <a:lnTo>
                    <a:pt x="229400" y="126887"/>
                  </a:lnTo>
                  <a:lnTo>
                    <a:pt x="229400" y="124982"/>
                  </a:lnTo>
                  <a:cubicBezTo>
                    <a:pt x="231305" y="83072"/>
                    <a:pt x="210350" y="44019"/>
                    <a:pt x="175108" y="23064"/>
                  </a:cubicBezTo>
                  <a:cubicBezTo>
                    <a:pt x="139866" y="2109"/>
                    <a:pt x="97003" y="2109"/>
                    <a:pt x="61760" y="23064"/>
                  </a:cubicBezTo>
                  <a:cubicBezTo>
                    <a:pt x="26518" y="44019"/>
                    <a:pt x="5563" y="83072"/>
                    <a:pt x="7468" y="124982"/>
                  </a:cubicBezTo>
                  <a:cubicBezTo>
                    <a:pt x="7468" y="160224"/>
                    <a:pt x="23660" y="194514"/>
                    <a:pt x="51283" y="215469"/>
                  </a:cubicBezTo>
                  <a:lnTo>
                    <a:pt x="51283" y="309767"/>
                  </a:lnTo>
                  <a:lnTo>
                    <a:pt x="168441" y="309767"/>
                  </a:lnTo>
                  <a:lnTo>
                    <a:pt x="168441" y="264999"/>
                  </a:lnTo>
                  <a:lnTo>
                    <a:pt x="186538" y="264999"/>
                  </a:lnTo>
                  <a:cubicBezTo>
                    <a:pt x="197968" y="264999"/>
                    <a:pt x="209398" y="260237"/>
                    <a:pt x="217970" y="251664"/>
                  </a:cubicBezTo>
                  <a:cubicBezTo>
                    <a:pt x="226543" y="243092"/>
                    <a:pt x="230353" y="231662"/>
                    <a:pt x="230353" y="220232"/>
                  </a:cubicBezTo>
                  <a:lnTo>
                    <a:pt x="230353" y="197372"/>
                  </a:lnTo>
                  <a:lnTo>
                    <a:pt x="246545" y="197372"/>
                  </a:lnTo>
                  <a:cubicBezTo>
                    <a:pt x="256070" y="196419"/>
                    <a:pt x="264643" y="184989"/>
                    <a:pt x="255118" y="171654"/>
                  </a:cubicBezTo>
                  <a:lnTo>
                    <a:pt x="255118" y="171654"/>
                  </a:lnTo>
                  <a:close/>
                </a:path>
              </a:pathLst>
            </a:custGeom>
            <a:noFill/>
            <a:ln w="285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kern="0">
                <a:solidFill>
                  <a:srgbClr val="353535"/>
                </a:solidFill>
                <a:sym typeface="Segoe UI Semibold"/>
              </a:endParaRPr>
            </a:p>
          </p:txBody>
        </p:sp>
      </p:grpSp>
      <p:sp>
        <p:nvSpPr>
          <p:cNvPr id="144" name="Line">
            <a:extLst>
              <a:ext uri="{FF2B5EF4-FFF2-40B4-BE49-F238E27FC236}">
                <a16:creationId xmlns:a16="http://schemas.microsoft.com/office/drawing/2014/main" id="{217B937A-B348-4EB9-8BDE-B0812EA177A8}"/>
              </a:ext>
              <a:ext uri="{C183D7F6-B498-43B3-948B-1728B52AA6E4}">
                <adec:decorative xmlns:adec="http://schemas.microsoft.com/office/drawing/2017/decorative" val="1"/>
              </a:ext>
            </a:extLst>
          </p:cNvPr>
          <p:cNvSpPr/>
          <p:nvPr/>
        </p:nvSpPr>
        <p:spPr>
          <a:xfrm>
            <a:off x="600856" y="5715235"/>
            <a:ext cx="2569081" cy="0"/>
          </a:xfrm>
          <a:prstGeom prst="line">
            <a:avLst/>
          </a:prstGeom>
          <a:ln w="25400" cap="rnd">
            <a:solidFill>
              <a:srgbClr val="243A5E"/>
            </a:solidFill>
            <a:custDash>
              <a:ds d="100000" sp="200000"/>
            </a:custDash>
          </a:ln>
        </p:spPr>
        <p:txBody>
          <a:bodyPr lIns="0" tIns="0" rIns="0" bIns="0" anchor="ctr"/>
          <a:lstStyle/>
          <a:p>
            <a:pPr algn="ctr" defTabSz="420879" hangingPunct="0">
              <a:defRPr sz="3200" spc="0">
                <a:latin typeface="Helvetica Neue Medium"/>
                <a:ea typeface="Helvetica Neue Medium"/>
                <a:cs typeface="Helvetica Neue Medium"/>
                <a:sym typeface="Helvetica Neue Medium"/>
              </a:defRPr>
            </a:pPr>
            <a:endParaRPr sz="1600" kern="0">
              <a:solidFill>
                <a:srgbClr val="FFFFFF"/>
              </a:solidFill>
              <a:highlight>
                <a:srgbClr val="50E6FF"/>
              </a:highlight>
              <a:latin typeface="Helvetica Neue Medium"/>
              <a:ea typeface="Helvetica Neue Medium"/>
              <a:cs typeface="Helvetica Neue Medium"/>
              <a:sym typeface="Helvetica Neue Medium"/>
            </a:endParaRPr>
          </a:p>
        </p:txBody>
      </p:sp>
      <p:sp>
        <p:nvSpPr>
          <p:cNvPr id="145" name="Line">
            <a:extLst>
              <a:ext uri="{FF2B5EF4-FFF2-40B4-BE49-F238E27FC236}">
                <a16:creationId xmlns:a16="http://schemas.microsoft.com/office/drawing/2014/main" id="{21E4D411-710E-4B8C-A72C-831D11DB25FA}"/>
              </a:ext>
              <a:ext uri="{C183D7F6-B498-43B3-948B-1728B52AA6E4}">
                <adec:decorative xmlns:adec="http://schemas.microsoft.com/office/drawing/2017/decorative" val="1"/>
              </a:ext>
            </a:extLst>
          </p:cNvPr>
          <p:cNvSpPr/>
          <p:nvPr/>
        </p:nvSpPr>
        <p:spPr>
          <a:xfrm>
            <a:off x="3473607" y="5715235"/>
            <a:ext cx="2569081" cy="0"/>
          </a:xfrm>
          <a:prstGeom prst="line">
            <a:avLst/>
          </a:prstGeom>
          <a:ln w="25400" cap="rnd">
            <a:solidFill>
              <a:srgbClr val="243A5E"/>
            </a:solidFill>
            <a:custDash>
              <a:ds d="100000" sp="200000"/>
            </a:custDash>
          </a:ln>
        </p:spPr>
        <p:txBody>
          <a:bodyPr lIns="0" tIns="0" rIns="0" bIns="0" anchor="ctr"/>
          <a:lstStyle/>
          <a:p>
            <a:pPr algn="ctr" defTabSz="420879" hangingPunct="0">
              <a:defRPr sz="3200" spc="0">
                <a:latin typeface="Helvetica Neue Medium"/>
                <a:ea typeface="Helvetica Neue Medium"/>
                <a:cs typeface="Helvetica Neue Medium"/>
                <a:sym typeface="Helvetica Neue Medium"/>
              </a:defRPr>
            </a:pPr>
            <a:endParaRPr sz="1600" kern="0">
              <a:solidFill>
                <a:srgbClr val="FFFFFF"/>
              </a:solidFill>
              <a:highlight>
                <a:srgbClr val="50E6FF"/>
              </a:highlight>
              <a:latin typeface="Helvetica Neue Medium"/>
              <a:ea typeface="Helvetica Neue Medium"/>
              <a:cs typeface="Helvetica Neue Medium"/>
              <a:sym typeface="Helvetica Neue Medium"/>
            </a:endParaRPr>
          </a:p>
        </p:txBody>
      </p:sp>
      <p:sp>
        <p:nvSpPr>
          <p:cNvPr id="146" name="Line">
            <a:extLst>
              <a:ext uri="{FF2B5EF4-FFF2-40B4-BE49-F238E27FC236}">
                <a16:creationId xmlns:a16="http://schemas.microsoft.com/office/drawing/2014/main" id="{BA02C8B7-3563-4651-B7E1-D4D6A30612BC}"/>
              </a:ext>
              <a:ext uri="{C183D7F6-B498-43B3-948B-1728B52AA6E4}">
                <adec:decorative xmlns:adec="http://schemas.microsoft.com/office/drawing/2017/decorative" val="1"/>
              </a:ext>
            </a:extLst>
          </p:cNvPr>
          <p:cNvSpPr/>
          <p:nvPr/>
        </p:nvSpPr>
        <p:spPr>
          <a:xfrm>
            <a:off x="6363012" y="5715235"/>
            <a:ext cx="2569081" cy="0"/>
          </a:xfrm>
          <a:prstGeom prst="line">
            <a:avLst/>
          </a:prstGeom>
          <a:ln w="25400" cap="rnd">
            <a:solidFill>
              <a:srgbClr val="243A5E"/>
            </a:solidFill>
            <a:custDash>
              <a:ds d="100000" sp="200000"/>
            </a:custDash>
          </a:ln>
        </p:spPr>
        <p:txBody>
          <a:bodyPr lIns="0" tIns="0" rIns="0" bIns="0" anchor="ctr"/>
          <a:lstStyle/>
          <a:p>
            <a:pPr algn="ctr" defTabSz="420879" hangingPunct="0">
              <a:defRPr sz="3200" spc="0">
                <a:latin typeface="Helvetica Neue Medium"/>
                <a:ea typeface="Helvetica Neue Medium"/>
                <a:cs typeface="Helvetica Neue Medium"/>
                <a:sym typeface="Helvetica Neue Medium"/>
              </a:defRPr>
            </a:pPr>
            <a:endParaRPr sz="1600" kern="0">
              <a:solidFill>
                <a:srgbClr val="FFFFFF"/>
              </a:solidFill>
              <a:highlight>
                <a:srgbClr val="50E6FF"/>
              </a:highlight>
              <a:latin typeface="Helvetica Neue Medium"/>
              <a:ea typeface="Helvetica Neue Medium"/>
              <a:cs typeface="Helvetica Neue Medium"/>
              <a:sym typeface="Helvetica Neue Medium"/>
            </a:endParaRPr>
          </a:p>
        </p:txBody>
      </p:sp>
      <p:sp>
        <p:nvSpPr>
          <p:cNvPr id="147" name="Line">
            <a:extLst>
              <a:ext uri="{FF2B5EF4-FFF2-40B4-BE49-F238E27FC236}">
                <a16:creationId xmlns:a16="http://schemas.microsoft.com/office/drawing/2014/main" id="{0CA3670F-EF3A-45E9-BAC4-10155D9BB6E1}"/>
              </a:ext>
              <a:ext uri="{C183D7F6-B498-43B3-948B-1728B52AA6E4}">
                <adec:decorative xmlns:adec="http://schemas.microsoft.com/office/drawing/2017/decorative" val="1"/>
              </a:ext>
            </a:extLst>
          </p:cNvPr>
          <p:cNvSpPr/>
          <p:nvPr/>
        </p:nvSpPr>
        <p:spPr>
          <a:xfrm>
            <a:off x="9260743" y="5715235"/>
            <a:ext cx="2569081" cy="0"/>
          </a:xfrm>
          <a:prstGeom prst="line">
            <a:avLst/>
          </a:prstGeom>
          <a:ln w="25400" cap="rnd">
            <a:solidFill>
              <a:srgbClr val="243A5E"/>
            </a:solidFill>
            <a:custDash>
              <a:ds d="100000" sp="200000"/>
            </a:custDash>
          </a:ln>
        </p:spPr>
        <p:txBody>
          <a:bodyPr lIns="0" tIns="0" rIns="0" bIns="0" anchor="ctr"/>
          <a:lstStyle/>
          <a:p>
            <a:pPr algn="ctr" defTabSz="420879" hangingPunct="0">
              <a:defRPr sz="3200" spc="0">
                <a:latin typeface="Helvetica Neue Medium"/>
                <a:ea typeface="Helvetica Neue Medium"/>
                <a:cs typeface="Helvetica Neue Medium"/>
                <a:sym typeface="Helvetica Neue Medium"/>
              </a:defRPr>
            </a:pPr>
            <a:endParaRPr sz="1600" kern="0">
              <a:solidFill>
                <a:srgbClr val="FFFFFF"/>
              </a:solidFill>
              <a:highlight>
                <a:srgbClr val="50E6FF"/>
              </a:highlight>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137701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9" grpId="0"/>
      <p:bldP spid="122" grpId="0"/>
      <p:bldP spid="12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6893D2F-B682-44BA-BFB8-CFD432743B92}"/>
              </a:ext>
            </a:extLst>
          </p:cNvPr>
          <p:cNvPicPr>
            <a:picLocks noChangeAspect="1"/>
          </p:cNvPicPr>
          <p:nvPr/>
        </p:nvPicPr>
        <p:blipFill>
          <a:blip r:embed="rId4"/>
          <a:stretch>
            <a:fillRect/>
          </a:stretch>
        </p:blipFill>
        <p:spPr>
          <a:xfrm>
            <a:off x="1223309" y="232717"/>
            <a:ext cx="11568717" cy="7719158"/>
          </a:xfrm>
          <a:prstGeom prst="rect">
            <a:avLst/>
          </a:prstGeom>
        </p:spPr>
      </p:pic>
      <p:sp>
        <p:nvSpPr>
          <p:cNvPr id="7" name="Freeform 15">
            <a:extLst>
              <a:ext uri="{FF2B5EF4-FFF2-40B4-BE49-F238E27FC236}">
                <a16:creationId xmlns:a16="http://schemas.microsoft.com/office/drawing/2014/main" id="{13324498-C593-46BC-83F5-2E3CD1615C7A}"/>
              </a:ext>
            </a:extLst>
          </p:cNvPr>
          <p:cNvSpPr>
            <a:spLocks noChangeAspect="1"/>
          </p:cNvSpPr>
          <p:nvPr/>
        </p:nvSpPr>
        <p:spPr bwMode="black">
          <a:xfrm>
            <a:off x="5553331" y="505656"/>
            <a:ext cx="3826951" cy="172273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15ADEE">
              <a:alpha val="15000"/>
            </a:srgbClr>
          </a:solidFill>
          <a:ln>
            <a:noFill/>
          </a:ln>
        </p:spPr>
        <p:txBody>
          <a:bodyPr vert="horz" wrap="square" lIns="67216" tIns="33608" rIns="67216" bIns="33608" numCol="1" anchor="t" anchorCtr="0" compatLnSpc="1">
            <a:prstTxWarp prst="textNoShape">
              <a:avLst/>
            </a:prstTxWarp>
          </a:bodyPr>
          <a:lstStyle/>
          <a:p>
            <a:pPr defTabSz="914203">
              <a:defRPr/>
            </a:pPr>
            <a:endParaRPr lang="en-US" sz="1324">
              <a:solidFill>
                <a:srgbClr val="FFFFFF"/>
              </a:solidFill>
              <a:latin typeface="Segoe UI"/>
            </a:endParaRPr>
          </a:p>
        </p:txBody>
      </p:sp>
      <p:sp>
        <p:nvSpPr>
          <p:cNvPr id="8" name="Freeform 25">
            <a:extLst>
              <a:ext uri="{FF2B5EF4-FFF2-40B4-BE49-F238E27FC236}">
                <a16:creationId xmlns:a16="http://schemas.microsoft.com/office/drawing/2014/main" id="{E28D03A9-9CBB-4A60-BFA3-FA76BFB9EB03}"/>
              </a:ext>
            </a:extLst>
          </p:cNvPr>
          <p:cNvSpPr>
            <a:spLocks/>
          </p:cNvSpPr>
          <p:nvPr/>
        </p:nvSpPr>
        <p:spPr bwMode="auto">
          <a:xfrm>
            <a:off x="4541717" y="2925898"/>
            <a:ext cx="3800466" cy="2071200"/>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bg1">
              <a:lumMod val="65000"/>
              <a:alpha val="24000"/>
            </a:schemeClr>
          </a:solidFill>
          <a:ln w="38100" cmpd="sng">
            <a:noFill/>
          </a:ln>
        </p:spPr>
        <p:txBody>
          <a:bodyPr vert="horz" wrap="square" lIns="93172" tIns="46586" rIns="93172" bIns="46586" numCol="1" anchor="t" anchorCtr="0" compatLnSpc="1">
            <a:prstTxWarp prst="textNoShape">
              <a:avLst/>
            </a:prstTxWarp>
          </a:bodyPr>
          <a:lstStyle/>
          <a:p>
            <a:pPr defTabSz="931626">
              <a:defRPr/>
            </a:pPr>
            <a:endParaRPr lang="en-US">
              <a:solidFill>
                <a:srgbClr val="00B0F0"/>
              </a:solidFill>
              <a:latin typeface="Segoe UI"/>
            </a:endParaRPr>
          </a:p>
        </p:txBody>
      </p:sp>
      <p:sp>
        <p:nvSpPr>
          <p:cNvPr id="10" name="Freeform 16">
            <a:extLst>
              <a:ext uri="{FF2B5EF4-FFF2-40B4-BE49-F238E27FC236}">
                <a16:creationId xmlns:a16="http://schemas.microsoft.com/office/drawing/2014/main" id="{DD421CE6-1287-42FC-A351-179CF2673539}"/>
              </a:ext>
            </a:extLst>
          </p:cNvPr>
          <p:cNvSpPr>
            <a:spLocks noChangeAspect="1"/>
          </p:cNvSpPr>
          <p:nvPr/>
        </p:nvSpPr>
        <p:spPr bwMode="black">
          <a:xfrm>
            <a:off x="301853" y="3587012"/>
            <a:ext cx="3842861" cy="180556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15ADEE">
              <a:alpha val="26000"/>
            </a:srgbClr>
          </a:solidFill>
          <a:ln>
            <a:noFill/>
          </a:ln>
        </p:spPr>
        <p:txBody>
          <a:bodyPr vert="horz" wrap="square" lIns="67216" tIns="33608" rIns="67216" bIns="33608" numCol="1" anchor="t" anchorCtr="0" compatLnSpc="1">
            <a:prstTxWarp prst="textNoShape">
              <a:avLst/>
            </a:prstTxWarp>
          </a:bodyPr>
          <a:lstStyle/>
          <a:p>
            <a:pPr defTabSz="914203">
              <a:defRPr/>
            </a:pPr>
            <a:endParaRPr lang="en-US" sz="1324">
              <a:solidFill>
                <a:srgbClr val="FFFFFF"/>
              </a:solidFill>
              <a:latin typeface="Segoe UI"/>
            </a:endParaRPr>
          </a:p>
        </p:txBody>
      </p:sp>
      <p:sp>
        <p:nvSpPr>
          <p:cNvPr id="11" name="Freeform 15">
            <a:extLst>
              <a:ext uri="{FF2B5EF4-FFF2-40B4-BE49-F238E27FC236}">
                <a16:creationId xmlns:a16="http://schemas.microsoft.com/office/drawing/2014/main" id="{26CFB70E-5E66-4125-8E93-FEAC4C3B63DA}"/>
              </a:ext>
            </a:extLst>
          </p:cNvPr>
          <p:cNvSpPr>
            <a:spLocks noChangeAspect="1"/>
          </p:cNvSpPr>
          <p:nvPr/>
        </p:nvSpPr>
        <p:spPr bwMode="black">
          <a:xfrm>
            <a:off x="3006635" y="2289265"/>
            <a:ext cx="3070163" cy="1382057"/>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15ADEE">
              <a:alpha val="15000"/>
            </a:srgbClr>
          </a:solidFill>
          <a:ln>
            <a:noFill/>
          </a:ln>
        </p:spPr>
        <p:txBody>
          <a:bodyPr vert="horz" wrap="square" lIns="67216" tIns="33608" rIns="67216" bIns="33608" numCol="1" anchor="t" anchorCtr="0" compatLnSpc="1">
            <a:prstTxWarp prst="textNoShape">
              <a:avLst/>
            </a:prstTxWarp>
          </a:bodyPr>
          <a:lstStyle/>
          <a:p>
            <a:pPr defTabSz="914203">
              <a:defRPr/>
            </a:pPr>
            <a:endParaRPr lang="en-US" sz="1324">
              <a:solidFill>
                <a:srgbClr val="FFFFFF"/>
              </a:solidFill>
              <a:latin typeface="Segoe UI"/>
            </a:endParaRPr>
          </a:p>
        </p:txBody>
      </p:sp>
      <p:sp>
        <p:nvSpPr>
          <p:cNvPr id="12" name="Freeform 11">
            <a:extLst>
              <a:ext uri="{FF2B5EF4-FFF2-40B4-BE49-F238E27FC236}">
                <a16:creationId xmlns:a16="http://schemas.microsoft.com/office/drawing/2014/main" id="{4787360A-8386-46CD-A090-2B9E314AA1F4}"/>
              </a:ext>
            </a:extLst>
          </p:cNvPr>
          <p:cNvSpPr>
            <a:spLocks noChangeAspect="1"/>
          </p:cNvSpPr>
          <p:nvPr/>
        </p:nvSpPr>
        <p:spPr bwMode="black">
          <a:xfrm>
            <a:off x="191246" y="1795603"/>
            <a:ext cx="3397674" cy="1589217"/>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A6A6A6">
              <a:alpha val="26000"/>
            </a:srgbClr>
          </a:solidFill>
          <a:ln>
            <a:noFill/>
          </a:ln>
        </p:spPr>
        <p:txBody>
          <a:bodyPr vert="horz" wrap="square" lIns="67216" tIns="33608" rIns="67216" bIns="33608" numCol="1" anchor="t" anchorCtr="0" compatLnSpc="1">
            <a:prstTxWarp prst="textNoShape">
              <a:avLst/>
            </a:prstTxWarp>
          </a:bodyPr>
          <a:lstStyle/>
          <a:p>
            <a:pPr defTabSz="914203">
              <a:defRPr/>
            </a:pPr>
            <a:endParaRPr lang="en-US" sz="1324" dirty="0">
              <a:solidFill>
                <a:srgbClr val="FFFFFF"/>
              </a:solidFill>
              <a:latin typeface="Segoe UI"/>
            </a:endParaRPr>
          </a:p>
        </p:txBody>
      </p:sp>
      <p:sp>
        <p:nvSpPr>
          <p:cNvPr id="14" name="TextBox 13">
            <a:extLst>
              <a:ext uri="{FF2B5EF4-FFF2-40B4-BE49-F238E27FC236}">
                <a16:creationId xmlns:a16="http://schemas.microsoft.com/office/drawing/2014/main" id="{FC53FE3E-75D3-4BDE-972B-941D9AEE6AEB}"/>
              </a:ext>
            </a:extLst>
          </p:cNvPr>
          <p:cNvSpPr txBox="1"/>
          <p:nvPr/>
        </p:nvSpPr>
        <p:spPr>
          <a:xfrm>
            <a:off x="359444" y="2500344"/>
            <a:ext cx="3061277" cy="849183"/>
          </a:xfrm>
          <a:prstGeom prst="rect">
            <a:avLst/>
          </a:prstGeom>
          <a:noFill/>
        </p:spPr>
        <p:txBody>
          <a:bodyPr wrap="square" lIns="182709" tIns="146165" rIns="182709" bIns="146165" rtlCol="0">
            <a:spAutoFit/>
          </a:bodyPr>
          <a:lstStyle/>
          <a:p>
            <a:pPr marL="118827" indent="-457024" defTabSz="931770">
              <a:lnSpc>
                <a:spcPct val="90000"/>
              </a:lnSpc>
              <a:spcAft>
                <a:spcPts val="600"/>
              </a:spcAft>
              <a:defRPr/>
            </a:pPr>
            <a:r>
              <a:rPr lang="en-US" sz="2000" dirty="0">
                <a:latin typeface="Segoe UI"/>
              </a:rPr>
              <a:t>What security measures should I consider?</a:t>
            </a:r>
          </a:p>
        </p:txBody>
      </p:sp>
      <p:sp>
        <p:nvSpPr>
          <p:cNvPr id="15" name="TextBox 14">
            <a:extLst>
              <a:ext uri="{FF2B5EF4-FFF2-40B4-BE49-F238E27FC236}">
                <a16:creationId xmlns:a16="http://schemas.microsoft.com/office/drawing/2014/main" id="{A5825CF4-985A-4909-8BBC-A7D9485220EB}"/>
              </a:ext>
            </a:extLst>
          </p:cNvPr>
          <p:cNvSpPr txBox="1"/>
          <p:nvPr/>
        </p:nvSpPr>
        <p:spPr>
          <a:xfrm>
            <a:off x="529031" y="4292976"/>
            <a:ext cx="3703168" cy="1142725"/>
          </a:xfrm>
          <a:prstGeom prst="rect">
            <a:avLst/>
          </a:prstGeom>
          <a:noFill/>
        </p:spPr>
        <p:txBody>
          <a:bodyPr wrap="square" lIns="182709" tIns="146165" rIns="182709" bIns="146165" rtlCol="0">
            <a:spAutoFit/>
          </a:bodyPr>
          <a:lstStyle/>
          <a:p>
            <a:pPr marL="118827" indent="-457024" defTabSz="931770">
              <a:lnSpc>
                <a:spcPct val="90000"/>
              </a:lnSpc>
              <a:spcAft>
                <a:spcPts val="600"/>
              </a:spcAft>
              <a:defRPr/>
            </a:pPr>
            <a:r>
              <a:rPr lang="en-US" sz="2000" dirty="0">
                <a:latin typeface="Segoe UI"/>
              </a:rPr>
              <a:t>Who is responsible for monitoring? support? And operations?</a:t>
            </a:r>
          </a:p>
        </p:txBody>
      </p:sp>
      <p:sp>
        <p:nvSpPr>
          <p:cNvPr id="16" name="TextBox 15">
            <a:extLst>
              <a:ext uri="{FF2B5EF4-FFF2-40B4-BE49-F238E27FC236}">
                <a16:creationId xmlns:a16="http://schemas.microsoft.com/office/drawing/2014/main" id="{5A5BF0AF-055D-4FA2-8E6E-CEC6229FCE08}"/>
              </a:ext>
            </a:extLst>
          </p:cNvPr>
          <p:cNvSpPr txBox="1"/>
          <p:nvPr/>
        </p:nvSpPr>
        <p:spPr>
          <a:xfrm>
            <a:off x="3517447" y="2631348"/>
            <a:ext cx="2865199" cy="1159597"/>
          </a:xfrm>
          <a:prstGeom prst="rect">
            <a:avLst/>
          </a:prstGeom>
          <a:noFill/>
        </p:spPr>
        <p:txBody>
          <a:bodyPr wrap="square" lIns="182709" tIns="146165" rIns="182709" bIns="146165" rtlCol="0">
            <a:spAutoFit/>
          </a:bodyPr>
          <a:lstStyle/>
          <a:p>
            <a:pPr marL="118827" indent="-457024" defTabSz="931770">
              <a:lnSpc>
                <a:spcPct val="90000"/>
              </a:lnSpc>
              <a:spcAft>
                <a:spcPts val="600"/>
              </a:spcAft>
              <a:defRPr/>
            </a:pPr>
            <a:r>
              <a:rPr lang="en-US" sz="2040" dirty="0">
                <a:latin typeface="Segoe UI"/>
              </a:rPr>
              <a:t>What roles &amp; responsibilities I must define?</a:t>
            </a:r>
            <a:endParaRPr lang="en-US" sz="2000" dirty="0">
              <a:latin typeface="Segoe UI"/>
            </a:endParaRPr>
          </a:p>
        </p:txBody>
      </p:sp>
      <p:sp>
        <p:nvSpPr>
          <p:cNvPr id="18" name="TextBox 17">
            <a:extLst>
              <a:ext uri="{FF2B5EF4-FFF2-40B4-BE49-F238E27FC236}">
                <a16:creationId xmlns:a16="http://schemas.microsoft.com/office/drawing/2014/main" id="{70585C11-8A3E-4D59-B252-6EB704D9B120}"/>
              </a:ext>
            </a:extLst>
          </p:cNvPr>
          <p:cNvSpPr txBox="1"/>
          <p:nvPr/>
        </p:nvSpPr>
        <p:spPr>
          <a:xfrm>
            <a:off x="4800608" y="3837476"/>
            <a:ext cx="3392054" cy="1126182"/>
          </a:xfrm>
          <a:prstGeom prst="rect">
            <a:avLst/>
          </a:prstGeom>
          <a:noFill/>
        </p:spPr>
        <p:txBody>
          <a:bodyPr wrap="square" lIns="182709" tIns="146165" rIns="182709" bIns="146165" rtlCol="0">
            <a:spAutoFit/>
          </a:bodyPr>
          <a:lstStyle/>
          <a:p>
            <a:pPr marL="118827" indent="-457024" defTabSz="931770">
              <a:lnSpc>
                <a:spcPct val="90000"/>
              </a:lnSpc>
              <a:spcAft>
                <a:spcPts val="600"/>
              </a:spcAft>
              <a:defRPr/>
            </a:pPr>
            <a:r>
              <a:rPr lang="en-US" sz="2000" dirty="0">
                <a:latin typeface="Segoe UI"/>
              </a:rPr>
              <a:t>How do I ensure a balance between innovation, cost and agility?</a:t>
            </a:r>
            <a:endParaRPr lang="en-GB" sz="2000" dirty="0">
              <a:latin typeface="Segoe UI"/>
            </a:endParaRPr>
          </a:p>
        </p:txBody>
      </p:sp>
      <p:sp>
        <p:nvSpPr>
          <p:cNvPr id="19" name="Freeform 14">
            <a:extLst>
              <a:ext uri="{FF2B5EF4-FFF2-40B4-BE49-F238E27FC236}">
                <a16:creationId xmlns:a16="http://schemas.microsoft.com/office/drawing/2014/main" id="{5E4B8CB7-AB19-44FF-91C9-1D69CE49BE45}"/>
              </a:ext>
            </a:extLst>
          </p:cNvPr>
          <p:cNvSpPr>
            <a:spLocks noChangeAspect="1"/>
          </p:cNvSpPr>
          <p:nvPr/>
        </p:nvSpPr>
        <p:spPr bwMode="black">
          <a:xfrm>
            <a:off x="6872484" y="1972820"/>
            <a:ext cx="3214495" cy="140204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lumMod val="50000"/>
              <a:alpha val="30000"/>
            </a:schemeClr>
          </a:solidFill>
          <a:ln>
            <a:noFill/>
          </a:ln>
        </p:spPr>
        <p:txBody>
          <a:bodyPr vert="horz" wrap="square" lIns="67216" tIns="33608" rIns="67216" bIns="33608" numCol="1" anchor="t" anchorCtr="0" compatLnSpc="1">
            <a:prstTxWarp prst="textNoShape">
              <a:avLst/>
            </a:prstTxWarp>
          </a:bodyPr>
          <a:lstStyle/>
          <a:p>
            <a:pPr defTabSz="914203">
              <a:defRPr/>
            </a:pPr>
            <a:endParaRPr lang="en-US" sz="1324">
              <a:solidFill>
                <a:srgbClr val="FFFFFF"/>
              </a:solidFill>
              <a:latin typeface="Segoe UI"/>
            </a:endParaRPr>
          </a:p>
        </p:txBody>
      </p:sp>
      <p:sp>
        <p:nvSpPr>
          <p:cNvPr id="20" name="TextBox 19">
            <a:extLst>
              <a:ext uri="{FF2B5EF4-FFF2-40B4-BE49-F238E27FC236}">
                <a16:creationId xmlns:a16="http://schemas.microsoft.com/office/drawing/2014/main" id="{EFA4CBBB-A0AF-42D7-BB53-269396C9FB16}"/>
              </a:ext>
            </a:extLst>
          </p:cNvPr>
          <p:cNvSpPr txBox="1"/>
          <p:nvPr/>
        </p:nvSpPr>
        <p:spPr>
          <a:xfrm>
            <a:off x="6736377" y="2606827"/>
            <a:ext cx="3610325" cy="813780"/>
          </a:xfrm>
          <a:prstGeom prst="rect">
            <a:avLst/>
          </a:prstGeom>
          <a:noFill/>
        </p:spPr>
        <p:txBody>
          <a:bodyPr wrap="square" lIns="182709" tIns="146165" rIns="182709" bIns="146165" rtlCol="0">
            <a:spAutoFit/>
          </a:bodyPr>
          <a:lstStyle/>
          <a:p>
            <a:pPr marL="118827" indent="-457024" algn="ctr" defTabSz="931770">
              <a:lnSpc>
                <a:spcPct val="90000"/>
              </a:lnSpc>
              <a:spcAft>
                <a:spcPts val="600"/>
              </a:spcAft>
              <a:defRPr/>
            </a:pPr>
            <a:r>
              <a:rPr lang="en-US" sz="1836" dirty="0">
                <a:latin typeface="Segoe UI"/>
              </a:rPr>
              <a:t>Ensure Cloud Resource Usage Optimization Across Team?</a:t>
            </a:r>
          </a:p>
        </p:txBody>
      </p:sp>
      <p:sp>
        <p:nvSpPr>
          <p:cNvPr id="21" name="Freeform 20">
            <a:extLst>
              <a:ext uri="{FF2B5EF4-FFF2-40B4-BE49-F238E27FC236}">
                <a16:creationId xmlns:a16="http://schemas.microsoft.com/office/drawing/2014/main" id="{89C44F7E-679C-49F7-84B4-815E00F97857}"/>
              </a:ext>
            </a:extLst>
          </p:cNvPr>
          <p:cNvSpPr>
            <a:spLocks noChangeAspect="1"/>
          </p:cNvSpPr>
          <p:nvPr/>
        </p:nvSpPr>
        <p:spPr bwMode="black">
          <a:xfrm>
            <a:off x="9166988" y="232717"/>
            <a:ext cx="2359430" cy="143296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BCF2">
              <a:alpha val="32000"/>
            </a:srgbClr>
          </a:solidFill>
          <a:ln>
            <a:noFill/>
          </a:ln>
        </p:spPr>
        <p:txBody>
          <a:bodyPr vert="horz" wrap="square" lIns="67216" tIns="33608" rIns="67216" bIns="33608" numCol="1" anchor="t" anchorCtr="0" compatLnSpc="1">
            <a:prstTxWarp prst="textNoShape">
              <a:avLst/>
            </a:prstTxWarp>
          </a:bodyPr>
          <a:lstStyle/>
          <a:p>
            <a:pPr defTabSz="914203">
              <a:defRPr/>
            </a:pPr>
            <a:endParaRPr lang="en-US" sz="1324">
              <a:solidFill>
                <a:srgbClr val="FFFFFF"/>
              </a:solidFill>
              <a:latin typeface="Segoe UI"/>
            </a:endParaRPr>
          </a:p>
        </p:txBody>
      </p:sp>
      <p:sp>
        <p:nvSpPr>
          <p:cNvPr id="22" name="TextBox 21">
            <a:extLst>
              <a:ext uri="{FF2B5EF4-FFF2-40B4-BE49-F238E27FC236}">
                <a16:creationId xmlns:a16="http://schemas.microsoft.com/office/drawing/2014/main" id="{96E34D91-A39C-4293-8844-4AA8B84585FD}"/>
              </a:ext>
            </a:extLst>
          </p:cNvPr>
          <p:cNvSpPr txBox="1"/>
          <p:nvPr/>
        </p:nvSpPr>
        <p:spPr>
          <a:xfrm>
            <a:off x="9139782" y="755113"/>
            <a:ext cx="2507333" cy="860211"/>
          </a:xfrm>
          <a:prstGeom prst="rect">
            <a:avLst/>
          </a:prstGeom>
          <a:noFill/>
        </p:spPr>
        <p:txBody>
          <a:bodyPr wrap="square" lIns="182709" tIns="146165" rIns="182709" bIns="146165" rtlCol="0">
            <a:spAutoFit/>
          </a:bodyPr>
          <a:lstStyle/>
          <a:p>
            <a:pPr marL="118827" indent="-457024" defTabSz="931770">
              <a:lnSpc>
                <a:spcPct val="90000"/>
              </a:lnSpc>
              <a:spcAft>
                <a:spcPts val="600"/>
              </a:spcAft>
              <a:defRPr/>
            </a:pPr>
            <a:r>
              <a:rPr lang="en-US" sz="2000" dirty="0">
                <a:latin typeface="Segoe UI"/>
              </a:rPr>
              <a:t>Azure governance building blocks?</a:t>
            </a:r>
          </a:p>
        </p:txBody>
      </p:sp>
      <p:sp>
        <p:nvSpPr>
          <p:cNvPr id="23" name="Freeform 15">
            <a:extLst>
              <a:ext uri="{FF2B5EF4-FFF2-40B4-BE49-F238E27FC236}">
                <a16:creationId xmlns:a16="http://schemas.microsoft.com/office/drawing/2014/main" id="{E984BCDC-BB68-4CF4-B7A9-48E4EA2EBCD6}"/>
              </a:ext>
            </a:extLst>
          </p:cNvPr>
          <p:cNvSpPr>
            <a:spLocks noChangeAspect="1"/>
          </p:cNvSpPr>
          <p:nvPr/>
        </p:nvSpPr>
        <p:spPr bwMode="black">
          <a:xfrm>
            <a:off x="2380616" y="5258897"/>
            <a:ext cx="3070163" cy="1382057"/>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15ADEE">
              <a:alpha val="85000"/>
            </a:srgbClr>
          </a:solidFill>
          <a:ln>
            <a:noFill/>
          </a:ln>
        </p:spPr>
        <p:txBody>
          <a:bodyPr vert="horz" wrap="square" lIns="67216" tIns="33608" rIns="67216" bIns="33608" numCol="1" anchor="t" anchorCtr="0" compatLnSpc="1">
            <a:prstTxWarp prst="textNoShape">
              <a:avLst/>
            </a:prstTxWarp>
          </a:bodyPr>
          <a:lstStyle/>
          <a:p>
            <a:pPr defTabSz="914203">
              <a:defRPr/>
            </a:pPr>
            <a:endParaRPr lang="en-US" sz="1324">
              <a:solidFill>
                <a:srgbClr val="FFFFFF"/>
              </a:solidFill>
              <a:latin typeface="Segoe UI"/>
            </a:endParaRPr>
          </a:p>
        </p:txBody>
      </p:sp>
      <p:sp>
        <p:nvSpPr>
          <p:cNvPr id="24" name="TextBox 23">
            <a:extLst>
              <a:ext uri="{FF2B5EF4-FFF2-40B4-BE49-F238E27FC236}">
                <a16:creationId xmlns:a16="http://schemas.microsoft.com/office/drawing/2014/main" id="{534D69ED-1BD2-446D-8C0C-8E7EA1C99256}"/>
              </a:ext>
            </a:extLst>
          </p:cNvPr>
          <p:cNvSpPr txBox="1"/>
          <p:nvPr/>
        </p:nvSpPr>
        <p:spPr>
          <a:xfrm>
            <a:off x="2539642" y="5785991"/>
            <a:ext cx="2752108" cy="849183"/>
          </a:xfrm>
          <a:prstGeom prst="rect">
            <a:avLst/>
          </a:prstGeom>
          <a:noFill/>
        </p:spPr>
        <p:txBody>
          <a:bodyPr wrap="square" lIns="182709" tIns="146165" rIns="182709" bIns="146165" rtlCol="0">
            <a:spAutoFit/>
          </a:bodyPr>
          <a:lstStyle/>
          <a:p>
            <a:pPr marL="118827" indent="-457024" defTabSz="931770">
              <a:lnSpc>
                <a:spcPct val="90000"/>
              </a:lnSpc>
              <a:spcAft>
                <a:spcPts val="600"/>
              </a:spcAft>
              <a:defRPr/>
            </a:pPr>
            <a:r>
              <a:rPr lang="en-US" sz="2000" dirty="0">
                <a:latin typeface="Segoe UI"/>
              </a:rPr>
              <a:t>What key capabilities I must develop?</a:t>
            </a:r>
          </a:p>
        </p:txBody>
      </p:sp>
      <p:sp>
        <p:nvSpPr>
          <p:cNvPr id="25" name="Rectangle 24">
            <a:extLst>
              <a:ext uri="{FF2B5EF4-FFF2-40B4-BE49-F238E27FC236}">
                <a16:creationId xmlns:a16="http://schemas.microsoft.com/office/drawing/2014/main" id="{9F486902-D839-4F40-A0D6-3FB22292FCE6}"/>
              </a:ext>
            </a:extLst>
          </p:cNvPr>
          <p:cNvSpPr/>
          <p:nvPr/>
        </p:nvSpPr>
        <p:spPr>
          <a:xfrm>
            <a:off x="5896158" y="1195303"/>
            <a:ext cx="3525006" cy="1035882"/>
          </a:xfrm>
          <a:prstGeom prst="rect">
            <a:avLst/>
          </a:prstGeom>
        </p:spPr>
        <p:txBody>
          <a:bodyPr wrap="square">
            <a:spAutoFit/>
          </a:bodyPr>
          <a:lstStyle/>
          <a:p>
            <a:pPr defTabSz="932597">
              <a:defRPr/>
            </a:pPr>
            <a:r>
              <a:rPr lang="en-US" sz="2000" dirty="0">
                <a:latin typeface="Segoe UI"/>
              </a:rPr>
              <a:t>What are the core processes needed for service management?</a:t>
            </a:r>
          </a:p>
        </p:txBody>
      </p:sp>
      <p:sp>
        <p:nvSpPr>
          <p:cNvPr id="26" name="Freeform 16">
            <a:extLst>
              <a:ext uri="{FF2B5EF4-FFF2-40B4-BE49-F238E27FC236}">
                <a16:creationId xmlns:a16="http://schemas.microsoft.com/office/drawing/2014/main" id="{453BEFE2-D2F1-49D9-A780-F117D1BD618B}"/>
              </a:ext>
            </a:extLst>
          </p:cNvPr>
          <p:cNvSpPr>
            <a:spLocks noChangeAspect="1"/>
          </p:cNvSpPr>
          <p:nvPr/>
        </p:nvSpPr>
        <p:spPr bwMode="black">
          <a:xfrm>
            <a:off x="2662043" y="812696"/>
            <a:ext cx="3125525" cy="146852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15ADEE">
              <a:alpha val="26000"/>
            </a:srgbClr>
          </a:solidFill>
          <a:ln>
            <a:noFill/>
          </a:ln>
        </p:spPr>
        <p:txBody>
          <a:bodyPr vert="horz" wrap="square" lIns="67216" tIns="33608" rIns="67216" bIns="33608" numCol="1" anchor="t" anchorCtr="0" compatLnSpc="1">
            <a:prstTxWarp prst="textNoShape">
              <a:avLst/>
            </a:prstTxWarp>
          </a:bodyPr>
          <a:lstStyle/>
          <a:p>
            <a:pPr defTabSz="914203">
              <a:defRPr/>
            </a:pPr>
            <a:endParaRPr lang="en-US" sz="1324">
              <a:solidFill>
                <a:srgbClr val="FFFFFF"/>
              </a:solidFill>
              <a:latin typeface="Segoe UI"/>
            </a:endParaRPr>
          </a:p>
        </p:txBody>
      </p:sp>
      <p:sp>
        <p:nvSpPr>
          <p:cNvPr id="27" name="TextBox 26">
            <a:extLst>
              <a:ext uri="{FF2B5EF4-FFF2-40B4-BE49-F238E27FC236}">
                <a16:creationId xmlns:a16="http://schemas.microsoft.com/office/drawing/2014/main" id="{F314D4B1-D5B7-44E5-A084-8FAC8BBDAC00}"/>
              </a:ext>
            </a:extLst>
          </p:cNvPr>
          <p:cNvSpPr txBox="1"/>
          <p:nvPr/>
        </p:nvSpPr>
        <p:spPr>
          <a:xfrm>
            <a:off x="2819067" y="1302762"/>
            <a:ext cx="2958558" cy="1142725"/>
          </a:xfrm>
          <a:prstGeom prst="rect">
            <a:avLst/>
          </a:prstGeom>
          <a:noFill/>
        </p:spPr>
        <p:txBody>
          <a:bodyPr wrap="square" lIns="182709" tIns="146165" rIns="182709" bIns="146165" rtlCol="0">
            <a:spAutoFit/>
          </a:bodyPr>
          <a:lstStyle/>
          <a:p>
            <a:pPr marL="118827" indent="-457024" defTabSz="931770">
              <a:lnSpc>
                <a:spcPct val="90000"/>
              </a:lnSpc>
              <a:spcAft>
                <a:spcPts val="600"/>
              </a:spcAft>
              <a:defRPr/>
            </a:pPr>
            <a:r>
              <a:rPr lang="en-US" sz="2000" dirty="0">
                <a:latin typeface="Segoe UI"/>
              </a:rPr>
              <a:t>Which services should be migrated to Azure?</a:t>
            </a:r>
            <a:endParaRPr lang="en-GB" sz="2000" dirty="0">
              <a:latin typeface="Segoe UI"/>
            </a:endParaRPr>
          </a:p>
        </p:txBody>
      </p:sp>
      <p:sp>
        <p:nvSpPr>
          <p:cNvPr id="17" name="Title 16"/>
          <p:cNvSpPr>
            <a:spLocks noGrp="1"/>
          </p:cNvSpPr>
          <p:nvPr>
            <p:ph type="title"/>
          </p:nvPr>
        </p:nvSpPr>
        <p:spPr>
          <a:xfrm>
            <a:off x="301852" y="169313"/>
            <a:ext cx="11237870" cy="565027"/>
          </a:xfrm>
        </p:spPr>
        <p:txBody>
          <a:bodyPr/>
          <a:lstStyle/>
          <a:p>
            <a:r>
              <a:rPr lang="en-US"/>
              <a:t>Today’s Cloud Challenges</a:t>
            </a:r>
          </a:p>
        </p:txBody>
      </p:sp>
    </p:spTree>
    <p:extLst>
      <p:ext uri="{BB962C8B-B14F-4D97-AF65-F5344CB8AC3E}">
        <p14:creationId xmlns:p14="http://schemas.microsoft.com/office/powerpoint/2010/main" val="3106645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8" grpId="0"/>
      <p:bldP spid="20" grpId="0"/>
      <p:bldP spid="22" grpId="0"/>
      <p:bldP spid="24" grpId="0"/>
      <p:bldP spid="2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DC56-C59A-4BC2-B2FE-8DBEE79659BD}"/>
              </a:ext>
            </a:extLst>
          </p:cNvPr>
          <p:cNvSpPr>
            <a:spLocks noGrp="1"/>
          </p:cNvSpPr>
          <p:nvPr>
            <p:ph type="title"/>
          </p:nvPr>
        </p:nvSpPr>
        <p:spPr>
          <a:xfrm>
            <a:off x="636893" y="263072"/>
            <a:ext cx="10726460" cy="1150881"/>
          </a:xfrm>
        </p:spPr>
        <p:txBody>
          <a:bodyPr anchor="ctr">
            <a:normAutofit/>
          </a:bodyPr>
          <a:lstStyle/>
          <a:p>
            <a:r>
              <a:rPr lang="en-AU" sz="3600" dirty="0" err="1">
                <a:solidFill>
                  <a:schemeClr val="bg1"/>
                </a:solidFill>
              </a:rPr>
              <a:t>MSLearn</a:t>
            </a:r>
            <a:r>
              <a:rPr lang="en-AU" sz="3600" dirty="0">
                <a:solidFill>
                  <a:schemeClr val="bg1"/>
                </a:solidFill>
              </a:rPr>
              <a:t> - </a:t>
            </a:r>
            <a:r>
              <a:rPr lang="en-AU" sz="3600" dirty="0">
                <a:hlinkClick r:id="rId4"/>
              </a:rPr>
              <a:t>Azure on Microsoft Learn | Microsoft Docs</a:t>
            </a:r>
            <a:endParaRPr lang="en-AU" sz="3600" dirty="0">
              <a:solidFill>
                <a:schemeClr val="bg1"/>
              </a:solidFill>
            </a:endParaRPr>
          </a:p>
        </p:txBody>
      </p:sp>
      <p:sp>
        <p:nvSpPr>
          <p:cNvPr id="3" name="Slide Number Placeholder 2">
            <a:extLst>
              <a:ext uri="{FF2B5EF4-FFF2-40B4-BE49-F238E27FC236}">
                <a16:creationId xmlns:a16="http://schemas.microsoft.com/office/drawing/2014/main" id="{EDFABD22-B180-46C6-B814-4C5B56AB2BB8}"/>
              </a:ext>
            </a:extLst>
          </p:cNvPr>
          <p:cNvSpPr>
            <a:spLocks noGrp="1"/>
          </p:cNvSpPr>
          <p:nvPr>
            <p:ph type="sldNum" sz="quarter" idx="4294967295"/>
          </p:nvPr>
        </p:nvSpPr>
        <p:spPr>
          <a:xfrm>
            <a:off x="9639300" y="6483350"/>
            <a:ext cx="2797175" cy="371475"/>
          </a:xfrm>
          <a:prstGeom prst="rect">
            <a:avLst/>
          </a:prstGeom>
        </p:spPr>
        <p:txBody>
          <a:bodyPr>
            <a:normAutofit/>
          </a:bodyPr>
          <a:lstStyle/>
          <a:p>
            <a:pPr>
              <a:spcAft>
                <a:spcPts val="600"/>
              </a:spcAft>
            </a:pPr>
            <a:fld id="{7B76384A-BF72-4EC3-9EB1-950545506B9E}" type="slidenum">
              <a:rPr lang="en-IN" smtClean="0"/>
              <a:pPr>
                <a:spcAft>
                  <a:spcPts val="600"/>
                </a:spcAft>
              </a:pPr>
              <a:t>40</a:t>
            </a:fld>
            <a:endParaRPr lang="en-IN"/>
          </a:p>
        </p:txBody>
      </p:sp>
      <p:pic>
        <p:nvPicPr>
          <p:cNvPr id="5" name="Picture 4">
            <a:extLst>
              <a:ext uri="{FF2B5EF4-FFF2-40B4-BE49-F238E27FC236}">
                <a16:creationId xmlns:a16="http://schemas.microsoft.com/office/drawing/2014/main" id="{769D3DB2-8994-4C74-9F58-D856B43F1710}"/>
              </a:ext>
            </a:extLst>
          </p:cNvPr>
          <p:cNvPicPr>
            <a:picLocks noChangeAspect="1"/>
          </p:cNvPicPr>
          <p:nvPr/>
        </p:nvPicPr>
        <p:blipFill rotWithShape="1">
          <a:blip r:embed="rId5"/>
          <a:srcRect t="15755" r="-1" b="13991"/>
          <a:stretch/>
        </p:blipFill>
        <p:spPr>
          <a:xfrm>
            <a:off x="855007" y="1882163"/>
            <a:ext cx="10723346" cy="4538897"/>
          </a:xfrm>
          <a:prstGeom prst="rect">
            <a:avLst/>
          </a:prstGeom>
        </p:spPr>
      </p:pic>
    </p:spTree>
    <p:extLst>
      <p:ext uri="{BB962C8B-B14F-4D97-AF65-F5344CB8AC3E}">
        <p14:creationId xmlns:p14="http://schemas.microsoft.com/office/powerpoint/2010/main" val="487670295"/>
      </p:ext>
    </p:extLst>
  </p:cSld>
  <p:clrMapOvr>
    <a:overrideClrMapping bg1="lt1" tx1="dk1" bg2="lt2" tx2="dk2" accent1="accent1" accent2="accent2" accent3="accent3" accent4="accent4" accent5="accent5" accent6="accent6" hlink="hlink" folHlink="folHlink"/>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38CB87A-7634-4A03-BC2C-D2DE67B6AC82}"/>
              </a:ext>
            </a:extLst>
          </p:cNvPr>
          <p:cNvSpPr>
            <a:spLocks noGrp="1"/>
          </p:cNvSpPr>
          <p:nvPr>
            <p:ph type="title"/>
          </p:nvPr>
        </p:nvSpPr>
        <p:spPr>
          <a:xfrm>
            <a:off x="267629" y="3214749"/>
            <a:ext cx="4921405" cy="565027"/>
          </a:xfrm>
        </p:spPr>
        <p:txBody>
          <a:bodyPr wrap="square" anchor="ctr">
            <a:normAutofit fontScale="90000"/>
          </a:bodyPr>
          <a:lstStyle/>
          <a:p>
            <a:pPr>
              <a:lnSpc>
                <a:spcPct val="90000"/>
              </a:lnSpc>
            </a:pPr>
            <a:r>
              <a:rPr lang="en-US" sz="3100" dirty="0"/>
              <a:t>Azure Service Health and Incident management</a:t>
            </a:r>
          </a:p>
        </p:txBody>
      </p:sp>
      <p:pic>
        <p:nvPicPr>
          <p:cNvPr id="6" name="Picture 5">
            <a:extLst>
              <a:ext uri="{FF2B5EF4-FFF2-40B4-BE49-F238E27FC236}">
                <a16:creationId xmlns:a16="http://schemas.microsoft.com/office/drawing/2014/main" id="{06241006-C9AA-4D33-944D-6BCF3C5FD308}"/>
              </a:ext>
            </a:extLst>
          </p:cNvPr>
          <p:cNvPicPr>
            <a:picLocks noChangeAspect="1"/>
          </p:cNvPicPr>
          <p:nvPr/>
        </p:nvPicPr>
        <p:blipFill rotWithShape="1">
          <a:blip r:embed="rId4"/>
          <a:srcRect l="6776" r="36966" b="1"/>
          <a:stretch/>
        </p:blipFill>
        <p:spPr>
          <a:xfrm>
            <a:off x="5440958" y="10"/>
            <a:ext cx="6995517" cy="6994515"/>
          </a:xfrm>
          <a:prstGeom prst="rect">
            <a:avLst/>
          </a:prstGeom>
          <a:noFill/>
        </p:spPr>
      </p:pic>
    </p:spTree>
    <p:extLst>
      <p:ext uri="{BB962C8B-B14F-4D97-AF65-F5344CB8AC3E}">
        <p14:creationId xmlns:p14="http://schemas.microsoft.com/office/powerpoint/2010/main" val="828278349"/>
      </p:ext>
    </p:extLst>
  </p:cSld>
  <p:clrMapOvr>
    <a:masterClrMapping/>
  </p:clrMapOvr>
  <p:transition>
    <p:fade/>
  </p:transition>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48ED7A0-DA14-423B-BBA8-92086CDC4AB4}"/>
              </a:ext>
            </a:extLst>
          </p:cNvPr>
          <p:cNvSpPr txBox="1">
            <a:spLocks/>
          </p:cNvSpPr>
          <p:nvPr/>
        </p:nvSpPr>
        <p:spPr bwMode="ltGray">
          <a:xfrm>
            <a:off x="454687" y="1122096"/>
            <a:ext cx="11386695" cy="524223"/>
          </a:xfrm>
          <a:prstGeom prst="rect">
            <a:avLst/>
          </a:prstGeom>
          <a:noFill/>
        </p:spPr>
        <p:txBody>
          <a:bodyPr lIns="149216" tIns="93259" rIns="149216" bIns="93259"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defTabSz="932300">
              <a:lnSpc>
                <a:spcPct val="100000"/>
              </a:lnSpc>
              <a:defRPr/>
            </a:pPr>
            <a:r>
              <a:rPr lang="en-US" sz="2040" spc="20">
                <a:gradFill>
                  <a:gsLst>
                    <a:gs pos="0">
                      <a:srgbClr val="0078D4"/>
                    </a:gs>
                    <a:gs pos="100000">
                      <a:srgbClr val="0078D4"/>
                    </a:gs>
                  </a:gsLst>
                  <a:lin ang="5400000" scaled="0"/>
                </a:gradFill>
                <a:latin typeface="Segoe UI Semibold"/>
              </a:rPr>
              <a:t>aka.ms/</a:t>
            </a:r>
            <a:r>
              <a:rPr lang="en-US" sz="2040" spc="20" err="1">
                <a:gradFill>
                  <a:gsLst>
                    <a:gs pos="0">
                      <a:srgbClr val="0078D4"/>
                    </a:gs>
                    <a:gs pos="100000">
                      <a:srgbClr val="0078D4"/>
                    </a:gs>
                  </a:gsLst>
                  <a:lin ang="5400000" scaled="0"/>
                </a:gradFill>
                <a:latin typeface="Segoe UI Semibold"/>
              </a:rPr>
              <a:t>AzureServiceHealth</a:t>
            </a:r>
            <a:endParaRPr lang="en-US" sz="2040" spc="20">
              <a:gradFill>
                <a:gsLst>
                  <a:gs pos="0">
                    <a:srgbClr val="0078D4"/>
                  </a:gs>
                  <a:gs pos="100000">
                    <a:srgbClr val="0078D4"/>
                  </a:gs>
                </a:gsLst>
                <a:lin ang="5400000" scaled="0"/>
              </a:gradFill>
              <a:latin typeface="Segoe UI Semibold"/>
            </a:endParaRPr>
          </a:p>
        </p:txBody>
      </p:sp>
      <p:sp>
        <p:nvSpPr>
          <p:cNvPr id="6" name="Rectangle 5">
            <a:extLst>
              <a:ext uri="{FF2B5EF4-FFF2-40B4-BE49-F238E27FC236}">
                <a16:creationId xmlns:a16="http://schemas.microsoft.com/office/drawing/2014/main" id="{3BFAFB95-5B05-4876-A540-73119DE56C9A}"/>
              </a:ext>
            </a:extLst>
          </p:cNvPr>
          <p:cNvSpPr/>
          <p:nvPr/>
        </p:nvSpPr>
        <p:spPr>
          <a:xfrm>
            <a:off x="503017" y="6312987"/>
            <a:ext cx="9844521" cy="350330"/>
          </a:xfrm>
          <a:prstGeom prst="rect">
            <a:avLst/>
          </a:prstGeom>
        </p:spPr>
        <p:txBody>
          <a:bodyPr wrap="square">
            <a:spAutoFit/>
          </a:bodyPr>
          <a:lstStyle/>
          <a:p>
            <a:pPr defTabSz="1242663">
              <a:spcAft>
                <a:spcPts val="204"/>
              </a:spcAft>
              <a:defRPr/>
            </a:pPr>
            <a:r>
              <a:rPr lang="en-US" sz="1632" kern="0" dirty="0">
                <a:solidFill>
                  <a:schemeClr val="bg1"/>
                </a:solidFill>
                <a:latin typeface="Segoe UI Body"/>
                <a:cs typeface="Segoe UI Light" panose="020B0502040204020203" pitchFamily="34" charset="0"/>
              </a:rPr>
              <a:t>More information: aka.ms/ash-docs</a:t>
            </a:r>
          </a:p>
        </p:txBody>
      </p:sp>
      <p:pic>
        <p:nvPicPr>
          <p:cNvPr id="8" name="Picture 7">
            <a:extLst>
              <a:ext uri="{FF2B5EF4-FFF2-40B4-BE49-F238E27FC236}">
                <a16:creationId xmlns:a16="http://schemas.microsoft.com/office/drawing/2014/main" id="{71BC2BEB-766F-426D-84D5-8F1173C0851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01242" y="4137080"/>
            <a:ext cx="1033966" cy="839336"/>
          </a:xfrm>
          <a:prstGeom prst="rect">
            <a:avLst/>
          </a:prstGeom>
        </p:spPr>
      </p:pic>
      <p:pic>
        <p:nvPicPr>
          <p:cNvPr id="10" name="Picture 9">
            <a:extLst>
              <a:ext uri="{FF2B5EF4-FFF2-40B4-BE49-F238E27FC236}">
                <a16:creationId xmlns:a16="http://schemas.microsoft.com/office/drawing/2014/main" id="{B71C1F30-0E85-449E-B8CA-231BA16D1DF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6640" y="4158274"/>
            <a:ext cx="717987" cy="839336"/>
          </a:xfrm>
          <a:prstGeom prst="rect">
            <a:avLst/>
          </a:prstGeom>
        </p:spPr>
      </p:pic>
      <p:pic>
        <p:nvPicPr>
          <p:cNvPr id="12" name="Picture 11" descr="A picture containing electronics&#10;&#10;Description generated with high confidence">
            <a:extLst>
              <a:ext uri="{FF2B5EF4-FFF2-40B4-BE49-F238E27FC236}">
                <a16:creationId xmlns:a16="http://schemas.microsoft.com/office/drawing/2014/main" id="{3D92DF14-CC76-439A-B320-A5509AE4C15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501242" y="2128154"/>
            <a:ext cx="1009472" cy="839336"/>
          </a:xfrm>
          <a:prstGeom prst="rect">
            <a:avLst/>
          </a:prstGeom>
        </p:spPr>
      </p:pic>
      <p:pic>
        <p:nvPicPr>
          <p:cNvPr id="14" name="Picture 13">
            <a:extLst>
              <a:ext uri="{FF2B5EF4-FFF2-40B4-BE49-F238E27FC236}">
                <a16:creationId xmlns:a16="http://schemas.microsoft.com/office/drawing/2014/main" id="{81261B23-2EB4-4930-AA8F-C8AF455D395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96711" y="2214147"/>
            <a:ext cx="967568" cy="839336"/>
          </a:xfrm>
          <a:prstGeom prst="rect">
            <a:avLst/>
          </a:prstGeom>
        </p:spPr>
      </p:pic>
      <p:sp>
        <p:nvSpPr>
          <p:cNvPr id="15" name="TextBox 14">
            <a:extLst>
              <a:ext uri="{FF2B5EF4-FFF2-40B4-BE49-F238E27FC236}">
                <a16:creationId xmlns:a16="http://schemas.microsoft.com/office/drawing/2014/main" id="{FA9DE31D-C4A8-49A2-B996-23D8C19A13A4}"/>
              </a:ext>
            </a:extLst>
          </p:cNvPr>
          <p:cNvSpPr txBox="1"/>
          <p:nvPr/>
        </p:nvSpPr>
        <p:spPr>
          <a:xfrm>
            <a:off x="1649565" y="2028273"/>
            <a:ext cx="4526758" cy="1828552"/>
          </a:xfrm>
          <a:prstGeom prst="rect">
            <a:avLst/>
          </a:prstGeom>
          <a:noFill/>
        </p:spPr>
        <p:txBody>
          <a:bodyPr wrap="square" lIns="186520" tIns="149216" rIns="186520" bIns="149216" rtlCol="0">
            <a:spAutoFit/>
          </a:bodyPr>
          <a:lstStyle/>
          <a:p>
            <a:pPr defTabSz="932478">
              <a:lnSpc>
                <a:spcPct val="90000"/>
              </a:lnSpc>
              <a:defRPr/>
            </a:pPr>
            <a:r>
              <a:rPr lang="en-US" sz="2040" dirty="0">
                <a:gradFill>
                  <a:gsLst>
                    <a:gs pos="0">
                      <a:srgbClr val="0078D4"/>
                    </a:gs>
                    <a:gs pos="100000">
                      <a:srgbClr val="0078D4"/>
                    </a:gs>
                  </a:gsLst>
                </a:gradFill>
                <a:latin typeface="Segoe UI Body"/>
                <a:cs typeface="Segoe UI Semibold" panose="020B0702040204020203" pitchFamily="34" charset="0"/>
              </a:rPr>
              <a:t>Access a personalized dashboard</a:t>
            </a:r>
          </a:p>
          <a:p>
            <a:pPr defTabSz="932478">
              <a:lnSpc>
                <a:spcPct val="90000"/>
              </a:lnSpc>
              <a:defRPr/>
            </a:pPr>
            <a:endParaRPr lang="en-US" sz="612" dirty="0">
              <a:solidFill>
                <a:srgbClr val="1A1A1A"/>
              </a:solidFill>
              <a:latin typeface="Segoe UI Body"/>
            </a:endParaRPr>
          </a:p>
          <a:p>
            <a:pPr defTabSz="932478">
              <a:lnSpc>
                <a:spcPct val="90000"/>
              </a:lnSpc>
              <a:defRPr/>
            </a:pPr>
            <a:r>
              <a:rPr lang="en-US" sz="1632" dirty="0">
                <a:solidFill>
                  <a:schemeClr val="bg1"/>
                </a:solidFill>
                <a:latin typeface="Segoe UI Body"/>
              </a:rPr>
              <a:t>Find timely information about service issues, planned maintenance, and health advisories for your resources right from the Azure portal, and pin a filtered view that helps you focus on what’s important.</a:t>
            </a:r>
          </a:p>
        </p:txBody>
      </p:sp>
      <p:sp>
        <p:nvSpPr>
          <p:cNvPr id="16" name="TextBox 15">
            <a:extLst>
              <a:ext uri="{FF2B5EF4-FFF2-40B4-BE49-F238E27FC236}">
                <a16:creationId xmlns:a16="http://schemas.microsoft.com/office/drawing/2014/main" id="{32750743-0ADD-4AD4-A6DD-A02473959638}"/>
              </a:ext>
            </a:extLst>
          </p:cNvPr>
          <p:cNvSpPr txBox="1"/>
          <p:nvPr/>
        </p:nvSpPr>
        <p:spPr>
          <a:xfrm>
            <a:off x="1649565" y="4023862"/>
            <a:ext cx="4526758" cy="1572720"/>
          </a:xfrm>
          <a:prstGeom prst="rect">
            <a:avLst/>
          </a:prstGeom>
          <a:noFill/>
        </p:spPr>
        <p:txBody>
          <a:bodyPr wrap="square" lIns="186520" tIns="149216" rIns="186520" bIns="149216" rtlCol="0">
            <a:spAutoFit/>
          </a:bodyPr>
          <a:lstStyle/>
          <a:p>
            <a:pPr defTabSz="932478">
              <a:lnSpc>
                <a:spcPct val="90000"/>
              </a:lnSpc>
              <a:defRPr/>
            </a:pPr>
            <a:r>
              <a:rPr lang="en-US" sz="2040" dirty="0">
                <a:gradFill>
                  <a:gsLst>
                    <a:gs pos="0">
                      <a:srgbClr val="0078D4"/>
                    </a:gs>
                    <a:gs pos="100000">
                      <a:srgbClr val="0078D4"/>
                    </a:gs>
                  </a:gsLst>
                </a:gradFill>
                <a:latin typeface="Segoe UI Body"/>
                <a:cs typeface="Segoe UI Semibold" panose="020B0702040204020203" pitchFamily="34" charset="0"/>
              </a:rPr>
              <a:t>Receive guidance and support</a:t>
            </a:r>
          </a:p>
          <a:p>
            <a:pPr defTabSz="932478">
              <a:lnSpc>
                <a:spcPct val="90000"/>
              </a:lnSpc>
              <a:defRPr/>
            </a:pPr>
            <a:endParaRPr lang="en-US" sz="612" dirty="0">
              <a:solidFill>
                <a:srgbClr val="1A1A1A"/>
              </a:solidFill>
              <a:latin typeface="Segoe UI Body"/>
            </a:endParaRPr>
          </a:p>
          <a:p>
            <a:pPr defTabSz="932478">
              <a:lnSpc>
                <a:spcPct val="90000"/>
              </a:lnSpc>
              <a:defRPr/>
            </a:pPr>
            <a:r>
              <a:rPr lang="en-US" sz="1632" dirty="0">
                <a:solidFill>
                  <a:schemeClr val="bg1"/>
                </a:solidFill>
                <a:latin typeface="Segoe UI Body"/>
              </a:rPr>
              <a:t>When an Azure issue impacts your resources, Service Health helps you diagnose and get support. You’ll receive updates on how Azure is fixing the issue until everything is resolved.</a:t>
            </a:r>
          </a:p>
        </p:txBody>
      </p:sp>
      <p:sp>
        <p:nvSpPr>
          <p:cNvPr id="17" name="TextBox 16">
            <a:extLst>
              <a:ext uri="{FF2B5EF4-FFF2-40B4-BE49-F238E27FC236}">
                <a16:creationId xmlns:a16="http://schemas.microsoft.com/office/drawing/2014/main" id="{D232F16A-390A-4898-AA46-411865DBFE68}"/>
              </a:ext>
            </a:extLst>
          </p:cNvPr>
          <p:cNvSpPr txBox="1"/>
          <p:nvPr/>
        </p:nvSpPr>
        <p:spPr>
          <a:xfrm>
            <a:off x="7609301" y="2028273"/>
            <a:ext cx="4526758" cy="1828552"/>
          </a:xfrm>
          <a:prstGeom prst="rect">
            <a:avLst/>
          </a:prstGeom>
          <a:noFill/>
        </p:spPr>
        <p:txBody>
          <a:bodyPr wrap="square" lIns="186520" tIns="149216" rIns="186520" bIns="149216" rtlCol="0">
            <a:spAutoFit/>
          </a:bodyPr>
          <a:lstStyle/>
          <a:p>
            <a:pPr defTabSz="932478">
              <a:lnSpc>
                <a:spcPct val="90000"/>
              </a:lnSpc>
              <a:defRPr/>
            </a:pPr>
            <a:r>
              <a:rPr lang="en-US" sz="2040" dirty="0">
                <a:gradFill>
                  <a:gsLst>
                    <a:gs pos="0">
                      <a:srgbClr val="0078D4"/>
                    </a:gs>
                    <a:gs pos="100000">
                      <a:srgbClr val="0078D4"/>
                    </a:gs>
                  </a:gsLst>
                </a:gradFill>
                <a:latin typeface="Segoe UI Body"/>
                <a:cs typeface="Segoe UI Semibold" panose="020B0702040204020203" pitchFamily="34" charset="0"/>
              </a:rPr>
              <a:t>Set up targeted notifications</a:t>
            </a:r>
          </a:p>
          <a:p>
            <a:pPr defTabSz="932478">
              <a:lnSpc>
                <a:spcPct val="90000"/>
              </a:lnSpc>
              <a:defRPr/>
            </a:pPr>
            <a:endParaRPr lang="en-US" sz="612" dirty="0">
              <a:solidFill>
                <a:srgbClr val="1A1A1A"/>
              </a:solidFill>
              <a:latin typeface="Segoe UI Body"/>
            </a:endParaRPr>
          </a:p>
          <a:p>
            <a:pPr defTabSz="932478">
              <a:lnSpc>
                <a:spcPct val="90000"/>
              </a:lnSpc>
              <a:defRPr/>
            </a:pPr>
            <a:r>
              <a:rPr lang="en-US" sz="1632" dirty="0">
                <a:solidFill>
                  <a:schemeClr val="bg1"/>
                </a:solidFill>
                <a:latin typeface="Segoe UI Body"/>
              </a:rPr>
              <a:t>Azure Service Health integrates into Azure Monitor to alert you and your teams via emails, text messages, and webhook notifications when your business-critical resources are impacted.</a:t>
            </a:r>
          </a:p>
        </p:txBody>
      </p:sp>
      <p:sp>
        <p:nvSpPr>
          <p:cNvPr id="18" name="TextBox 17">
            <a:extLst>
              <a:ext uri="{FF2B5EF4-FFF2-40B4-BE49-F238E27FC236}">
                <a16:creationId xmlns:a16="http://schemas.microsoft.com/office/drawing/2014/main" id="{3A48B26F-7965-4E24-ADA0-F670B261E71E}"/>
              </a:ext>
            </a:extLst>
          </p:cNvPr>
          <p:cNvSpPr txBox="1"/>
          <p:nvPr/>
        </p:nvSpPr>
        <p:spPr>
          <a:xfrm>
            <a:off x="7609301" y="4023861"/>
            <a:ext cx="4526758" cy="1825806"/>
          </a:xfrm>
          <a:prstGeom prst="rect">
            <a:avLst/>
          </a:prstGeom>
          <a:noFill/>
        </p:spPr>
        <p:txBody>
          <a:bodyPr wrap="square" lIns="186520" tIns="149216" rIns="186520" bIns="149216" rtlCol="0" anchor="t">
            <a:spAutoFit/>
          </a:bodyPr>
          <a:lstStyle/>
          <a:p>
            <a:pPr defTabSz="932478">
              <a:lnSpc>
                <a:spcPct val="90000"/>
              </a:lnSpc>
              <a:defRPr/>
            </a:pPr>
            <a:r>
              <a:rPr lang="en-US" sz="2025" dirty="0">
                <a:gradFill>
                  <a:gsLst>
                    <a:gs pos="0">
                      <a:srgbClr val="0078D4"/>
                    </a:gs>
                    <a:gs pos="100000">
                      <a:srgbClr val="0078D4"/>
                    </a:gs>
                  </a:gsLst>
                </a:gradFill>
                <a:latin typeface="Segoe UI Body"/>
                <a:cs typeface="Segoe UI Semibold" panose="020B0702040204020203" pitchFamily="34" charset="0"/>
              </a:rPr>
              <a:t>Share details and updates easily</a:t>
            </a:r>
          </a:p>
          <a:p>
            <a:pPr defTabSz="932478">
              <a:lnSpc>
                <a:spcPct val="90000"/>
              </a:lnSpc>
              <a:defRPr/>
            </a:pPr>
            <a:endParaRPr lang="en-US" sz="612" dirty="0">
              <a:solidFill>
                <a:srgbClr val="1A1A1A"/>
              </a:solidFill>
              <a:latin typeface="Segoe UI Body"/>
            </a:endParaRPr>
          </a:p>
          <a:p>
            <a:pPr defTabSz="932478">
              <a:lnSpc>
                <a:spcPct val="90000"/>
              </a:lnSpc>
              <a:defRPr/>
            </a:pPr>
            <a:r>
              <a:rPr lang="en-US" sz="1631" dirty="0">
                <a:solidFill>
                  <a:schemeClr val="bg1"/>
                </a:solidFill>
                <a:latin typeface="Segoe UI Body"/>
              </a:rPr>
              <a:t>Get a link for the issue to use in your problem-management system and </a:t>
            </a:r>
            <a:br>
              <a:rPr lang="en-US" sz="1631" dirty="0">
                <a:solidFill>
                  <a:schemeClr val="bg1"/>
                </a:solidFill>
                <a:latin typeface="Segoe UI Body"/>
              </a:rPr>
            </a:br>
            <a:r>
              <a:rPr lang="en-US" sz="1631" dirty="0">
                <a:solidFill>
                  <a:schemeClr val="bg1"/>
                </a:solidFill>
                <a:latin typeface="Segoe UI Body"/>
              </a:rPr>
              <a:t>download a PDF summary of the issue to share with people who don’t have access </a:t>
            </a:r>
            <a:br>
              <a:rPr lang="en-US" sz="1631" dirty="0">
                <a:solidFill>
                  <a:schemeClr val="bg1"/>
                </a:solidFill>
                <a:latin typeface="Segoe UI Body"/>
              </a:rPr>
            </a:br>
            <a:r>
              <a:rPr lang="en-US" sz="1631" dirty="0">
                <a:solidFill>
                  <a:schemeClr val="bg1"/>
                </a:solidFill>
                <a:latin typeface="Segoe UI Body"/>
              </a:rPr>
              <a:t>to the Azure portal.</a:t>
            </a:r>
          </a:p>
        </p:txBody>
      </p:sp>
      <p:sp>
        <p:nvSpPr>
          <p:cNvPr id="2" name="Title 1">
            <a:extLst>
              <a:ext uri="{FF2B5EF4-FFF2-40B4-BE49-F238E27FC236}">
                <a16:creationId xmlns:a16="http://schemas.microsoft.com/office/drawing/2014/main" id="{1E5C1118-CE34-423F-A172-F3F500F99D1D}"/>
              </a:ext>
            </a:extLst>
          </p:cNvPr>
          <p:cNvSpPr>
            <a:spLocks noGrp="1"/>
          </p:cNvSpPr>
          <p:nvPr>
            <p:ph type="title"/>
          </p:nvPr>
        </p:nvSpPr>
        <p:spPr/>
        <p:txBody>
          <a:bodyPr/>
          <a:lstStyle/>
          <a:p>
            <a:r>
              <a:rPr lang="en-US" dirty="0">
                <a:solidFill>
                  <a:schemeClr val="bg1"/>
                </a:solidFill>
              </a:rPr>
              <a:t>Azure Service Health</a:t>
            </a:r>
          </a:p>
        </p:txBody>
      </p:sp>
    </p:spTree>
    <p:extLst>
      <p:ext uri="{BB962C8B-B14F-4D97-AF65-F5344CB8AC3E}">
        <p14:creationId xmlns:p14="http://schemas.microsoft.com/office/powerpoint/2010/main" val="4250704317"/>
      </p:ext>
    </p:extLst>
  </p:cSld>
  <p:clrMapOvr>
    <a:overrideClrMapping bg1="lt1" tx1="dk1" bg2="lt2" tx2="dk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3D1D3-576F-4682-BB91-7E741D877785}"/>
              </a:ext>
            </a:extLst>
          </p:cNvPr>
          <p:cNvSpPr>
            <a:spLocks noGrp="1"/>
          </p:cNvSpPr>
          <p:nvPr>
            <p:ph type="title"/>
          </p:nvPr>
        </p:nvSpPr>
        <p:spPr>
          <a:xfrm>
            <a:off x="320040" y="466301"/>
            <a:ext cx="11519483" cy="1003993"/>
          </a:xfrm>
        </p:spPr>
        <p:txBody>
          <a:bodyPr/>
          <a:lstStyle/>
          <a:p>
            <a:r>
              <a:rPr lang="en-US" sz="3262" dirty="0">
                <a:solidFill>
                  <a:schemeClr val="bg1"/>
                </a:solidFill>
              </a:rPr>
              <a:t>Azure communicates incidents, upcoming maintenance, </a:t>
            </a:r>
            <a:br>
              <a:rPr lang="en-US" sz="3262" dirty="0">
                <a:solidFill>
                  <a:schemeClr val="bg1"/>
                </a:solidFill>
                <a:cs typeface="Segoe UI Semibold"/>
              </a:rPr>
            </a:br>
            <a:r>
              <a:rPr lang="en-US" sz="3262" dirty="0">
                <a:solidFill>
                  <a:schemeClr val="bg1"/>
                </a:solidFill>
              </a:rPr>
              <a:t>and health advisories via Azure Service Health</a:t>
            </a:r>
          </a:p>
        </p:txBody>
      </p:sp>
      <p:sp>
        <p:nvSpPr>
          <p:cNvPr id="7" name="Text Placeholder 6">
            <a:extLst>
              <a:ext uri="{FF2B5EF4-FFF2-40B4-BE49-F238E27FC236}">
                <a16:creationId xmlns:a16="http://schemas.microsoft.com/office/drawing/2014/main" id="{285433CD-AFAB-4DE2-80D5-241F1D1EE4A1}"/>
              </a:ext>
            </a:extLst>
          </p:cNvPr>
          <p:cNvSpPr>
            <a:spLocks noGrp="1"/>
          </p:cNvSpPr>
          <p:nvPr>
            <p:ph type="body" sz="quarter" idx="4294967295"/>
          </p:nvPr>
        </p:nvSpPr>
        <p:spPr>
          <a:xfrm>
            <a:off x="320040" y="1688916"/>
            <a:ext cx="4895850" cy="4433073"/>
          </a:xfrm>
        </p:spPr>
        <p:txBody>
          <a:bodyPr/>
          <a:lstStyle/>
          <a:p>
            <a:pPr marL="0" indent="0" defTabSz="524518" fontAlgn="base">
              <a:spcBef>
                <a:spcPts val="0"/>
              </a:spcBef>
              <a:spcAft>
                <a:spcPts val="1224"/>
              </a:spcAft>
              <a:buSzTx/>
              <a:buNone/>
              <a:defRPr/>
            </a:pPr>
            <a:r>
              <a:rPr lang="en-US" sz="2040" dirty="0">
                <a:gradFill>
                  <a:gsLst>
                    <a:gs pos="0">
                      <a:srgbClr val="0078D4"/>
                    </a:gs>
                    <a:gs pos="100000">
                      <a:srgbClr val="0078D4"/>
                    </a:gs>
                  </a:gsLst>
                </a:gradFill>
                <a:latin typeface="Segoe UI Body"/>
                <a:cs typeface="Segoe UI Semibold" panose="020B0702040204020203" pitchFamily="34" charset="0"/>
              </a:rPr>
              <a:t>Azure Service Health </a:t>
            </a:r>
            <a:r>
              <a:rPr lang="en-US" sz="2040" dirty="0">
                <a:solidFill>
                  <a:schemeClr val="bg1"/>
                </a:solidFill>
                <a:latin typeface="Segoe UI"/>
                <a:cs typeface="Segoe UI"/>
              </a:rPr>
              <a:t>alerts are strongly recommended for production systems</a:t>
            </a:r>
          </a:p>
          <a:p>
            <a:pPr marL="0" indent="0" defTabSz="524518" fontAlgn="base">
              <a:spcBef>
                <a:spcPts val="0"/>
              </a:spcBef>
              <a:spcAft>
                <a:spcPts val="1224"/>
              </a:spcAft>
              <a:buSzTx/>
              <a:buNone/>
              <a:defRPr/>
            </a:pPr>
            <a:endParaRPr lang="en-US" sz="2040" dirty="0">
              <a:solidFill>
                <a:schemeClr val="bg1"/>
              </a:solidFill>
              <a:latin typeface="Segoe UI"/>
              <a:cs typeface="Segoe UI"/>
            </a:endParaRPr>
          </a:p>
          <a:p>
            <a:pPr marL="0" indent="0" defTabSz="524518" fontAlgn="base">
              <a:spcBef>
                <a:spcPts val="0"/>
              </a:spcBef>
              <a:spcAft>
                <a:spcPts val="612"/>
              </a:spcAft>
              <a:buSzTx/>
              <a:buNone/>
              <a:defRPr/>
            </a:pPr>
            <a:r>
              <a:rPr lang="en-US" sz="1632" dirty="0">
                <a:solidFill>
                  <a:schemeClr val="bg1"/>
                </a:solidFill>
                <a:latin typeface="Segoe UI"/>
                <a:cs typeface="Segoe UI"/>
              </a:rPr>
              <a:t>Examples of alerts include:</a:t>
            </a:r>
            <a:br>
              <a:rPr lang="en-US" sz="1632" dirty="0">
                <a:solidFill>
                  <a:schemeClr val="bg1"/>
                </a:solidFill>
                <a:latin typeface="Segoe UI"/>
                <a:cs typeface="Segoe UI"/>
              </a:rPr>
            </a:br>
            <a:endParaRPr lang="en-US" sz="1632" dirty="0">
              <a:solidFill>
                <a:schemeClr val="bg1"/>
              </a:solidFill>
              <a:latin typeface="Segoe UI"/>
              <a:cs typeface="Segoe UI"/>
            </a:endParaRPr>
          </a:p>
          <a:p>
            <a:pPr defTabSz="524518" fontAlgn="base">
              <a:spcBef>
                <a:spcPts val="0"/>
              </a:spcBef>
              <a:spcAft>
                <a:spcPts val="612"/>
              </a:spcAft>
              <a:buSzTx/>
              <a:buFont typeface="Wingdings" panose="05000000000000000000" pitchFamily="2" charset="2"/>
              <a:buChar char="§"/>
              <a:defRPr/>
            </a:pPr>
            <a:r>
              <a:rPr lang="en-US" sz="1632" dirty="0">
                <a:solidFill>
                  <a:schemeClr val="bg1"/>
                </a:solidFill>
                <a:latin typeface="Segoe UI"/>
              </a:rPr>
              <a:t>An alert to email your dev team when a </a:t>
            </a:r>
            <a:br>
              <a:rPr lang="en-US" sz="1632" dirty="0">
                <a:solidFill>
                  <a:schemeClr val="bg1"/>
                </a:solidFill>
                <a:latin typeface="Segoe UI"/>
              </a:rPr>
            </a:br>
            <a:r>
              <a:rPr lang="en-US" sz="1632" dirty="0">
                <a:solidFill>
                  <a:schemeClr val="bg1"/>
                </a:solidFill>
                <a:latin typeface="Segoe UI"/>
              </a:rPr>
              <a:t>resource in a test/dev subscription is impacted</a:t>
            </a:r>
            <a:r>
              <a:rPr lang="en-US" sz="1632" dirty="0">
                <a:solidFill>
                  <a:schemeClr val="bg1"/>
                </a:solidFill>
                <a:latin typeface="Segoe UI"/>
                <a:cs typeface="Segoe UI"/>
              </a:rPr>
              <a:t>.</a:t>
            </a:r>
          </a:p>
          <a:p>
            <a:pPr defTabSz="524518" fontAlgn="base">
              <a:spcBef>
                <a:spcPts val="0"/>
              </a:spcBef>
              <a:spcAft>
                <a:spcPts val="612"/>
              </a:spcAft>
              <a:buSzTx/>
              <a:buFont typeface="Wingdings" panose="05000000000000000000" pitchFamily="2" charset="2"/>
              <a:buChar char="§"/>
              <a:defRPr/>
            </a:pPr>
            <a:r>
              <a:rPr lang="en-US" sz="1632" dirty="0">
                <a:solidFill>
                  <a:schemeClr val="bg1"/>
                </a:solidFill>
                <a:latin typeface="Segoe UI"/>
              </a:rPr>
              <a:t>An alert to update ServiceNow via webhook </a:t>
            </a:r>
            <a:br>
              <a:rPr lang="en-US" sz="1632" dirty="0">
                <a:solidFill>
                  <a:schemeClr val="bg1"/>
                </a:solidFill>
                <a:latin typeface="Segoe UI"/>
              </a:rPr>
            </a:br>
            <a:r>
              <a:rPr lang="en-US" sz="1632" dirty="0">
                <a:solidFill>
                  <a:schemeClr val="bg1"/>
                </a:solidFill>
                <a:latin typeface="Segoe UI"/>
              </a:rPr>
              <a:t>when a resource in production is impacted</a:t>
            </a:r>
            <a:r>
              <a:rPr lang="en-US" sz="1632" dirty="0">
                <a:solidFill>
                  <a:schemeClr val="bg1"/>
                </a:solidFill>
                <a:latin typeface="Segoe UI"/>
                <a:cs typeface="Segoe UI"/>
              </a:rPr>
              <a:t>.</a:t>
            </a:r>
          </a:p>
          <a:p>
            <a:pPr defTabSz="524518" fontAlgn="base">
              <a:spcBef>
                <a:spcPts val="0"/>
              </a:spcBef>
              <a:spcAft>
                <a:spcPts val="612"/>
              </a:spcAft>
              <a:buSzTx/>
              <a:buFont typeface="Wingdings" panose="05000000000000000000" pitchFamily="2" charset="2"/>
              <a:buChar char="§"/>
              <a:defRPr/>
            </a:pPr>
            <a:r>
              <a:rPr lang="en-US" sz="1632" dirty="0">
                <a:solidFill>
                  <a:schemeClr val="bg1"/>
                </a:solidFill>
                <a:latin typeface="Segoe UI"/>
              </a:rPr>
              <a:t>An alert to send an SMS to a specific number </a:t>
            </a:r>
            <a:br>
              <a:rPr lang="en-US" sz="1632" dirty="0">
                <a:solidFill>
                  <a:schemeClr val="bg1"/>
                </a:solidFill>
                <a:latin typeface="Segoe UI"/>
                <a:cs typeface="Segoe UI"/>
              </a:rPr>
            </a:br>
            <a:r>
              <a:rPr lang="en-US" sz="1632" dirty="0">
                <a:solidFill>
                  <a:schemeClr val="bg1"/>
                </a:solidFill>
                <a:latin typeface="Segoe UI"/>
              </a:rPr>
              <a:t>when resources in a given region are impacted</a:t>
            </a:r>
            <a:r>
              <a:rPr lang="en-US" sz="1632" dirty="0">
                <a:solidFill>
                  <a:schemeClr val="bg1"/>
                </a:solidFill>
                <a:latin typeface="Segoe UI"/>
                <a:cs typeface="Segoe UI"/>
              </a:rPr>
              <a:t>.</a:t>
            </a:r>
            <a:br>
              <a:rPr lang="en-US" sz="1632" dirty="0">
                <a:solidFill>
                  <a:schemeClr val="bg1"/>
                </a:solidFill>
                <a:latin typeface="Segoe UI"/>
                <a:cs typeface="Segoe UI"/>
              </a:rPr>
            </a:br>
            <a:endParaRPr lang="en-US" sz="2040" dirty="0">
              <a:solidFill>
                <a:schemeClr val="bg1"/>
              </a:solidFill>
            </a:endParaRPr>
          </a:p>
          <a:p>
            <a:pPr marL="0" indent="0">
              <a:buNone/>
            </a:pPr>
            <a:r>
              <a:rPr lang="en-US" sz="1632" u="sng" dirty="0">
                <a:solidFill>
                  <a:schemeClr val="bg1"/>
                </a:solidFill>
                <a:latin typeface="+mn-lt"/>
              </a:rPr>
              <a:t>status.azure.com</a:t>
            </a:r>
            <a:r>
              <a:rPr lang="en-US" sz="1632" dirty="0">
                <a:solidFill>
                  <a:schemeClr val="bg1"/>
                </a:solidFill>
                <a:latin typeface="+mn-lt"/>
              </a:rPr>
              <a:t> is only used to communicate issues with widespread impact.</a:t>
            </a:r>
          </a:p>
        </p:txBody>
      </p:sp>
      <p:pic>
        <p:nvPicPr>
          <p:cNvPr id="4" name="Picture 3">
            <a:extLst>
              <a:ext uri="{FF2B5EF4-FFF2-40B4-BE49-F238E27FC236}">
                <a16:creationId xmlns:a16="http://schemas.microsoft.com/office/drawing/2014/main" id="{0AE4AD05-EC25-46BB-95E3-488EBEBB198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062720" y="1631650"/>
            <a:ext cx="5775016" cy="4490339"/>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40103C90-1141-463C-A838-B2E85AD63EED}"/>
              </a:ext>
            </a:extLst>
          </p:cNvPr>
          <p:cNvPicPr>
            <a:picLocks noChangeAspect="1"/>
          </p:cNvPicPr>
          <p:nvPr/>
        </p:nvPicPr>
        <p:blipFill>
          <a:blip r:embed="rId6"/>
          <a:stretch>
            <a:fillRect/>
          </a:stretch>
        </p:blipFill>
        <p:spPr>
          <a:xfrm>
            <a:off x="5773553" y="3401646"/>
            <a:ext cx="6067830" cy="32933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75101163"/>
      </p:ext>
    </p:extLst>
  </p:cSld>
  <p:clrMapOvr>
    <a:overrideClrMapping bg1="lt1" tx1="dk1" bg2="lt2" tx2="dk2" accent1="accent1" accent2="accent2" accent3="accent3" accent4="accent4" accent5="accent5" accent6="accent6" hlink="hlink" folHlink="folHlink"/>
  </p:clrMapOvr>
  <p:transition>
    <p:fade/>
  </p:transition>
  <p:extLst>
    <p:ext uri="{6950BFC3-D8DA-4A85-94F7-54DA5524770B}">
      <p188:commentRel xmlns:p188="http://schemas.microsoft.com/office/powerpoint/2018/8/main" r:id="rId4"/>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72A269D-14D7-4F2A-BD1E-02C19A7A46FA}"/>
              </a:ext>
            </a:extLst>
          </p:cNvPr>
          <p:cNvSpPr/>
          <p:nvPr/>
        </p:nvSpPr>
        <p:spPr bwMode="auto">
          <a:xfrm>
            <a:off x="882" y="2897886"/>
            <a:ext cx="12434712" cy="409663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0CEEDD8-F052-4E4E-A2C1-63B323B34DEE}"/>
              </a:ext>
            </a:extLst>
          </p:cNvPr>
          <p:cNvSpPr/>
          <p:nvPr/>
        </p:nvSpPr>
        <p:spPr bwMode="auto">
          <a:xfrm>
            <a:off x="6218237" y="2897886"/>
            <a:ext cx="6217356" cy="4096639"/>
          </a:xfrm>
          <a:prstGeom prst="rect">
            <a:avLst/>
          </a:prstGeom>
          <a:solidFill>
            <a:srgbClr val="3232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Freeform 5">
            <a:extLst>
              <a:ext uri="{FF2B5EF4-FFF2-40B4-BE49-F238E27FC236}">
                <a16:creationId xmlns:a16="http://schemas.microsoft.com/office/drawing/2014/main" id="{55BDB925-758E-416E-9597-DAC8DF946436}"/>
              </a:ext>
            </a:extLst>
          </p:cNvPr>
          <p:cNvSpPr>
            <a:spLocks/>
          </p:cNvSpPr>
          <p:nvPr/>
        </p:nvSpPr>
        <p:spPr bwMode="auto">
          <a:xfrm>
            <a:off x="874935" y="3096174"/>
            <a:ext cx="5042873" cy="393136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3926" fontAlgn="base">
              <a:lnSpc>
                <a:spcPct val="90000"/>
              </a:lnSpc>
              <a:spcBef>
                <a:spcPts val="587"/>
              </a:spcBef>
              <a:spcAft>
                <a:spcPts val="1000"/>
              </a:spcAft>
              <a:defRPr/>
            </a:pPr>
            <a:r>
              <a:rPr lang="en-US" sz="3060" b="1" kern="0">
                <a:ln w="3175">
                  <a:noFill/>
                </a:ln>
                <a:solidFill>
                  <a:srgbClr val="FFFFFF"/>
                </a:solidFill>
                <a:latin typeface="Segoe UI Semibold" panose="020B0702040204020203" pitchFamily="34" charset="0"/>
                <a:cs typeface="Segoe UI Semibold" panose="020B0702040204020203" pitchFamily="34" charset="0"/>
              </a:rPr>
              <a:t>     Before</a:t>
            </a:r>
            <a:r>
              <a:rPr lang="en-US" sz="3060" kern="0">
                <a:ln w="3175">
                  <a:noFill/>
                </a:ln>
                <a:solidFill>
                  <a:srgbClr val="FFFFFF"/>
                </a:solidFill>
                <a:latin typeface="Segoe UI"/>
                <a:cs typeface="Segoe UI Semibold" panose="020B0702040204020203" pitchFamily="34" charset="0"/>
              </a:rPr>
              <a:t> an incident</a:t>
            </a:r>
            <a:endParaRPr lang="en-US" sz="3060">
              <a:solidFill>
                <a:srgbClr val="FFFFFF"/>
              </a:solidFill>
              <a:latin typeface="Segoe UI"/>
              <a:cs typeface="Segoe UI" pitchFamily="34" charset="0"/>
            </a:endParaRPr>
          </a:p>
          <a:p>
            <a:pPr defTabSz="913926" fontAlgn="base">
              <a:lnSpc>
                <a:spcPct val="90000"/>
              </a:lnSpc>
              <a:spcBef>
                <a:spcPts val="587"/>
              </a:spcBef>
              <a:spcAft>
                <a:spcPct val="0"/>
              </a:spcAft>
              <a:defRPr/>
            </a:pPr>
            <a:endParaRPr lang="en-US" sz="1020">
              <a:solidFill>
                <a:srgbClr val="FFFFFF"/>
              </a:solidFill>
              <a:latin typeface="Segoe UI"/>
              <a:cs typeface="Segoe UI" pitchFamily="34" charset="0"/>
            </a:endParaRPr>
          </a:p>
          <a:p>
            <a:pPr marL="270898" indent="-280068" defTabSz="913926" fontAlgn="base">
              <a:lnSpc>
                <a:spcPct val="90000"/>
              </a:lnSpc>
              <a:spcBef>
                <a:spcPts val="587"/>
              </a:spcBef>
              <a:spcAft>
                <a:spcPct val="0"/>
              </a:spcAft>
              <a:buFont typeface="+mj-lt"/>
              <a:buAutoNum type="arabicPeriod"/>
              <a:defRPr/>
            </a:pPr>
            <a:r>
              <a:rPr lang="en-US" sz="1632">
                <a:solidFill>
                  <a:srgbClr val="FFFF00"/>
                </a:solidFill>
                <a:latin typeface="Segoe UI"/>
                <a:cs typeface="Segoe UI" pitchFamily="34" charset="0"/>
              </a:rPr>
              <a:t>Understand </a:t>
            </a:r>
            <a:r>
              <a:rPr lang="en-US" sz="1632" b="1" u="sng">
                <a:solidFill>
                  <a:srgbClr val="FFFF00"/>
                </a:solidFill>
                <a:latin typeface="Segoe UI"/>
                <a:cs typeface="Segoe UI" pitchFamily="34" charset="0"/>
                <a:hlinkClick r:id="rId3">
                  <a:extLst>
                    <a:ext uri="{A12FA001-AC4F-418D-AE19-62706E023703}">
                      <ahyp:hlinkClr xmlns:ahyp="http://schemas.microsoft.com/office/drawing/2018/hyperlinkcolor" val="tx"/>
                    </a:ext>
                  </a:extLst>
                </a:hlinkClick>
              </a:rPr>
              <a:t>resilience</a:t>
            </a:r>
            <a:r>
              <a:rPr lang="en-US" sz="1632">
                <a:solidFill>
                  <a:srgbClr val="FFFF00"/>
                </a:solidFill>
                <a:latin typeface="Segoe UI"/>
                <a:cs typeface="Segoe UI" pitchFamily="34" charset="0"/>
              </a:rPr>
              <a:t> and ensure that all of your critical services are architected for high availability.</a:t>
            </a:r>
          </a:p>
          <a:p>
            <a:pPr marL="270898" indent="-280068" defTabSz="913926" fontAlgn="base">
              <a:lnSpc>
                <a:spcPct val="90000"/>
              </a:lnSpc>
              <a:spcBef>
                <a:spcPts val="587"/>
              </a:spcBef>
              <a:spcAft>
                <a:spcPct val="0"/>
              </a:spcAft>
              <a:buFont typeface="+mj-lt"/>
              <a:buAutoNum type="arabicPeriod"/>
              <a:defRPr/>
            </a:pPr>
            <a:endParaRPr lang="en-US" sz="1020" b="1" u="sng">
              <a:solidFill>
                <a:srgbClr val="FFFFFF"/>
              </a:solidFill>
              <a:latin typeface="Segoe UI"/>
              <a:cs typeface="Segoe UI" pitchFamily="34" charset="0"/>
            </a:endParaRPr>
          </a:p>
          <a:p>
            <a:pPr marL="270898" indent="-280068" defTabSz="913926" fontAlgn="base">
              <a:lnSpc>
                <a:spcPct val="90000"/>
              </a:lnSpc>
              <a:spcBef>
                <a:spcPts val="587"/>
              </a:spcBef>
              <a:spcAft>
                <a:spcPct val="0"/>
              </a:spcAft>
              <a:buFont typeface="+mj-lt"/>
              <a:buAutoNum type="arabicPeriod"/>
              <a:defRPr/>
            </a:pPr>
            <a:r>
              <a:rPr lang="en-US" sz="1632">
                <a:solidFill>
                  <a:srgbClr val="FFFFFF"/>
                </a:solidFill>
                <a:latin typeface="Segoe UI"/>
                <a:cs typeface="Segoe UI" pitchFamily="34" charset="0"/>
              </a:rPr>
              <a:t>Get familiar with </a:t>
            </a:r>
            <a:r>
              <a:rPr lang="en-US" sz="1632" b="1">
                <a:solidFill>
                  <a:srgbClr val="FFFFFF"/>
                </a:solidFill>
                <a:latin typeface="Segoe UI"/>
                <a:cs typeface="Segoe UI" pitchFamily="34" charset="0"/>
                <a:hlinkClick r:id="rId4"/>
              </a:rPr>
              <a:t>Azure Service Health</a:t>
            </a:r>
            <a:r>
              <a:rPr lang="en-US" sz="1632" b="1">
                <a:solidFill>
                  <a:srgbClr val="FFFFFF"/>
                </a:solidFill>
                <a:latin typeface="Segoe UI"/>
                <a:cs typeface="Segoe UI" pitchFamily="34" charset="0"/>
              </a:rPr>
              <a:t> </a:t>
            </a:r>
            <a:r>
              <a:rPr lang="en-US" sz="1632">
                <a:solidFill>
                  <a:srgbClr val="FFFFFF"/>
                </a:solidFill>
                <a:latin typeface="Segoe UI"/>
                <a:cs typeface="Segoe UI" pitchFamily="34" charset="0"/>
              </a:rPr>
              <a:t>in the Azure portal – your ‘go to’ place in case of issues.</a:t>
            </a:r>
          </a:p>
          <a:p>
            <a:pPr marL="270898" indent="-280068" defTabSz="913926" fontAlgn="base">
              <a:lnSpc>
                <a:spcPct val="90000"/>
              </a:lnSpc>
              <a:spcBef>
                <a:spcPts val="587"/>
              </a:spcBef>
              <a:spcAft>
                <a:spcPct val="0"/>
              </a:spcAft>
              <a:buFont typeface="+mj-lt"/>
              <a:buAutoNum type="arabicPeriod"/>
              <a:defRPr/>
            </a:pPr>
            <a:endParaRPr lang="en-US" sz="1020">
              <a:solidFill>
                <a:srgbClr val="FFFFFF"/>
              </a:solidFill>
              <a:latin typeface="Segoe UI"/>
              <a:cs typeface="Segoe UI" pitchFamily="34" charset="0"/>
            </a:endParaRPr>
          </a:p>
          <a:p>
            <a:pPr marL="270898" indent="-280068" defTabSz="913926" fontAlgn="base">
              <a:lnSpc>
                <a:spcPct val="90000"/>
              </a:lnSpc>
              <a:spcBef>
                <a:spcPts val="587"/>
              </a:spcBef>
              <a:spcAft>
                <a:spcPct val="0"/>
              </a:spcAft>
              <a:buFont typeface="+mj-lt"/>
              <a:buAutoNum type="arabicPeriod"/>
              <a:defRPr/>
            </a:pPr>
            <a:r>
              <a:rPr lang="en-US" sz="1632">
                <a:solidFill>
                  <a:srgbClr val="FFFFFF"/>
                </a:solidFill>
                <a:latin typeface="Segoe UI"/>
                <a:cs typeface="Segoe UI" pitchFamily="34" charset="0"/>
              </a:rPr>
              <a:t>Configure </a:t>
            </a:r>
            <a:r>
              <a:rPr lang="en-US" sz="1632" b="1">
                <a:solidFill>
                  <a:srgbClr val="FFFFFF"/>
                </a:solidFill>
                <a:latin typeface="Segoe UI"/>
                <a:cs typeface="Segoe UI" pitchFamily="34" charset="0"/>
                <a:hlinkClick r:id="rId5">
                  <a:extLst>
                    <a:ext uri="{A12FA001-AC4F-418D-AE19-62706E023703}">
                      <ahyp:hlinkClr xmlns:ahyp="http://schemas.microsoft.com/office/drawing/2018/hyperlinkcolor" val="tx"/>
                    </a:ext>
                  </a:extLst>
                </a:hlinkClick>
              </a:rPr>
              <a:t>Service Health alerts</a:t>
            </a:r>
            <a:r>
              <a:rPr lang="en-US" sz="1632" b="1">
                <a:solidFill>
                  <a:srgbClr val="FFFFFF"/>
                </a:solidFill>
                <a:latin typeface="Segoe UI"/>
                <a:cs typeface="Segoe UI" pitchFamily="34" charset="0"/>
              </a:rPr>
              <a:t> </a:t>
            </a:r>
            <a:r>
              <a:rPr lang="en-US" sz="1632">
                <a:solidFill>
                  <a:srgbClr val="FFFFFF"/>
                </a:solidFill>
                <a:latin typeface="Segoe UI"/>
                <a:cs typeface="Segoe UI" pitchFamily="34" charset="0"/>
              </a:rPr>
              <a:t>to notify you about any issues – by email, SMS, webhook, etc.</a:t>
            </a:r>
          </a:p>
          <a:p>
            <a:pPr marL="270898" indent="-280068" defTabSz="913926" fontAlgn="base">
              <a:lnSpc>
                <a:spcPct val="90000"/>
              </a:lnSpc>
              <a:spcBef>
                <a:spcPts val="587"/>
              </a:spcBef>
              <a:spcAft>
                <a:spcPct val="0"/>
              </a:spcAft>
              <a:buFont typeface="+mj-lt"/>
              <a:buAutoNum type="arabicPeriod"/>
              <a:defRPr/>
            </a:pPr>
            <a:endParaRPr lang="en-US" sz="1020">
              <a:solidFill>
                <a:srgbClr val="FFFFFF"/>
              </a:solidFill>
              <a:latin typeface="Segoe UI"/>
              <a:cs typeface="Segoe UI" pitchFamily="34" charset="0"/>
            </a:endParaRPr>
          </a:p>
          <a:p>
            <a:pPr marL="270898" indent="-280068" defTabSz="913926" fontAlgn="base">
              <a:lnSpc>
                <a:spcPct val="90000"/>
              </a:lnSpc>
              <a:spcBef>
                <a:spcPts val="587"/>
              </a:spcBef>
              <a:spcAft>
                <a:spcPct val="0"/>
              </a:spcAft>
              <a:buFont typeface="+mj-lt"/>
              <a:buAutoNum type="arabicPeriod"/>
              <a:defRPr/>
            </a:pPr>
            <a:r>
              <a:rPr lang="en-US" sz="1632">
                <a:solidFill>
                  <a:srgbClr val="FFFFFF"/>
                </a:solidFill>
                <a:latin typeface="Segoe UI"/>
                <a:cs typeface="Segoe UI" pitchFamily="34" charset="0"/>
              </a:rPr>
              <a:t>Consider </a:t>
            </a:r>
            <a:r>
              <a:rPr lang="en-US" sz="1632" b="1" u="sng">
                <a:solidFill>
                  <a:srgbClr val="FFFFFF"/>
                </a:solidFill>
                <a:latin typeface="Segoe UI"/>
                <a:cs typeface="Segoe UI" pitchFamily="34" charset="0"/>
                <a:hlinkClick r:id="rId6"/>
              </a:rPr>
              <a:t>Resource Health alerts</a:t>
            </a:r>
            <a:r>
              <a:rPr lang="en-US" sz="1632">
                <a:solidFill>
                  <a:srgbClr val="FFFFFF"/>
                </a:solidFill>
                <a:latin typeface="Segoe UI"/>
                <a:cs typeface="Segoe UI" pitchFamily="34" charset="0"/>
              </a:rPr>
              <a:t> or </a:t>
            </a:r>
            <a:r>
              <a:rPr lang="en-US" sz="1632" b="1" u="sng">
                <a:solidFill>
                  <a:srgbClr val="FFFFFF"/>
                </a:solidFill>
                <a:latin typeface="Segoe UI"/>
                <a:cs typeface="Segoe UI" pitchFamily="34" charset="0"/>
                <a:hlinkClick r:id="rId7"/>
              </a:rPr>
              <a:t>Scheduled Events</a:t>
            </a:r>
            <a:r>
              <a:rPr lang="en-US" sz="1632">
                <a:solidFill>
                  <a:srgbClr val="FFFFFF"/>
                </a:solidFill>
                <a:latin typeface="Segoe UI"/>
                <a:cs typeface="Segoe UI" pitchFamily="34" charset="0"/>
              </a:rPr>
              <a:t> to inform you of resource-specific issues.</a:t>
            </a:r>
          </a:p>
        </p:txBody>
      </p:sp>
      <p:sp>
        <p:nvSpPr>
          <p:cNvPr id="34" name="Freeform 5">
            <a:extLst>
              <a:ext uri="{FF2B5EF4-FFF2-40B4-BE49-F238E27FC236}">
                <a16:creationId xmlns:a16="http://schemas.microsoft.com/office/drawing/2014/main" id="{7F42530A-E730-4FF7-9B5A-8CD31453DD4B}"/>
              </a:ext>
            </a:extLst>
          </p:cNvPr>
          <p:cNvSpPr>
            <a:spLocks/>
          </p:cNvSpPr>
          <p:nvPr/>
        </p:nvSpPr>
        <p:spPr bwMode="auto">
          <a:xfrm>
            <a:off x="7257189" y="3097378"/>
            <a:ext cx="5046770" cy="393136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3926" fontAlgn="base">
              <a:lnSpc>
                <a:spcPct val="90000"/>
              </a:lnSpc>
              <a:spcBef>
                <a:spcPts val="587"/>
              </a:spcBef>
              <a:spcAft>
                <a:spcPts val="1000"/>
              </a:spcAft>
              <a:defRPr/>
            </a:pPr>
            <a:r>
              <a:rPr lang="en-US" sz="3060" b="1" kern="0">
                <a:ln w="3175">
                  <a:noFill/>
                </a:ln>
                <a:solidFill>
                  <a:srgbClr val="FFFFFF"/>
                </a:solidFill>
                <a:latin typeface="Segoe UI Semibold" panose="020B0702040204020203" pitchFamily="34" charset="0"/>
                <a:cs typeface="Segoe UI Semibold" panose="020B0702040204020203" pitchFamily="34" charset="0"/>
              </a:rPr>
              <a:t>    During</a:t>
            </a:r>
            <a:r>
              <a:rPr lang="en-US" sz="3060" kern="0">
                <a:ln w="3175">
                  <a:noFill/>
                </a:ln>
                <a:solidFill>
                  <a:srgbClr val="FFFFFF"/>
                </a:solidFill>
                <a:latin typeface="Segoe UI"/>
                <a:cs typeface="Segoe UI Semibold" panose="020B0702040204020203" pitchFamily="34" charset="0"/>
              </a:rPr>
              <a:t> an incident</a:t>
            </a:r>
            <a:endParaRPr lang="en-US" sz="3060">
              <a:solidFill>
                <a:srgbClr val="FFFFFF"/>
              </a:solidFill>
              <a:latin typeface="Segoe UI"/>
              <a:cs typeface="Segoe UI" pitchFamily="34" charset="0"/>
            </a:endParaRPr>
          </a:p>
          <a:p>
            <a:pPr defTabSz="913926" fontAlgn="base">
              <a:lnSpc>
                <a:spcPct val="90000"/>
              </a:lnSpc>
              <a:spcBef>
                <a:spcPts val="587"/>
              </a:spcBef>
              <a:spcAft>
                <a:spcPct val="0"/>
              </a:spcAft>
              <a:defRPr/>
            </a:pPr>
            <a:endParaRPr lang="en-US" sz="1020">
              <a:solidFill>
                <a:srgbClr val="FFFFFF"/>
              </a:solidFill>
              <a:latin typeface="Segoe UI"/>
              <a:cs typeface="Segoe UI" pitchFamily="34" charset="0"/>
            </a:endParaRPr>
          </a:p>
          <a:p>
            <a:pPr marL="270898" indent="-280068" defTabSz="913926" fontAlgn="base">
              <a:lnSpc>
                <a:spcPct val="90000"/>
              </a:lnSpc>
              <a:spcBef>
                <a:spcPts val="587"/>
              </a:spcBef>
              <a:spcAft>
                <a:spcPct val="0"/>
              </a:spcAft>
              <a:buFont typeface="+mj-lt"/>
              <a:buAutoNum type="arabicPeriod"/>
              <a:defRPr/>
            </a:pPr>
            <a:r>
              <a:rPr lang="en-US" sz="1632">
                <a:solidFill>
                  <a:srgbClr val="FFFFFF"/>
                </a:solidFill>
                <a:latin typeface="Segoe UI"/>
                <a:cs typeface="Segoe UI" pitchFamily="34" charset="0"/>
              </a:rPr>
              <a:t>Review </a:t>
            </a:r>
            <a:r>
              <a:rPr lang="en-US" sz="1632" b="1" u="sng">
                <a:solidFill>
                  <a:srgbClr val="FFFFFF"/>
                </a:solidFill>
                <a:latin typeface="Segoe UI"/>
                <a:cs typeface="Segoe UI" pitchFamily="34" charset="0"/>
                <a:hlinkClick r:id="rId8"/>
              </a:rPr>
              <a:t>Azure Service Health</a:t>
            </a:r>
            <a:r>
              <a:rPr lang="en-US" sz="1632" b="1">
                <a:solidFill>
                  <a:srgbClr val="FFFFFF"/>
                </a:solidFill>
                <a:latin typeface="Segoe UI"/>
                <a:cs typeface="Segoe UI" pitchFamily="34" charset="0"/>
              </a:rPr>
              <a:t> </a:t>
            </a:r>
            <a:r>
              <a:rPr lang="en-US" sz="1632">
                <a:solidFill>
                  <a:srgbClr val="FFFFFF"/>
                </a:solidFill>
                <a:latin typeface="Segoe UI"/>
                <a:cs typeface="Segoe UI" pitchFamily="34" charset="0"/>
              </a:rPr>
              <a:t>within the Azure portal for the latest updates from our engineers.</a:t>
            </a:r>
          </a:p>
          <a:p>
            <a:pPr marL="270898" indent="-280068" defTabSz="913926" fontAlgn="base">
              <a:lnSpc>
                <a:spcPct val="90000"/>
              </a:lnSpc>
              <a:spcBef>
                <a:spcPts val="587"/>
              </a:spcBef>
              <a:spcAft>
                <a:spcPct val="0"/>
              </a:spcAft>
              <a:buFont typeface="+mj-lt"/>
              <a:buAutoNum type="arabicPeriod"/>
              <a:defRPr/>
            </a:pPr>
            <a:endParaRPr lang="en-US" sz="1020">
              <a:solidFill>
                <a:srgbClr val="FFFFFF"/>
              </a:solidFill>
              <a:latin typeface="Segoe UI"/>
              <a:cs typeface="Segoe UI" pitchFamily="34" charset="0"/>
            </a:endParaRPr>
          </a:p>
          <a:p>
            <a:pPr marL="270898" indent="-280068" defTabSz="913926" fontAlgn="base">
              <a:lnSpc>
                <a:spcPct val="90000"/>
              </a:lnSpc>
              <a:spcBef>
                <a:spcPts val="587"/>
              </a:spcBef>
              <a:spcAft>
                <a:spcPct val="0"/>
              </a:spcAft>
              <a:buFont typeface="+mj-lt"/>
              <a:buAutoNum type="arabicPeriod"/>
              <a:defRPr/>
            </a:pPr>
            <a:r>
              <a:rPr lang="en-US" sz="1632">
                <a:solidFill>
                  <a:srgbClr val="FFFFFF"/>
                </a:solidFill>
                <a:latin typeface="Segoe UI"/>
                <a:cs typeface="Segoe UI" pitchFamily="34" charset="0"/>
              </a:rPr>
              <a:t>If there are issues accessing Service Health or the portal itself, check the public </a:t>
            </a:r>
            <a:r>
              <a:rPr lang="en-US" sz="1632" b="1" u="sng">
                <a:solidFill>
                  <a:srgbClr val="FFFFFF"/>
                </a:solidFill>
                <a:latin typeface="Segoe UI"/>
                <a:cs typeface="Segoe UI" pitchFamily="34" charset="0"/>
                <a:hlinkClick r:id="rId9"/>
              </a:rPr>
              <a:t>Azure Status page</a:t>
            </a:r>
            <a:r>
              <a:rPr lang="en-US" sz="1632">
                <a:solidFill>
                  <a:srgbClr val="FFFFFF"/>
                </a:solidFill>
                <a:latin typeface="Segoe UI"/>
                <a:cs typeface="Segoe UI" pitchFamily="34" charset="0"/>
              </a:rPr>
              <a:t>.</a:t>
            </a:r>
            <a:endParaRPr lang="en-US" sz="1632" b="1" u="sng">
              <a:solidFill>
                <a:srgbClr val="FFFFFF"/>
              </a:solidFill>
              <a:latin typeface="Segoe UI"/>
              <a:cs typeface="Segoe UI" pitchFamily="34" charset="0"/>
            </a:endParaRPr>
          </a:p>
          <a:p>
            <a:pPr marL="270898" indent="-280068" defTabSz="913926" fontAlgn="base">
              <a:lnSpc>
                <a:spcPct val="90000"/>
              </a:lnSpc>
              <a:spcBef>
                <a:spcPts val="587"/>
              </a:spcBef>
              <a:spcAft>
                <a:spcPct val="0"/>
              </a:spcAft>
              <a:buFont typeface="+mj-lt"/>
              <a:buAutoNum type="arabicPeriod"/>
              <a:defRPr/>
            </a:pPr>
            <a:endParaRPr lang="en-US" sz="1020">
              <a:solidFill>
                <a:srgbClr val="FFFFFF"/>
              </a:solidFill>
              <a:latin typeface="Segoe UI"/>
              <a:cs typeface="Segoe UI" pitchFamily="34" charset="0"/>
            </a:endParaRPr>
          </a:p>
          <a:p>
            <a:pPr marL="270898" indent="-280068" defTabSz="913926" fontAlgn="base">
              <a:lnSpc>
                <a:spcPct val="90000"/>
              </a:lnSpc>
              <a:spcBef>
                <a:spcPts val="587"/>
              </a:spcBef>
              <a:spcAft>
                <a:spcPct val="0"/>
              </a:spcAft>
              <a:buFont typeface="+mj-lt"/>
              <a:buAutoNum type="arabicPeriod"/>
              <a:defRPr/>
            </a:pPr>
            <a:r>
              <a:rPr lang="en-US" sz="1632">
                <a:solidFill>
                  <a:srgbClr val="FFFFFF"/>
                </a:solidFill>
                <a:latin typeface="Segoe UI"/>
                <a:cs typeface="Segoe UI" pitchFamily="34" charset="0"/>
              </a:rPr>
              <a:t>If there are ever issues with the Status page, check for any updates via </a:t>
            </a:r>
            <a:r>
              <a:rPr lang="en-US" sz="1632" b="1" u="sng">
                <a:solidFill>
                  <a:srgbClr val="FFFFFF"/>
                </a:solidFill>
                <a:latin typeface="Segoe UI"/>
                <a:cs typeface="Segoe UI" pitchFamily="34" charset="0"/>
                <a:hlinkClick r:id="rId10"/>
              </a:rPr>
              <a:t>@</a:t>
            </a:r>
            <a:r>
              <a:rPr lang="en-US" sz="1632" b="1" u="sng" err="1">
                <a:solidFill>
                  <a:srgbClr val="FFFFFF"/>
                </a:solidFill>
                <a:latin typeface="Segoe UI"/>
                <a:cs typeface="Segoe UI" pitchFamily="34" charset="0"/>
                <a:hlinkClick r:id="rId10"/>
              </a:rPr>
              <a:t>AzureSupport</a:t>
            </a:r>
            <a:r>
              <a:rPr lang="en-US" sz="1632">
                <a:solidFill>
                  <a:srgbClr val="FFFFFF"/>
                </a:solidFill>
                <a:latin typeface="Segoe UI"/>
                <a:cs typeface="Segoe UI" pitchFamily="34" charset="0"/>
              </a:rPr>
              <a:t> on Twitter.</a:t>
            </a:r>
          </a:p>
          <a:p>
            <a:pPr marL="270898" indent="-280068" defTabSz="913926" fontAlgn="base">
              <a:lnSpc>
                <a:spcPct val="90000"/>
              </a:lnSpc>
              <a:spcBef>
                <a:spcPts val="587"/>
              </a:spcBef>
              <a:spcAft>
                <a:spcPct val="0"/>
              </a:spcAft>
              <a:buFont typeface="+mj-lt"/>
              <a:buAutoNum type="arabicPeriod"/>
              <a:defRPr/>
            </a:pPr>
            <a:endParaRPr lang="en-US" sz="1020">
              <a:solidFill>
                <a:srgbClr val="FFFF00"/>
              </a:solidFill>
              <a:latin typeface="Segoe UI"/>
              <a:cs typeface="Segoe UI" pitchFamily="34" charset="0"/>
            </a:endParaRPr>
          </a:p>
          <a:p>
            <a:pPr marL="270898" indent="-280068" defTabSz="913926" fontAlgn="base">
              <a:lnSpc>
                <a:spcPct val="90000"/>
              </a:lnSpc>
              <a:spcBef>
                <a:spcPts val="587"/>
              </a:spcBef>
              <a:spcAft>
                <a:spcPct val="0"/>
              </a:spcAft>
              <a:buFont typeface="+mj-lt"/>
              <a:buAutoNum type="arabicPeriod"/>
              <a:defRPr/>
            </a:pPr>
            <a:r>
              <a:rPr lang="en-US" sz="1632">
                <a:solidFill>
                  <a:srgbClr val="FFFF00"/>
                </a:solidFill>
                <a:latin typeface="Segoe UI"/>
                <a:cs typeface="Segoe UI" pitchFamily="34" charset="0"/>
              </a:rPr>
              <a:t>If your impact/issues don’t match the incident (or if these persist after mitigation) </a:t>
            </a:r>
            <a:r>
              <a:rPr lang="en-US" sz="1632" b="1">
                <a:solidFill>
                  <a:srgbClr val="FFFF00"/>
                </a:solidFill>
                <a:latin typeface="Segoe UI"/>
                <a:cs typeface="Segoe UI" pitchFamily="34" charset="0"/>
                <a:hlinkClick r:id="rId11">
                  <a:extLst>
                    <a:ext uri="{A12FA001-AC4F-418D-AE19-62706E023703}">
                      <ahyp:hlinkClr xmlns:ahyp="http://schemas.microsoft.com/office/drawing/2018/hyperlinkcolor" val="tx"/>
                    </a:ext>
                  </a:extLst>
                </a:hlinkClick>
              </a:rPr>
              <a:t>contact support</a:t>
            </a:r>
            <a:r>
              <a:rPr lang="en-US" sz="1632">
                <a:solidFill>
                  <a:srgbClr val="FFFF00"/>
                </a:solidFill>
                <a:latin typeface="Segoe UI"/>
                <a:cs typeface="Segoe UI" pitchFamily="34" charset="0"/>
              </a:rPr>
              <a:t>.</a:t>
            </a:r>
            <a:endParaRPr lang="en-US" sz="1632" b="1">
              <a:solidFill>
                <a:srgbClr val="FFFF00"/>
              </a:solidFill>
              <a:latin typeface="Segoe UI"/>
              <a:cs typeface="Segoe UI" pitchFamily="34" charset="0"/>
            </a:endParaRPr>
          </a:p>
        </p:txBody>
      </p:sp>
      <p:sp>
        <p:nvSpPr>
          <p:cNvPr id="21" name="microsoft">
            <a:extLst>
              <a:ext uri="{FF2B5EF4-FFF2-40B4-BE49-F238E27FC236}">
                <a16:creationId xmlns:a16="http://schemas.microsoft.com/office/drawing/2014/main" id="{2CE5DD56-6774-466B-8ADC-F8A390528672}"/>
              </a:ext>
            </a:extLst>
          </p:cNvPr>
          <p:cNvSpPr/>
          <p:nvPr/>
        </p:nvSpPr>
        <p:spPr>
          <a:xfrm>
            <a:off x="1951348" y="277419"/>
            <a:ext cx="10245979" cy="533636"/>
          </a:xfrm>
          <a:prstGeom prst="rect">
            <a:avLst/>
          </a:prstGeom>
        </p:spPr>
        <p:txBody>
          <a:bodyPr wrap="square" anchor="t">
            <a:spAutoFit/>
          </a:bodyPr>
          <a:lstStyle/>
          <a:p>
            <a:pPr algn="r" defTabSz="914224" fontAlgn="base">
              <a:lnSpc>
                <a:spcPct val="90000"/>
              </a:lnSpc>
              <a:spcBef>
                <a:spcPct val="0"/>
              </a:spcBef>
              <a:defRPr/>
            </a:pPr>
            <a:r>
              <a:rPr lang="en-US" sz="2000" b="1" kern="0">
                <a:ln w="3175">
                  <a:noFill/>
                </a:ln>
                <a:solidFill>
                  <a:srgbClr val="323232"/>
                </a:solidFill>
                <a:latin typeface="Segoe UI" panose="020B0502040204020203" pitchFamily="34" charset="0"/>
                <a:cs typeface="Segoe UI" panose="020B0502040204020203" pitchFamily="34" charset="0"/>
              </a:rPr>
              <a:t>Preparing for the unexpected:</a:t>
            </a:r>
            <a:r>
              <a:rPr lang="en-US" sz="2000" kern="0">
                <a:ln w="3175">
                  <a:noFill/>
                </a:ln>
                <a:solidFill>
                  <a:srgbClr val="323232"/>
                </a:solidFill>
                <a:latin typeface="Segoe UI" panose="020B0502040204020203" pitchFamily="34" charset="0"/>
                <a:cs typeface="Segoe UI" panose="020B0502040204020203" pitchFamily="34" charset="0"/>
              </a:rPr>
              <a:t> How to mitigate impact of issues &amp; stay informed</a:t>
            </a:r>
          </a:p>
          <a:p>
            <a:pPr algn="ctr" defTabSz="914224" fontAlgn="base">
              <a:spcBef>
                <a:spcPct val="0"/>
              </a:spcBef>
              <a:defRPr/>
            </a:pPr>
            <a:r>
              <a:rPr lang="en-US" sz="1000">
                <a:solidFill>
                  <a:srgbClr val="C00000"/>
                </a:solidFill>
                <a:latin typeface="Segoe UI"/>
                <a:cs typeface="Segoe UI Semibold" panose="020B0702040204020203" pitchFamily="34" charset="0"/>
              </a:rPr>
              <a:t> </a:t>
            </a:r>
            <a:endParaRPr lang="en-US" sz="2000" b="1" kern="0">
              <a:ln w="3175">
                <a:noFill/>
              </a:ln>
              <a:solidFill>
                <a:srgbClr val="C00000"/>
              </a:solidFill>
              <a:latin typeface="Segoe UI" panose="020B0502040204020203" pitchFamily="34" charset="0"/>
              <a:cs typeface="Segoe UI" panose="020B0502040204020203" pitchFamily="34" charset="0"/>
            </a:endParaRPr>
          </a:p>
        </p:txBody>
      </p:sp>
      <p:sp>
        <p:nvSpPr>
          <p:cNvPr id="42" name="Browser" title="Icon of a browser window">
            <a:extLst>
              <a:ext uri="{FF2B5EF4-FFF2-40B4-BE49-F238E27FC236}">
                <a16:creationId xmlns:a16="http://schemas.microsoft.com/office/drawing/2014/main" id="{5AD18308-A275-4760-AA11-BDE0F93ED2B7}"/>
              </a:ext>
            </a:extLst>
          </p:cNvPr>
          <p:cNvSpPr>
            <a:spLocks noChangeAspect="1" noEditPoints="1"/>
          </p:cNvSpPr>
          <p:nvPr/>
        </p:nvSpPr>
        <p:spPr bwMode="auto">
          <a:xfrm>
            <a:off x="6595166" y="4771824"/>
            <a:ext cx="466302" cy="37318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 name="Alarm_2" title="Icon of a bell with three signal lines coming out of it">
            <a:extLst>
              <a:ext uri="{FF2B5EF4-FFF2-40B4-BE49-F238E27FC236}">
                <a16:creationId xmlns:a16="http://schemas.microsoft.com/office/drawing/2014/main" id="{D0441582-E3B3-44E0-AFAC-765EC7EC354E}"/>
              </a:ext>
            </a:extLst>
          </p:cNvPr>
          <p:cNvSpPr>
            <a:spLocks noChangeAspect="1" noEditPoints="1"/>
          </p:cNvSpPr>
          <p:nvPr/>
        </p:nvSpPr>
        <p:spPr bwMode="auto">
          <a:xfrm>
            <a:off x="283166" y="5439412"/>
            <a:ext cx="472614" cy="466302"/>
          </a:xfrm>
          <a:custGeom>
            <a:avLst/>
            <a:gdLst>
              <a:gd name="T0" fmla="*/ 200 w 338"/>
              <a:gd name="T1" fmla="*/ 283 h 333"/>
              <a:gd name="T2" fmla="*/ 151 w 338"/>
              <a:gd name="T3" fmla="*/ 333 h 333"/>
              <a:gd name="T4" fmla="*/ 101 w 338"/>
              <a:gd name="T5" fmla="*/ 283 h 333"/>
              <a:gd name="T6" fmla="*/ 262 w 338"/>
              <a:gd name="T7" fmla="*/ 198 h 333"/>
              <a:gd name="T8" fmla="*/ 262 w 338"/>
              <a:gd name="T9" fmla="*/ 283 h 333"/>
              <a:gd name="T10" fmla="*/ 213 w 338"/>
              <a:gd name="T11" fmla="*/ 27 h 333"/>
              <a:gd name="T12" fmla="*/ 151 w 338"/>
              <a:gd name="T13" fmla="*/ 8 h 333"/>
              <a:gd name="T14" fmla="*/ 39 w 338"/>
              <a:gd name="T15" fmla="*/ 119 h 333"/>
              <a:gd name="T16" fmla="*/ 39 w 338"/>
              <a:gd name="T17" fmla="*/ 282 h 333"/>
              <a:gd name="T18" fmla="*/ 0 w 338"/>
              <a:gd name="T19" fmla="*/ 283 h 333"/>
              <a:gd name="T20" fmla="*/ 298 w 338"/>
              <a:gd name="T21" fmla="*/ 283 h 333"/>
              <a:gd name="T22" fmla="*/ 205 w 338"/>
              <a:gd name="T23" fmla="*/ 145 h 333"/>
              <a:gd name="T24" fmla="*/ 222 w 338"/>
              <a:gd name="T25" fmla="*/ 105 h 333"/>
              <a:gd name="T26" fmla="*/ 205 w 338"/>
              <a:gd name="T27" fmla="*/ 66 h 333"/>
              <a:gd name="T28" fmla="*/ 253 w 338"/>
              <a:gd name="T29" fmla="*/ 177 h 333"/>
              <a:gd name="T30" fmla="*/ 279 w 338"/>
              <a:gd name="T31" fmla="*/ 105 h 333"/>
              <a:gd name="T32" fmla="*/ 252 w 338"/>
              <a:gd name="T33" fmla="*/ 33 h 333"/>
              <a:gd name="T34" fmla="*/ 302 w 338"/>
              <a:gd name="T35" fmla="*/ 211 h 333"/>
              <a:gd name="T36" fmla="*/ 338 w 338"/>
              <a:gd name="T37" fmla="*/ 105 h 333"/>
              <a:gd name="T38" fmla="*/ 302 w 338"/>
              <a:gd name="T3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33">
                <a:moveTo>
                  <a:pt x="200" y="283"/>
                </a:moveTo>
                <a:cubicBezTo>
                  <a:pt x="200" y="311"/>
                  <a:pt x="178" y="333"/>
                  <a:pt x="151" y="333"/>
                </a:cubicBezTo>
                <a:cubicBezTo>
                  <a:pt x="123" y="333"/>
                  <a:pt x="101" y="311"/>
                  <a:pt x="101" y="283"/>
                </a:cubicBezTo>
                <a:moveTo>
                  <a:pt x="262" y="198"/>
                </a:moveTo>
                <a:cubicBezTo>
                  <a:pt x="262" y="283"/>
                  <a:pt x="262" y="283"/>
                  <a:pt x="262" y="283"/>
                </a:cubicBezTo>
                <a:moveTo>
                  <a:pt x="213" y="27"/>
                </a:moveTo>
                <a:cubicBezTo>
                  <a:pt x="195" y="15"/>
                  <a:pt x="174" y="8"/>
                  <a:pt x="151" y="8"/>
                </a:cubicBezTo>
                <a:cubicBezTo>
                  <a:pt x="89" y="8"/>
                  <a:pt x="39" y="58"/>
                  <a:pt x="39" y="119"/>
                </a:cubicBezTo>
                <a:cubicBezTo>
                  <a:pt x="39" y="282"/>
                  <a:pt x="39" y="282"/>
                  <a:pt x="39" y="282"/>
                </a:cubicBezTo>
                <a:moveTo>
                  <a:pt x="0" y="283"/>
                </a:moveTo>
                <a:cubicBezTo>
                  <a:pt x="298" y="283"/>
                  <a:pt x="298" y="283"/>
                  <a:pt x="298" y="283"/>
                </a:cubicBezTo>
                <a:moveTo>
                  <a:pt x="205" y="145"/>
                </a:moveTo>
                <a:cubicBezTo>
                  <a:pt x="216" y="135"/>
                  <a:pt x="222" y="121"/>
                  <a:pt x="222" y="105"/>
                </a:cubicBezTo>
                <a:cubicBezTo>
                  <a:pt x="222" y="90"/>
                  <a:pt x="215" y="76"/>
                  <a:pt x="205" y="66"/>
                </a:cubicBezTo>
                <a:moveTo>
                  <a:pt x="253" y="177"/>
                </a:moveTo>
                <a:cubicBezTo>
                  <a:pt x="269" y="157"/>
                  <a:pt x="279" y="133"/>
                  <a:pt x="279" y="105"/>
                </a:cubicBezTo>
                <a:cubicBezTo>
                  <a:pt x="279" y="78"/>
                  <a:pt x="269" y="52"/>
                  <a:pt x="252" y="33"/>
                </a:cubicBezTo>
                <a:moveTo>
                  <a:pt x="302" y="211"/>
                </a:moveTo>
                <a:cubicBezTo>
                  <a:pt x="324" y="182"/>
                  <a:pt x="338" y="145"/>
                  <a:pt x="338" y="105"/>
                </a:cubicBezTo>
                <a:cubicBezTo>
                  <a:pt x="338" y="66"/>
                  <a:pt x="324" y="29"/>
                  <a:pt x="302" y="0"/>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48" name="Broadcasting_F1B5" title="Icon of a communication dish with signal lines">
            <a:extLst>
              <a:ext uri="{FF2B5EF4-FFF2-40B4-BE49-F238E27FC236}">
                <a16:creationId xmlns:a16="http://schemas.microsoft.com/office/drawing/2014/main" id="{10A6E625-09B5-4703-9CE7-59529BA9F699}"/>
              </a:ext>
            </a:extLst>
          </p:cNvPr>
          <p:cNvSpPr>
            <a:spLocks noChangeAspect="1" noEditPoints="1"/>
          </p:cNvSpPr>
          <p:nvPr/>
        </p:nvSpPr>
        <p:spPr bwMode="auto">
          <a:xfrm>
            <a:off x="6595166" y="5473297"/>
            <a:ext cx="466084" cy="466302"/>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49" name="Copy_E8C8" title="Icon of two documents stacked together">
            <a:extLst>
              <a:ext uri="{FF2B5EF4-FFF2-40B4-BE49-F238E27FC236}">
                <a16:creationId xmlns:a16="http://schemas.microsoft.com/office/drawing/2014/main" id="{2D055ED2-8E15-4255-A9FF-ACF8FEFCE23F}"/>
              </a:ext>
            </a:extLst>
          </p:cNvPr>
          <p:cNvSpPr>
            <a:spLocks noChangeAspect="1" noEditPoints="1"/>
          </p:cNvSpPr>
          <p:nvPr/>
        </p:nvSpPr>
        <p:spPr bwMode="auto">
          <a:xfrm>
            <a:off x="320538" y="4018134"/>
            <a:ext cx="404182" cy="466302"/>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9050" cap="flat">
            <a:solidFill>
              <a:srgbClr val="FFFF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0" name="Health_E95E" title="Icon of a heart with a heartbeat monitor line through the middle">
            <a:extLst>
              <a:ext uri="{FF2B5EF4-FFF2-40B4-BE49-F238E27FC236}">
                <a16:creationId xmlns:a16="http://schemas.microsoft.com/office/drawing/2014/main" id="{27C74EE4-0DD1-48C5-BE5F-1DDA03385F60}"/>
              </a:ext>
            </a:extLst>
          </p:cNvPr>
          <p:cNvSpPr>
            <a:spLocks noChangeAspect="1"/>
          </p:cNvSpPr>
          <p:nvPr/>
        </p:nvSpPr>
        <p:spPr bwMode="auto">
          <a:xfrm>
            <a:off x="6595166" y="4010175"/>
            <a:ext cx="466302" cy="394879"/>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aphicFrame>
        <p:nvGraphicFramePr>
          <p:cNvPr id="2" name="Table 1">
            <a:extLst>
              <a:ext uri="{FF2B5EF4-FFF2-40B4-BE49-F238E27FC236}">
                <a16:creationId xmlns:a16="http://schemas.microsoft.com/office/drawing/2014/main" id="{A557B960-095C-4615-A1A7-E8E0A0E8C8A2}"/>
              </a:ext>
            </a:extLst>
          </p:cNvPr>
          <p:cNvGraphicFramePr>
            <a:graphicFrameLocks noGrp="1"/>
          </p:cNvGraphicFramePr>
          <p:nvPr/>
        </p:nvGraphicFramePr>
        <p:xfrm>
          <a:off x="81877" y="858734"/>
          <a:ext cx="12222081" cy="1927380"/>
        </p:xfrm>
        <a:graphic>
          <a:graphicData uri="http://schemas.openxmlformats.org/drawingml/2006/table">
            <a:tbl>
              <a:tblPr firstRow="1" bandRow="1">
                <a:tableStyleId>{5C22544A-7EE6-4342-B048-85BDC9FD1C3A}</a:tableStyleId>
              </a:tblPr>
              <a:tblGrid>
                <a:gridCol w="4074027">
                  <a:extLst>
                    <a:ext uri="{9D8B030D-6E8A-4147-A177-3AD203B41FA5}">
                      <a16:colId xmlns:a16="http://schemas.microsoft.com/office/drawing/2014/main" val="335920142"/>
                    </a:ext>
                  </a:extLst>
                </a:gridCol>
                <a:gridCol w="4074027">
                  <a:extLst>
                    <a:ext uri="{9D8B030D-6E8A-4147-A177-3AD203B41FA5}">
                      <a16:colId xmlns:a16="http://schemas.microsoft.com/office/drawing/2014/main" val="101578574"/>
                    </a:ext>
                  </a:extLst>
                </a:gridCol>
                <a:gridCol w="4074027">
                  <a:extLst>
                    <a:ext uri="{9D8B030D-6E8A-4147-A177-3AD203B41FA5}">
                      <a16:colId xmlns:a16="http://schemas.microsoft.com/office/drawing/2014/main" val="3681233937"/>
                    </a:ext>
                  </a:extLst>
                </a:gridCol>
              </a:tblGrid>
              <a:tr h="1927380">
                <a:tc>
                  <a:txBody>
                    <a:bodyPr/>
                    <a:lstStyle/>
                    <a:p>
                      <a:pPr marL="0" marR="0" lvl="0" indent="0" algn="l" defTabSz="896094" rtl="0" eaLnBrk="1" fontAlgn="base" latinLnBrk="0" hangingPunct="1">
                        <a:lnSpc>
                          <a:spcPct val="80000"/>
                        </a:lnSpc>
                        <a:spcBef>
                          <a:spcPts val="576"/>
                        </a:spcBef>
                        <a:spcAft>
                          <a:spcPct val="0"/>
                        </a:spcAft>
                        <a:buClrTx/>
                        <a:buSzTx/>
                        <a:buFontTx/>
                        <a:buNone/>
                        <a:tabLst/>
                        <a:defRPr/>
                      </a:pPr>
                      <a:r>
                        <a:rPr kumimoji="0" lang="en-US" sz="1000" b="1"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What exactly is a “service incident”?</a:t>
                      </a:r>
                      <a:endParaRPr kumimoji="0" lang="en-US" sz="1000" b="1" i="0" u="none" strike="noStrike" kern="1200" cap="none" spc="0" normalizeH="0" baseline="0" noProof="0">
                        <a:ln>
                          <a:noFill/>
                        </a:ln>
                        <a:solidFill>
                          <a:srgbClr val="323232"/>
                        </a:solidFill>
                        <a:effectLst/>
                        <a:uLnTx/>
                        <a:uFillTx/>
                        <a:latin typeface="Segoe UI Semibold" panose="020B0702040204020203" pitchFamily="34" charset="0"/>
                        <a:ea typeface="+mn-ea"/>
                        <a:cs typeface="Segoe UI Semibold" panose="020B0702040204020203" pitchFamily="34" charset="0"/>
                      </a:endParaRPr>
                    </a:p>
                    <a:p>
                      <a:pPr marL="171450" marR="0" lvl="0" indent="-171450" algn="l" defTabSz="896094" rtl="0" eaLnBrk="1" fontAlgn="base" latinLnBrk="0" hangingPunct="1">
                        <a:lnSpc>
                          <a:spcPct val="80000"/>
                        </a:lnSpc>
                        <a:spcBef>
                          <a:spcPts val="30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323232"/>
                        </a:solidFill>
                        <a:effectLst/>
                        <a:uLnTx/>
                        <a:uFillTx/>
                        <a:latin typeface="+mn-lt"/>
                        <a:ea typeface="+mn-ea"/>
                        <a:cs typeface="Segoe UI" pitchFamily="34" charset="0"/>
                      </a:endParaRPr>
                    </a:p>
                    <a:p>
                      <a:pPr marL="0" marR="0" lvl="0" indent="0" algn="l" defTabSz="896094" rtl="0" eaLnBrk="1" fontAlgn="base" latinLnBrk="0" hangingPunct="1">
                        <a:lnSpc>
                          <a:spcPct val="80000"/>
                        </a:lnSpc>
                        <a:spcBef>
                          <a:spcPts val="300"/>
                        </a:spcBef>
                        <a:spcAft>
                          <a:spcPct val="0"/>
                        </a:spcAft>
                        <a:buClrTx/>
                        <a:buSzTx/>
                        <a:buFontTx/>
                        <a:buNone/>
                        <a:tabLst/>
                        <a:defRPr/>
                      </a:pPr>
                      <a:r>
                        <a:rPr kumimoji="0" lang="en-US" sz="1000" b="1" i="0" u="none" strike="noStrike" kern="1200" cap="none" spc="0" normalizeH="0" baseline="0" noProof="0">
                          <a:ln>
                            <a:noFill/>
                          </a:ln>
                          <a:solidFill>
                            <a:srgbClr val="323232"/>
                          </a:solidFill>
                          <a:effectLst/>
                          <a:uLnTx/>
                          <a:uFillTx/>
                          <a:latin typeface="+mn-lt"/>
                          <a:ea typeface="+mn-ea"/>
                          <a:cs typeface="Segoe UI" pitchFamily="34" charset="0"/>
                        </a:rPr>
                        <a:t>Service incident </a:t>
                      </a:r>
                      <a: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t>is the term that Microsoft uses to refer to an event (or series of events) that typically causes multiple customers to have a degraded experience with one or more of our services.</a:t>
                      </a:r>
                      <a:b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br>
                      <a:endParaRPr kumimoji="0" lang="en-US" sz="1000" b="0" i="0" u="none" strike="noStrike" kern="1200" cap="none" spc="0" normalizeH="0" baseline="0" noProof="0">
                        <a:ln>
                          <a:noFill/>
                        </a:ln>
                        <a:solidFill>
                          <a:srgbClr val="323232"/>
                        </a:solidFill>
                        <a:effectLst/>
                        <a:uLnTx/>
                        <a:uFillTx/>
                        <a:latin typeface="+mn-lt"/>
                        <a:ea typeface="+mn-ea"/>
                        <a:cs typeface="Segoe UI" pitchFamily="34" charset="0"/>
                      </a:endParaRPr>
                    </a:p>
                    <a:p>
                      <a:pPr marL="0" marR="0" lvl="0" indent="0" algn="l" defTabSz="896094" rtl="0" eaLnBrk="1" fontAlgn="base" latinLnBrk="0" hangingPunct="1">
                        <a:lnSpc>
                          <a:spcPct val="80000"/>
                        </a:lnSpc>
                        <a:spcBef>
                          <a:spcPts val="300"/>
                        </a:spcBef>
                        <a:spcAft>
                          <a:spcPct val="0"/>
                        </a:spcAft>
                        <a:buClrTx/>
                        <a:buSzTx/>
                        <a:buFontTx/>
                        <a:buNone/>
                        <a:tabLst/>
                        <a:defRPr/>
                      </a:pPr>
                      <a: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t>These incidents are effectively platform issues that cause </a:t>
                      </a:r>
                      <a:r>
                        <a:rPr kumimoji="0" lang="en-US" sz="1000" b="1" i="0" u="none" strike="noStrike" kern="1200" cap="none" spc="0" normalizeH="0" baseline="0" noProof="0">
                          <a:ln>
                            <a:noFill/>
                          </a:ln>
                          <a:solidFill>
                            <a:srgbClr val="323232"/>
                          </a:solidFill>
                          <a:effectLst/>
                          <a:uLnTx/>
                          <a:uFillTx/>
                          <a:latin typeface="+mn-lt"/>
                          <a:ea typeface="+mn-ea"/>
                          <a:cs typeface="Segoe UI" pitchFamily="34" charset="0"/>
                        </a:rPr>
                        <a:t>unplanned downtime </a:t>
                      </a:r>
                      <a: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t>– including unavailability, performance degradation, and problems interfering with service management.</a:t>
                      </a:r>
                      <a:b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br>
                      <a:endParaRPr kumimoji="0" lang="en-US" sz="1000" b="0" i="0" u="none" strike="noStrike" kern="1200" cap="none" spc="0" normalizeH="0" baseline="0" noProof="0">
                        <a:ln>
                          <a:noFill/>
                        </a:ln>
                        <a:solidFill>
                          <a:srgbClr val="323232"/>
                        </a:solidFill>
                        <a:effectLst/>
                        <a:uLnTx/>
                        <a:uFillTx/>
                        <a:latin typeface="+mn-lt"/>
                        <a:ea typeface="+mn-ea"/>
                        <a:cs typeface="Segoe UI" pitchFamily="34" charset="0"/>
                      </a:endParaRPr>
                    </a:p>
                    <a:p>
                      <a:pPr marL="0" marR="0" lvl="0" indent="0" algn="l" defTabSz="896094" rtl="0" eaLnBrk="1" fontAlgn="base" latinLnBrk="0" hangingPunct="1">
                        <a:lnSpc>
                          <a:spcPct val="80000"/>
                        </a:lnSpc>
                        <a:spcBef>
                          <a:spcPts val="300"/>
                        </a:spcBef>
                        <a:spcAft>
                          <a:spcPct val="0"/>
                        </a:spcAft>
                        <a:buClrTx/>
                        <a:buSzTx/>
                        <a:buFontTx/>
                        <a:buNone/>
                        <a:tabLst/>
                        <a:defRPr/>
                      </a:pPr>
                      <a: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t>When an Azure incident is declared, </a:t>
                      </a:r>
                      <a:r>
                        <a:rPr kumimoji="0" lang="en-US" sz="1000" b="1" i="0" u="none" strike="noStrike" kern="1200" cap="none" spc="0" normalizeH="0" baseline="0" noProof="0">
                          <a:ln>
                            <a:noFill/>
                          </a:ln>
                          <a:solidFill>
                            <a:srgbClr val="323232"/>
                          </a:solidFill>
                          <a:effectLst/>
                          <a:uLnTx/>
                          <a:uFillTx/>
                          <a:latin typeface="+mn-lt"/>
                          <a:ea typeface="+mn-ea"/>
                          <a:cs typeface="Segoe UI" pitchFamily="34" charset="0"/>
                        </a:rPr>
                        <a:t>we send updates </a:t>
                      </a:r>
                      <a: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t>to all impacted subscriptions to provide visibility and relevant guidance.</a:t>
                      </a:r>
                    </a:p>
                  </a:txBody>
                  <a:tcPr marL="139891" marR="139891" marT="139891" marB="139891">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896094" rtl="0" eaLnBrk="1" fontAlgn="base" latinLnBrk="0" hangingPunct="1">
                        <a:lnSpc>
                          <a:spcPct val="80000"/>
                        </a:lnSpc>
                        <a:spcBef>
                          <a:spcPts val="576"/>
                        </a:spcBef>
                        <a:spcAft>
                          <a:spcPct val="0"/>
                        </a:spcAft>
                        <a:buClrTx/>
                        <a:buSzTx/>
                        <a:buFontTx/>
                        <a:buNone/>
                        <a:tabLst/>
                        <a:defRPr/>
                      </a:pPr>
                      <a:r>
                        <a:rPr kumimoji="0" lang="en-US" sz="1000" b="1"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Why should I use Service Health instead of status.azure.com?</a:t>
                      </a:r>
                      <a:endParaRPr kumimoji="0" lang="en-US" sz="1000" b="1" i="0" u="none" strike="noStrike" kern="1200" cap="none" spc="0" normalizeH="0" baseline="0" noProof="0">
                        <a:ln>
                          <a:noFill/>
                        </a:ln>
                        <a:solidFill>
                          <a:srgbClr val="323232"/>
                        </a:solidFill>
                        <a:effectLst/>
                        <a:uLnTx/>
                        <a:uFillTx/>
                        <a:latin typeface="Segoe UI Semibold" panose="020B0702040204020203" pitchFamily="34" charset="0"/>
                        <a:ea typeface="+mn-ea"/>
                        <a:cs typeface="Segoe UI Semibold" panose="020B0702040204020203" pitchFamily="34" charset="0"/>
                      </a:endParaRPr>
                    </a:p>
                    <a:p>
                      <a:pPr marL="171450" marR="0" lvl="0" indent="-171450" algn="l" defTabSz="896094" rtl="0" eaLnBrk="1" fontAlgn="base" latinLnBrk="0" hangingPunct="1">
                        <a:lnSpc>
                          <a:spcPct val="80000"/>
                        </a:lnSpc>
                        <a:spcBef>
                          <a:spcPts val="30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323232"/>
                        </a:solidFill>
                        <a:effectLst/>
                        <a:uLnTx/>
                        <a:uFillTx/>
                        <a:latin typeface="+mn-lt"/>
                        <a:ea typeface="+mn-ea"/>
                        <a:cs typeface="Segoe UI" pitchFamily="34" charset="0"/>
                      </a:endParaRPr>
                    </a:p>
                    <a:p>
                      <a:pPr marL="0" marR="0" lvl="0" indent="0" algn="l" defTabSz="896094" rtl="0" eaLnBrk="1" fontAlgn="base" latinLnBrk="0" hangingPunct="1">
                        <a:lnSpc>
                          <a:spcPct val="80000"/>
                        </a:lnSpc>
                        <a:spcBef>
                          <a:spcPts val="300"/>
                        </a:spcBef>
                        <a:spcAft>
                          <a:spcPct val="0"/>
                        </a:spcAft>
                        <a:buClrTx/>
                        <a:buSzTx/>
                        <a:buFontTx/>
                        <a:buNone/>
                        <a:tabLst/>
                        <a:defRPr/>
                      </a:pPr>
                      <a:r>
                        <a:rPr kumimoji="0" lang="en-US" sz="1000" b="0" i="0" u="none" strike="noStrike" kern="1200" cap="none" spc="0" normalizeH="0" baseline="0" noProof="0">
                          <a:ln>
                            <a:noFill/>
                          </a:ln>
                          <a:solidFill>
                            <a:srgbClr val="323232"/>
                          </a:solidFill>
                          <a:effectLst/>
                          <a:uLnTx/>
                          <a:uFillTx/>
                          <a:latin typeface="+mn-lt"/>
                          <a:ea typeface="+mn-ea"/>
                          <a:cs typeface="Segoe UI"/>
                        </a:rPr>
                        <a:t>Many customers check </a:t>
                      </a:r>
                      <a:r>
                        <a:rPr kumimoji="0" lang="en-US" sz="1000" b="1" i="0" u="none" strike="noStrike" kern="1200" cap="none" spc="0" normalizeH="0" baseline="0" noProof="0">
                          <a:ln>
                            <a:noFill/>
                          </a:ln>
                          <a:solidFill>
                            <a:srgbClr val="323232"/>
                          </a:solidFill>
                          <a:effectLst/>
                          <a:uLnTx/>
                          <a:uFillTx/>
                          <a:latin typeface="+mn-lt"/>
                          <a:ea typeface="+mn-ea"/>
                          <a:cs typeface="Segoe UI"/>
                        </a:rPr>
                        <a:t>status.azure.com </a:t>
                      </a:r>
                      <a:r>
                        <a:rPr kumimoji="0" lang="en-US" sz="1000" b="0" i="0" u="none" strike="noStrike" kern="1200" cap="none" spc="0" normalizeH="0" baseline="0" noProof="0">
                          <a:ln>
                            <a:noFill/>
                          </a:ln>
                          <a:solidFill>
                            <a:srgbClr val="323232"/>
                          </a:solidFill>
                          <a:effectLst/>
                          <a:uLnTx/>
                          <a:uFillTx/>
                          <a:latin typeface="+mn-lt"/>
                          <a:ea typeface="+mn-ea"/>
                          <a:cs typeface="Segoe UI"/>
                        </a:rPr>
                        <a:t>at the first signs of potential issues, to see if there are known issues on the Azure platform at the time. This page shows widespread issues</a:t>
                      </a:r>
                      <a:r>
                        <a:rPr lang="en-US" sz="1000" b="0" i="0" u="none" strike="noStrike" kern="1200" cap="none" spc="0" normalizeH="0" baseline="0" noProof="0">
                          <a:ln>
                            <a:noFill/>
                          </a:ln>
                          <a:solidFill>
                            <a:srgbClr val="323232"/>
                          </a:solidFill>
                          <a:effectLst/>
                          <a:uLnTx/>
                          <a:uFillTx/>
                          <a:latin typeface="+mn-lt"/>
                          <a:ea typeface="+mn-ea"/>
                          <a:cs typeface="Segoe UI"/>
                        </a:rPr>
                        <a:t>,</a:t>
                      </a:r>
                      <a:r>
                        <a:rPr kumimoji="0" lang="en-US" sz="1000" b="0" i="0" u="none" strike="noStrike" kern="1200" cap="none" spc="0" normalizeH="0" baseline="0" noProof="0">
                          <a:ln>
                            <a:noFill/>
                          </a:ln>
                          <a:solidFill>
                            <a:srgbClr val="323232"/>
                          </a:solidFill>
                          <a:effectLst/>
                          <a:uLnTx/>
                          <a:uFillTx/>
                          <a:latin typeface="+mn-lt"/>
                          <a:ea typeface="+mn-ea"/>
                          <a:cs typeface="Segoe UI"/>
                        </a:rPr>
                        <a:t> but doesn’t show smaller incidents that impact fewer customers.</a:t>
                      </a:r>
                    </a:p>
                    <a:p>
                      <a:pPr marL="0" marR="0" lvl="0" indent="0" algn="l" defTabSz="896094" rtl="0" eaLnBrk="1" fontAlgn="base" latinLnBrk="0" hangingPunct="1">
                        <a:lnSpc>
                          <a:spcPct val="80000"/>
                        </a:lnSpc>
                        <a:spcBef>
                          <a:spcPts val="300"/>
                        </a:spcBef>
                        <a:spcAft>
                          <a:spcPct val="0"/>
                        </a:spcAft>
                        <a:buClrTx/>
                        <a:buSzTx/>
                        <a:buFontTx/>
                        <a:buNone/>
                        <a:tabLst/>
                        <a:defRPr/>
                      </a:pPr>
                      <a:endParaRPr kumimoji="0" lang="en-US" sz="1000" b="0" i="0" u="none" strike="noStrike" kern="1200" cap="none" spc="0" normalizeH="0" baseline="0" noProof="0">
                        <a:ln>
                          <a:noFill/>
                        </a:ln>
                        <a:solidFill>
                          <a:srgbClr val="323232"/>
                        </a:solidFill>
                        <a:effectLst/>
                        <a:uLnTx/>
                        <a:uFillTx/>
                        <a:latin typeface="+mn-lt"/>
                        <a:ea typeface="+mn-ea"/>
                        <a:cs typeface="Segoe UI" pitchFamily="34" charset="0"/>
                      </a:endParaRPr>
                    </a:p>
                    <a:p>
                      <a:pPr marL="0" marR="0" lvl="0" indent="0" algn="l" defTabSz="896094" rtl="0" eaLnBrk="1" fontAlgn="base" latinLnBrk="0" hangingPunct="1">
                        <a:lnSpc>
                          <a:spcPct val="80000"/>
                        </a:lnSpc>
                        <a:spcBef>
                          <a:spcPts val="300"/>
                        </a:spcBef>
                        <a:spcAft>
                          <a:spcPct val="0"/>
                        </a:spcAft>
                        <a:buClrTx/>
                        <a:buSzTx/>
                        <a:buFontTx/>
                        <a:buNone/>
                        <a:tabLst/>
                        <a:defRPr/>
                      </a:pPr>
                      <a:r>
                        <a:rPr kumimoji="0" lang="en-US" sz="1000" b="1" i="0" u="none" strike="noStrike" kern="1200" cap="none" spc="0" normalizeH="0" baseline="0" noProof="0">
                          <a:ln>
                            <a:noFill/>
                          </a:ln>
                          <a:solidFill>
                            <a:srgbClr val="323232"/>
                          </a:solidFill>
                          <a:effectLst/>
                          <a:uLnTx/>
                          <a:uFillTx/>
                          <a:latin typeface="+mn-lt"/>
                          <a:ea typeface="+mn-ea"/>
                          <a:cs typeface="Segoe UI" pitchFamily="34" charset="0"/>
                        </a:rPr>
                        <a:t>Azure Service Health </a:t>
                      </a:r>
                      <a: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t>(within the Azure portal) knows which subscriptions you manage, so it shows a much more accurate view of any known issues impacting your resources. It also lets you configure health alerts, to find out about any issues through your preferred communication channel(s) – email, SMS, webhook, etc.</a:t>
                      </a:r>
                    </a:p>
                  </a:txBody>
                  <a:tcPr marL="139891" marR="139891" marT="139891" marB="1398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896094" rtl="0" eaLnBrk="1" fontAlgn="base" latinLnBrk="0" hangingPunct="1">
                        <a:lnSpc>
                          <a:spcPct val="80000"/>
                        </a:lnSpc>
                        <a:spcBef>
                          <a:spcPts val="576"/>
                        </a:spcBef>
                        <a:spcAft>
                          <a:spcPct val="0"/>
                        </a:spcAft>
                        <a:buClrTx/>
                        <a:buSzTx/>
                        <a:buFontTx/>
                        <a:buNone/>
                        <a:tabLst/>
                        <a:defRPr/>
                      </a:pPr>
                      <a:r>
                        <a:rPr kumimoji="0" lang="en-US" sz="1000" b="1"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When do I need to open a Microsoft support case?</a:t>
                      </a:r>
                      <a:endParaRPr kumimoji="0" lang="en-US" sz="1000" b="1" i="0" u="none" strike="noStrike" kern="1200" cap="none" spc="0" normalizeH="0" baseline="0" noProof="0">
                        <a:ln>
                          <a:noFill/>
                        </a:ln>
                        <a:solidFill>
                          <a:srgbClr val="323232"/>
                        </a:solidFill>
                        <a:effectLst/>
                        <a:uLnTx/>
                        <a:uFillTx/>
                        <a:latin typeface="Segoe UI Semibold" panose="020B0702040204020203" pitchFamily="34" charset="0"/>
                        <a:ea typeface="+mn-ea"/>
                        <a:cs typeface="Segoe UI Semibold" panose="020B0702040204020203" pitchFamily="34" charset="0"/>
                      </a:endParaRPr>
                    </a:p>
                    <a:p>
                      <a:pPr marL="171450" marR="0" lvl="0" indent="-171450" algn="l" defTabSz="896094" rtl="0" eaLnBrk="1" fontAlgn="base" latinLnBrk="0" hangingPunct="1">
                        <a:lnSpc>
                          <a:spcPct val="80000"/>
                        </a:lnSpc>
                        <a:spcBef>
                          <a:spcPts val="30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323232"/>
                        </a:solidFill>
                        <a:effectLst/>
                        <a:uLnTx/>
                        <a:uFillTx/>
                        <a:latin typeface="+mn-lt"/>
                        <a:ea typeface="+mn-ea"/>
                        <a:cs typeface="Segoe UI" pitchFamily="34" charset="0"/>
                      </a:endParaRPr>
                    </a:p>
                    <a:p>
                      <a:pPr marL="0" marR="0" lvl="0" indent="0" algn="l" defTabSz="896094" rtl="0" eaLnBrk="1" fontAlgn="base" latinLnBrk="0" hangingPunct="1">
                        <a:lnSpc>
                          <a:spcPct val="80000"/>
                        </a:lnSpc>
                        <a:spcBef>
                          <a:spcPts val="300"/>
                        </a:spcBef>
                        <a:spcAft>
                          <a:spcPct val="0"/>
                        </a:spcAft>
                        <a:buClrTx/>
                        <a:buSzTx/>
                        <a:buFontTx/>
                        <a:buNone/>
                        <a:tabLst/>
                        <a:defRPr/>
                      </a:pPr>
                      <a: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t>During an </a:t>
                      </a:r>
                      <a:r>
                        <a:rPr kumimoji="0" lang="en-US" sz="1000" b="1" i="0" u="none" strike="noStrike" kern="1200" cap="none" spc="0" normalizeH="0" baseline="0" noProof="0">
                          <a:ln>
                            <a:noFill/>
                          </a:ln>
                          <a:solidFill>
                            <a:srgbClr val="323232"/>
                          </a:solidFill>
                          <a:effectLst/>
                          <a:uLnTx/>
                          <a:uFillTx/>
                          <a:latin typeface="+mn-lt"/>
                          <a:ea typeface="+mn-ea"/>
                          <a:cs typeface="Segoe UI" pitchFamily="34" charset="0"/>
                        </a:rPr>
                        <a:t>active incident</a:t>
                      </a:r>
                      <a: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t>, many customers and partners contact support (or their account teams) asking for information – but all of the details about an active incident, including the latest updates, are available in Service Health and through its health alerts.</a:t>
                      </a:r>
                    </a:p>
                    <a:p>
                      <a:pPr marL="0" marR="0" lvl="0" indent="0" algn="l" defTabSz="896094" rtl="0" eaLnBrk="1" fontAlgn="base" latinLnBrk="0" hangingPunct="1">
                        <a:lnSpc>
                          <a:spcPct val="80000"/>
                        </a:lnSpc>
                        <a:spcBef>
                          <a:spcPts val="300"/>
                        </a:spcBef>
                        <a:spcAft>
                          <a:spcPct val="0"/>
                        </a:spcAft>
                        <a:buClrTx/>
                        <a:buSzTx/>
                        <a:buFontTx/>
                        <a:buNone/>
                        <a:tabLst/>
                        <a:defRPr/>
                      </a:pPr>
                      <a:endParaRPr kumimoji="0" lang="en-US" sz="1000" b="0" i="0" u="none" strike="noStrike" kern="1200" cap="none" spc="0" normalizeH="0" baseline="0" noProof="0">
                        <a:ln>
                          <a:noFill/>
                        </a:ln>
                        <a:solidFill>
                          <a:srgbClr val="323232"/>
                        </a:solidFill>
                        <a:effectLst/>
                        <a:uLnTx/>
                        <a:uFillTx/>
                        <a:latin typeface="+mn-lt"/>
                        <a:ea typeface="+mn-ea"/>
                        <a:cs typeface="Segoe UI" pitchFamily="34" charset="0"/>
                      </a:endParaRPr>
                    </a:p>
                    <a:p>
                      <a:pPr marL="0" marR="0" lvl="0" indent="0" algn="l" defTabSz="896094" rtl="0" eaLnBrk="1" fontAlgn="base" latinLnBrk="0" hangingPunct="1">
                        <a:lnSpc>
                          <a:spcPct val="80000"/>
                        </a:lnSpc>
                        <a:spcBef>
                          <a:spcPts val="300"/>
                        </a:spcBef>
                        <a:spcAft>
                          <a:spcPct val="0"/>
                        </a:spcAft>
                        <a:buClrTx/>
                        <a:buSzTx/>
                        <a:buFontTx/>
                        <a:buNone/>
                        <a:tabLst/>
                        <a:defRPr/>
                      </a:pPr>
                      <a: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t>Customers can and should contact Microsoft support to troubleshoot </a:t>
                      </a:r>
                      <a:r>
                        <a:rPr kumimoji="0" lang="en-US" sz="1000" b="1" i="0" u="none" strike="noStrike" kern="1200" cap="none" spc="0" normalizeH="0" baseline="0" noProof="0">
                          <a:ln>
                            <a:noFill/>
                          </a:ln>
                          <a:solidFill>
                            <a:srgbClr val="323232"/>
                          </a:solidFill>
                          <a:effectLst/>
                          <a:uLnTx/>
                          <a:uFillTx/>
                          <a:latin typeface="+mn-lt"/>
                          <a:ea typeface="+mn-ea"/>
                          <a:cs typeface="Segoe UI" pitchFamily="34" charset="0"/>
                        </a:rPr>
                        <a:t>issues that don’t match </a:t>
                      </a:r>
                      <a:r>
                        <a:rPr kumimoji="0" lang="en-US" sz="1000" b="0" i="0" u="none" strike="noStrike" kern="1200" cap="none" spc="0" normalizeH="0" baseline="0" noProof="0">
                          <a:ln>
                            <a:noFill/>
                          </a:ln>
                          <a:solidFill>
                            <a:srgbClr val="323232"/>
                          </a:solidFill>
                          <a:effectLst/>
                          <a:uLnTx/>
                          <a:uFillTx/>
                          <a:latin typeface="+mn-lt"/>
                          <a:ea typeface="+mn-ea"/>
                          <a:cs typeface="Segoe UI" pitchFamily="34" charset="0"/>
                        </a:rPr>
                        <a:t>the impact described in Service Health, but don’t need to contact support just for updates. This way, support engineers are available to assist customers with failover activities, or to help with any unrelated but urgent issues.</a:t>
                      </a:r>
                    </a:p>
                  </a:txBody>
                  <a:tcPr marL="139891" marR="139891" marT="139891" marB="139891">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1910137"/>
                  </a:ext>
                </a:extLst>
              </a:tr>
            </a:tbl>
          </a:graphicData>
        </a:graphic>
      </p:graphicFrame>
      <p:sp>
        <p:nvSpPr>
          <p:cNvPr id="16" name="Alarm_2" title="Icon of a bell with three signal lines coming out of it">
            <a:extLst>
              <a:ext uri="{FF2B5EF4-FFF2-40B4-BE49-F238E27FC236}">
                <a16:creationId xmlns:a16="http://schemas.microsoft.com/office/drawing/2014/main" id="{3A590C7D-293F-46CC-B2DE-B965873D33D7}"/>
              </a:ext>
            </a:extLst>
          </p:cNvPr>
          <p:cNvSpPr>
            <a:spLocks noChangeAspect="1" noEditPoints="1"/>
          </p:cNvSpPr>
          <p:nvPr/>
        </p:nvSpPr>
        <p:spPr bwMode="auto">
          <a:xfrm>
            <a:off x="283166" y="6183242"/>
            <a:ext cx="472614" cy="466302"/>
          </a:xfrm>
          <a:custGeom>
            <a:avLst/>
            <a:gdLst>
              <a:gd name="T0" fmla="*/ 200 w 338"/>
              <a:gd name="T1" fmla="*/ 283 h 333"/>
              <a:gd name="T2" fmla="*/ 151 w 338"/>
              <a:gd name="T3" fmla="*/ 333 h 333"/>
              <a:gd name="T4" fmla="*/ 101 w 338"/>
              <a:gd name="T5" fmla="*/ 283 h 333"/>
              <a:gd name="T6" fmla="*/ 262 w 338"/>
              <a:gd name="T7" fmla="*/ 198 h 333"/>
              <a:gd name="T8" fmla="*/ 262 w 338"/>
              <a:gd name="T9" fmla="*/ 283 h 333"/>
              <a:gd name="T10" fmla="*/ 213 w 338"/>
              <a:gd name="T11" fmla="*/ 27 h 333"/>
              <a:gd name="T12" fmla="*/ 151 w 338"/>
              <a:gd name="T13" fmla="*/ 8 h 333"/>
              <a:gd name="T14" fmla="*/ 39 w 338"/>
              <a:gd name="T15" fmla="*/ 119 h 333"/>
              <a:gd name="T16" fmla="*/ 39 w 338"/>
              <a:gd name="T17" fmla="*/ 282 h 333"/>
              <a:gd name="T18" fmla="*/ 0 w 338"/>
              <a:gd name="T19" fmla="*/ 283 h 333"/>
              <a:gd name="T20" fmla="*/ 298 w 338"/>
              <a:gd name="T21" fmla="*/ 283 h 333"/>
              <a:gd name="T22" fmla="*/ 205 w 338"/>
              <a:gd name="T23" fmla="*/ 145 h 333"/>
              <a:gd name="T24" fmla="*/ 222 w 338"/>
              <a:gd name="T25" fmla="*/ 105 h 333"/>
              <a:gd name="T26" fmla="*/ 205 w 338"/>
              <a:gd name="T27" fmla="*/ 66 h 333"/>
              <a:gd name="T28" fmla="*/ 253 w 338"/>
              <a:gd name="T29" fmla="*/ 177 h 333"/>
              <a:gd name="T30" fmla="*/ 279 w 338"/>
              <a:gd name="T31" fmla="*/ 105 h 333"/>
              <a:gd name="T32" fmla="*/ 252 w 338"/>
              <a:gd name="T33" fmla="*/ 33 h 333"/>
              <a:gd name="T34" fmla="*/ 302 w 338"/>
              <a:gd name="T35" fmla="*/ 211 h 333"/>
              <a:gd name="T36" fmla="*/ 338 w 338"/>
              <a:gd name="T37" fmla="*/ 105 h 333"/>
              <a:gd name="T38" fmla="*/ 302 w 338"/>
              <a:gd name="T3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33">
                <a:moveTo>
                  <a:pt x="200" y="283"/>
                </a:moveTo>
                <a:cubicBezTo>
                  <a:pt x="200" y="311"/>
                  <a:pt x="178" y="333"/>
                  <a:pt x="151" y="333"/>
                </a:cubicBezTo>
                <a:cubicBezTo>
                  <a:pt x="123" y="333"/>
                  <a:pt x="101" y="311"/>
                  <a:pt x="101" y="283"/>
                </a:cubicBezTo>
                <a:moveTo>
                  <a:pt x="262" y="198"/>
                </a:moveTo>
                <a:cubicBezTo>
                  <a:pt x="262" y="283"/>
                  <a:pt x="262" y="283"/>
                  <a:pt x="262" y="283"/>
                </a:cubicBezTo>
                <a:moveTo>
                  <a:pt x="213" y="27"/>
                </a:moveTo>
                <a:cubicBezTo>
                  <a:pt x="195" y="15"/>
                  <a:pt x="174" y="8"/>
                  <a:pt x="151" y="8"/>
                </a:cubicBezTo>
                <a:cubicBezTo>
                  <a:pt x="89" y="8"/>
                  <a:pt x="39" y="58"/>
                  <a:pt x="39" y="119"/>
                </a:cubicBezTo>
                <a:cubicBezTo>
                  <a:pt x="39" y="282"/>
                  <a:pt x="39" y="282"/>
                  <a:pt x="39" y="282"/>
                </a:cubicBezTo>
                <a:moveTo>
                  <a:pt x="0" y="283"/>
                </a:moveTo>
                <a:cubicBezTo>
                  <a:pt x="298" y="283"/>
                  <a:pt x="298" y="283"/>
                  <a:pt x="298" y="283"/>
                </a:cubicBezTo>
                <a:moveTo>
                  <a:pt x="205" y="145"/>
                </a:moveTo>
                <a:cubicBezTo>
                  <a:pt x="216" y="135"/>
                  <a:pt x="222" y="121"/>
                  <a:pt x="222" y="105"/>
                </a:cubicBezTo>
                <a:cubicBezTo>
                  <a:pt x="222" y="90"/>
                  <a:pt x="215" y="76"/>
                  <a:pt x="205" y="66"/>
                </a:cubicBezTo>
                <a:moveTo>
                  <a:pt x="253" y="177"/>
                </a:moveTo>
                <a:cubicBezTo>
                  <a:pt x="269" y="157"/>
                  <a:pt x="279" y="133"/>
                  <a:pt x="279" y="105"/>
                </a:cubicBezTo>
                <a:cubicBezTo>
                  <a:pt x="279" y="78"/>
                  <a:pt x="269" y="52"/>
                  <a:pt x="252" y="33"/>
                </a:cubicBezTo>
                <a:moveTo>
                  <a:pt x="302" y="211"/>
                </a:moveTo>
                <a:cubicBezTo>
                  <a:pt x="324" y="182"/>
                  <a:pt x="338" y="145"/>
                  <a:pt x="338" y="105"/>
                </a:cubicBezTo>
                <a:cubicBezTo>
                  <a:pt x="338" y="66"/>
                  <a:pt x="324" y="29"/>
                  <a:pt x="302" y="0"/>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17" name="Health_E95E" title="Icon of a heart with a heartbeat monitor line through the middle">
            <a:extLst>
              <a:ext uri="{FF2B5EF4-FFF2-40B4-BE49-F238E27FC236}">
                <a16:creationId xmlns:a16="http://schemas.microsoft.com/office/drawing/2014/main" id="{2A0E4D05-978A-4155-829D-86DF1D09FCF1}"/>
              </a:ext>
            </a:extLst>
          </p:cNvPr>
          <p:cNvSpPr>
            <a:spLocks noChangeAspect="1"/>
          </p:cNvSpPr>
          <p:nvPr/>
        </p:nvSpPr>
        <p:spPr bwMode="auto">
          <a:xfrm>
            <a:off x="289477" y="4746951"/>
            <a:ext cx="466302" cy="394879"/>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8" name="Telemarketer_E7B9" title="Icon of a person wearing a headset">
            <a:extLst>
              <a:ext uri="{FF2B5EF4-FFF2-40B4-BE49-F238E27FC236}">
                <a16:creationId xmlns:a16="http://schemas.microsoft.com/office/drawing/2014/main" id="{2080B56B-7418-40E7-BD51-3FB9B6E068CA}"/>
              </a:ext>
            </a:extLst>
          </p:cNvPr>
          <p:cNvSpPr>
            <a:spLocks noChangeAspect="1" noEditPoints="1"/>
          </p:cNvSpPr>
          <p:nvPr/>
        </p:nvSpPr>
        <p:spPr bwMode="auto">
          <a:xfrm>
            <a:off x="6632713" y="6189718"/>
            <a:ext cx="390987" cy="466302"/>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sq">
            <a:solidFill>
              <a:srgbClr val="FFFF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Tree>
    <p:extLst>
      <p:ext uri="{BB962C8B-B14F-4D97-AF65-F5344CB8AC3E}">
        <p14:creationId xmlns:p14="http://schemas.microsoft.com/office/powerpoint/2010/main" val="16423508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38CB87A-7634-4A03-BC2C-D2DE67B6AC82}"/>
              </a:ext>
            </a:extLst>
          </p:cNvPr>
          <p:cNvSpPr>
            <a:spLocks noGrp="1"/>
          </p:cNvSpPr>
          <p:nvPr>
            <p:ph type="title"/>
          </p:nvPr>
        </p:nvSpPr>
        <p:spPr>
          <a:xfrm>
            <a:off x="267629" y="3214749"/>
            <a:ext cx="4921405" cy="565027"/>
          </a:xfrm>
        </p:spPr>
        <p:txBody>
          <a:bodyPr wrap="square" anchor="ctr">
            <a:normAutofit fontScale="90000"/>
          </a:bodyPr>
          <a:lstStyle/>
          <a:p>
            <a:pPr>
              <a:lnSpc>
                <a:spcPct val="90000"/>
              </a:lnSpc>
            </a:pPr>
            <a:r>
              <a:rPr lang="en-US" sz="3100" dirty="0"/>
              <a:t>Understanding SLA’s and resilience requirements</a:t>
            </a:r>
          </a:p>
        </p:txBody>
      </p:sp>
      <p:pic>
        <p:nvPicPr>
          <p:cNvPr id="6" name="Picture 5">
            <a:extLst>
              <a:ext uri="{FF2B5EF4-FFF2-40B4-BE49-F238E27FC236}">
                <a16:creationId xmlns:a16="http://schemas.microsoft.com/office/drawing/2014/main" id="{06241006-C9AA-4D33-944D-6BCF3C5FD308}"/>
              </a:ext>
            </a:extLst>
          </p:cNvPr>
          <p:cNvPicPr>
            <a:picLocks noChangeAspect="1"/>
          </p:cNvPicPr>
          <p:nvPr/>
        </p:nvPicPr>
        <p:blipFill rotWithShape="1">
          <a:blip r:embed="rId3"/>
          <a:srcRect l="6776" r="36966" b="1"/>
          <a:stretch/>
        </p:blipFill>
        <p:spPr>
          <a:xfrm>
            <a:off x="5440958" y="10"/>
            <a:ext cx="6995517" cy="6994515"/>
          </a:xfrm>
          <a:prstGeom prst="rect">
            <a:avLst/>
          </a:prstGeom>
          <a:noFill/>
        </p:spPr>
      </p:pic>
    </p:spTree>
    <p:extLst>
      <p:ext uri="{BB962C8B-B14F-4D97-AF65-F5344CB8AC3E}">
        <p14:creationId xmlns:p14="http://schemas.microsoft.com/office/powerpoint/2010/main" val="142670715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600059" y="466301"/>
            <a:ext cx="11239464" cy="1130181"/>
          </a:xfrm>
        </p:spPr>
        <p:txBody>
          <a:bodyPr/>
          <a:lstStyle/>
          <a:p>
            <a:r>
              <a:rPr lang="en-US" dirty="0">
                <a:solidFill>
                  <a:schemeClr val="bg1"/>
                </a:solidFill>
              </a:rPr>
              <a:t>Building systems that survive failure is a shared responsibility</a:t>
            </a:r>
          </a:p>
        </p:txBody>
      </p:sp>
      <p:grpSp>
        <p:nvGrpSpPr>
          <p:cNvPr id="4" name="Group 3">
            <a:extLst>
              <a:ext uri="{FF2B5EF4-FFF2-40B4-BE49-F238E27FC236}">
                <a16:creationId xmlns:a16="http://schemas.microsoft.com/office/drawing/2014/main" id="{EF934852-3B44-4CB8-89BF-D8A25D113A3C}"/>
              </a:ext>
            </a:extLst>
          </p:cNvPr>
          <p:cNvGrpSpPr/>
          <p:nvPr/>
        </p:nvGrpSpPr>
        <p:grpSpPr>
          <a:xfrm>
            <a:off x="3401472" y="2590794"/>
            <a:ext cx="5633530" cy="720113"/>
            <a:chOff x="6252194" y="2521564"/>
            <a:chExt cx="4206241" cy="706057"/>
          </a:xfrm>
        </p:grpSpPr>
        <p:sp>
          <p:nvSpPr>
            <p:cNvPr id="6" name="Rectangle 5">
              <a:extLst>
                <a:ext uri="{FF2B5EF4-FFF2-40B4-BE49-F238E27FC236}">
                  <a16:creationId xmlns:a16="http://schemas.microsoft.com/office/drawing/2014/main" id="{66C2F490-0FCA-49BD-8DDC-1E138D9A478E}"/>
                </a:ext>
              </a:extLst>
            </p:cNvPr>
            <p:cNvSpPr/>
            <p:nvPr/>
          </p:nvSpPr>
          <p:spPr>
            <a:xfrm>
              <a:off x="6252195" y="2521564"/>
              <a:ext cx="4206240" cy="658194"/>
            </a:xfrm>
            <a:prstGeom prst="rect">
              <a:avLst/>
            </a:prstGeom>
          </p:spPr>
          <p:txBody>
            <a:bodyPr wrap="square" lIns="0">
              <a:spAutoFit/>
            </a:bodyPr>
            <a:lstStyle/>
            <a:p>
              <a:pPr algn="ctr" defTabSz="524518">
                <a:lnSpc>
                  <a:spcPct val="90000"/>
                </a:lnSpc>
                <a:spcAft>
                  <a:spcPts val="612"/>
                </a:spcAft>
                <a:defRPr/>
              </a:pPr>
              <a:r>
                <a:rPr lang="en-US" sz="2000" dirty="0">
                  <a:gradFill>
                    <a:gsLst>
                      <a:gs pos="1250">
                        <a:srgbClr val="0078D4"/>
                      </a:gs>
                      <a:gs pos="100000">
                        <a:srgbClr val="0078D4"/>
                      </a:gs>
                    </a:gsLst>
                    <a:lin ang="5400000" scaled="0"/>
                  </a:gradFill>
                  <a:latin typeface="Segoe UI Semibold"/>
                  <a:cs typeface="Calibri" panose="020F0502020204030204" pitchFamily="34" charset="0"/>
                </a:rPr>
                <a:t>Your application</a:t>
              </a:r>
            </a:p>
            <a:p>
              <a:pPr algn="ctr" defTabSz="524518">
                <a:lnSpc>
                  <a:spcPct val="90000"/>
                </a:lnSpc>
                <a:spcAft>
                  <a:spcPts val="612"/>
                </a:spcAft>
                <a:defRPr/>
              </a:pPr>
              <a:r>
                <a:rPr lang="en-US" sz="1530" dirty="0">
                  <a:solidFill>
                    <a:schemeClr val="bg1"/>
                  </a:solidFill>
                  <a:cs typeface="Calibri" panose="020F0502020204030204" pitchFamily="34" charset="0"/>
                </a:rPr>
                <a:t>Your</a:t>
              </a:r>
              <a:r>
                <a:rPr lang="en-US" sz="1530" b="1" dirty="0">
                  <a:solidFill>
                    <a:schemeClr val="bg1"/>
                  </a:solidFill>
                  <a:cs typeface="Calibri" panose="020F0502020204030204" pitchFamily="34" charset="0"/>
                </a:rPr>
                <a:t> app </a:t>
              </a:r>
              <a:r>
                <a:rPr lang="en-US" sz="1530" dirty="0">
                  <a:solidFill>
                    <a:schemeClr val="bg1"/>
                  </a:solidFill>
                  <a:cs typeface="Calibri" panose="020F0502020204030204" pitchFamily="34" charset="0"/>
                </a:rPr>
                <a:t>or</a:t>
              </a:r>
              <a:r>
                <a:rPr lang="en-US" sz="1530" b="1" dirty="0">
                  <a:solidFill>
                    <a:schemeClr val="bg1"/>
                  </a:solidFill>
                  <a:cs typeface="Calibri" panose="020F0502020204030204" pitchFamily="34" charset="0"/>
                </a:rPr>
                <a:t> workload </a:t>
              </a:r>
              <a:r>
                <a:rPr lang="en-US" sz="1530" dirty="0">
                  <a:solidFill>
                    <a:schemeClr val="bg1"/>
                  </a:solidFill>
                  <a:cs typeface="Calibri" panose="020F0502020204030204" pitchFamily="34" charset="0"/>
                </a:rPr>
                <a:t>architecture, built on the below</a:t>
              </a:r>
              <a:r>
                <a:rPr lang="en-US" sz="1530" dirty="0">
                  <a:gradFill>
                    <a:gsLst>
                      <a:gs pos="1250">
                        <a:srgbClr val="1A1A1A"/>
                      </a:gs>
                      <a:gs pos="100000">
                        <a:srgbClr val="1A1A1A"/>
                      </a:gs>
                    </a:gsLst>
                    <a:lin ang="5400000" scaled="0"/>
                  </a:gradFill>
                  <a:cs typeface="Calibri" panose="020F0502020204030204" pitchFamily="34" charset="0"/>
                </a:rPr>
                <a:t>.</a:t>
              </a:r>
              <a:endParaRPr lang="en-US" sz="1530" dirty="0">
                <a:gradFill>
                  <a:gsLst>
                    <a:gs pos="1250">
                      <a:srgbClr val="1A1A1A"/>
                    </a:gs>
                    <a:gs pos="100000">
                      <a:srgbClr val="1A1A1A"/>
                    </a:gs>
                  </a:gsLst>
                </a:gradFill>
                <a:latin typeface="Segoe UI"/>
                <a:cs typeface="Calibri" panose="020F0502020204030204" pitchFamily="34" charset="0"/>
              </a:endParaRPr>
            </a:p>
          </p:txBody>
        </p:sp>
        <p:cxnSp>
          <p:nvCxnSpPr>
            <p:cNvPr id="9" name="Straight Connector 8">
              <a:extLst>
                <a:ext uri="{FF2B5EF4-FFF2-40B4-BE49-F238E27FC236}">
                  <a16:creationId xmlns:a16="http://schemas.microsoft.com/office/drawing/2014/main" id="{3430A0C9-E3E5-47DB-8098-7BDD333E02E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D7D36A7-06A6-4A87-9D69-3DC28CD5AD39}"/>
              </a:ext>
            </a:extLst>
          </p:cNvPr>
          <p:cNvGrpSpPr/>
          <p:nvPr/>
        </p:nvGrpSpPr>
        <p:grpSpPr>
          <a:xfrm>
            <a:off x="1877461" y="3759752"/>
            <a:ext cx="8681550" cy="720113"/>
            <a:chOff x="6252194" y="2521564"/>
            <a:chExt cx="4206241" cy="706057"/>
          </a:xfrm>
        </p:grpSpPr>
        <p:sp>
          <p:nvSpPr>
            <p:cNvPr id="13" name="Rectangle 12">
              <a:extLst>
                <a:ext uri="{FF2B5EF4-FFF2-40B4-BE49-F238E27FC236}">
                  <a16:creationId xmlns:a16="http://schemas.microsoft.com/office/drawing/2014/main" id="{7D4A7C27-B887-45D2-B2F7-1DAEC543BD34}"/>
                </a:ext>
              </a:extLst>
            </p:cNvPr>
            <p:cNvSpPr/>
            <p:nvPr/>
          </p:nvSpPr>
          <p:spPr>
            <a:xfrm>
              <a:off x="6252195" y="2521564"/>
              <a:ext cx="4206240" cy="658194"/>
            </a:xfrm>
            <a:prstGeom prst="rect">
              <a:avLst/>
            </a:prstGeom>
          </p:spPr>
          <p:txBody>
            <a:bodyPr wrap="square" lIns="0">
              <a:spAutoFit/>
            </a:bodyPr>
            <a:lstStyle/>
            <a:p>
              <a:pPr algn="ctr" defTabSz="524518">
                <a:lnSpc>
                  <a:spcPct val="90000"/>
                </a:lnSpc>
                <a:spcAft>
                  <a:spcPts val="612"/>
                </a:spcAft>
                <a:defRPr/>
              </a:pPr>
              <a:r>
                <a:rPr lang="en-US" sz="2000" dirty="0">
                  <a:gradFill>
                    <a:gsLst>
                      <a:gs pos="1250">
                        <a:srgbClr val="0078D4"/>
                      </a:gs>
                      <a:gs pos="100000">
                        <a:srgbClr val="0078D4"/>
                      </a:gs>
                    </a:gsLst>
                    <a:lin ang="5400000" scaled="0"/>
                  </a:gradFill>
                  <a:latin typeface="Segoe UI Semibold"/>
                  <a:cs typeface="Calibri" panose="020F0502020204030204" pitchFamily="34" charset="0"/>
                </a:rPr>
                <a:t>Resilient services</a:t>
              </a:r>
            </a:p>
            <a:p>
              <a:pPr algn="ctr" defTabSz="524518">
                <a:lnSpc>
                  <a:spcPct val="90000"/>
                </a:lnSpc>
                <a:spcAft>
                  <a:spcPts val="612"/>
                </a:spcAft>
                <a:defRPr/>
              </a:pPr>
              <a:r>
                <a:rPr lang="en-US" sz="1530" dirty="0">
                  <a:solidFill>
                    <a:schemeClr val="bg1"/>
                  </a:solidFill>
                  <a:cs typeface="Calibri" panose="020F0502020204030204" pitchFamily="34" charset="0"/>
                </a:rPr>
                <a:t>Azure capabilities you </a:t>
              </a:r>
              <a:r>
                <a:rPr lang="en-US" sz="1530" b="1" dirty="0">
                  <a:solidFill>
                    <a:schemeClr val="bg1"/>
                  </a:solidFill>
                  <a:cs typeface="Calibri" panose="020F0502020204030204" pitchFamily="34" charset="0"/>
                </a:rPr>
                <a:t>enable as needed </a:t>
              </a:r>
              <a:r>
                <a:rPr lang="en-US" sz="1530" dirty="0">
                  <a:solidFill>
                    <a:schemeClr val="bg1"/>
                  </a:solidFill>
                  <a:cs typeface="Calibri" panose="020F0502020204030204" pitchFamily="34" charset="0"/>
                </a:rPr>
                <a:t>– for high availability, disaster recovery, and backup.</a:t>
              </a:r>
            </a:p>
          </p:txBody>
        </p:sp>
        <p:cxnSp>
          <p:nvCxnSpPr>
            <p:cNvPr id="14" name="Straight Connector 13">
              <a:extLst>
                <a:ext uri="{FF2B5EF4-FFF2-40B4-BE49-F238E27FC236}">
                  <a16:creationId xmlns:a16="http://schemas.microsoft.com/office/drawing/2014/main" id="{FD96ABA6-780E-4D44-BB2A-568231D47820}"/>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27DF0AB-BD61-41CB-A953-1C5FAE795604}"/>
              </a:ext>
            </a:extLst>
          </p:cNvPr>
          <p:cNvGrpSpPr/>
          <p:nvPr/>
        </p:nvGrpSpPr>
        <p:grpSpPr>
          <a:xfrm>
            <a:off x="600855" y="4928710"/>
            <a:ext cx="11234761" cy="720113"/>
            <a:chOff x="6252194" y="2521564"/>
            <a:chExt cx="4206241" cy="706057"/>
          </a:xfrm>
        </p:grpSpPr>
        <p:sp>
          <p:nvSpPr>
            <p:cNvPr id="18" name="Rectangle 17">
              <a:extLst>
                <a:ext uri="{FF2B5EF4-FFF2-40B4-BE49-F238E27FC236}">
                  <a16:creationId xmlns:a16="http://schemas.microsoft.com/office/drawing/2014/main" id="{9351EB48-685D-4A05-8E1E-454A31E89E3F}"/>
                </a:ext>
              </a:extLst>
            </p:cNvPr>
            <p:cNvSpPr/>
            <p:nvPr/>
          </p:nvSpPr>
          <p:spPr>
            <a:xfrm>
              <a:off x="6252195" y="2521564"/>
              <a:ext cx="4206240" cy="658194"/>
            </a:xfrm>
            <a:prstGeom prst="rect">
              <a:avLst/>
            </a:prstGeom>
          </p:spPr>
          <p:txBody>
            <a:bodyPr wrap="square" lIns="0">
              <a:spAutoFit/>
            </a:bodyPr>
            <a:lstStyle/>
            <a:p>
              <a:pPr algn="ctr" defTabSz="524518">
                <a:lnSpc>
                  <a:spcPct val="90000"/>
                </a:lnSpc>
                <a:spcAft>
                  <a:spcPts val="612"/>
                </a:spcAft>
                <a:defRPr/>
              </a:pPr>
              <a:r>
                <a:rPr lang="en-US" sz="2000" dirty="0">
                  <a:gradFill>
                    <a:gsLst>
                      <a:gs pos="1250">
                        <a:srgbClr val="0078D4"/>
                      </a:gs>
                      <a:gs pos="100000">
                        <a:srgbClr val="0078D4"/>
                      </a:gs>
                    </a:gsLst>
                    <a:lin ang="5400000" scaled="0"/>
                  </a:gradFill>
                  <a:latin typeface="Segoe UI Semibold"/>
                  <a:cs typeface="Calibri" panose="020F0502020204030204" pitchFamily="34" charset="0"/>
                </a:rPr>
                <a:t>Resilient foundation</a:t>
              </a:r>
            </a:p>
            <a:p>
              <a:pPr algn="ctr" defTabSz="524518">
                <a:lnSpc>
                  <a:spcPct val="90000"/>
                </a:lnSpc>
                <a:spcAft>
                  <a:spcPts val="612"/>
                </a:spcAft>
                <a:defRPr/>
              </a:pPr>
              <a:r>
                <a:rPr lang="en-US" sz="1530" dirty="0">
                  <a:solidFill>
                    <a:schemeClr val="bg1"/>
                  </a:solidFill>
                  <a:cs typeface="Calibri" panose="020F0502020204030204" pitchFamily="34" charset="0"/>
                </a:rPr>
                <a:t>Azure capabilities </a:t>
              </a:r>
              <a:r>
                <a:rPr lang="en-US" sz="1530" b="1" dirty="0">
                  <a:solidFill>
                    <a:schemeClr val="bg1"/>
                  </a:solidFill>
                  <a:cs typeface="Calibri" panose="020F0502020204030204" pitchFamily="34" charset="0"/>
                </a:rPr>
                <a:t>built into the platform </a:t>
              </a:r>
              <a:r>
                <a:rPr lang="en-US" sz="1530" dirty="0">
                  <a:solidFill>
                    <a:schemeClr val="bg1"/>
                  </a:solidFill>
                  <a:cs typeface="Calibri" panose="020F0502020204030204" pitchFamily="34" charset="0"/>
                </a:rPr>
                <a:t>– how the foundation is designed, operated, and monitored to ensure availability</a:t>
              </a:r>
              <a:r>
                <a:rPr lang="en-US" sz="1530" dirty="0">
                  <a:gradFill>
                    <a:gsLst>
                      <a:gs pos="1250">
                        <a:srgbClr val="1A1A1A"/>
                      </a:gs>
                      <a:gs pos="100000">
                        <a:srgbClr val="1A1A1A"/>
                      </a:gs>
                    </a:gsLst>
                    <a:lin ang="5400000" scaled="0"/>
                  </a:gradFill>
                  <a:cs typeface="Calibri" panose="020F0502020204030204" pitchFamily="34" charset="0"/>
                </a:rPr>
                <a:t>.</a:t>
              </a:r>
              <a:endParaRPr lang="en-US" sz="1530" dirty="0">
                <a:gradFill>
                  <a:gsLst>
                    <a:gs pos="1250">
                      <a:srgbClr val="1A1A1A"/>
                    </a:gs>
                    <a:gs pos="100000">
                      <a:srgbClr val="1A1A1A"/>
                    </a:gs>
                  </a:gsLst>
                </a:gradFill>
                <a:cs typeface="Calibri" panose="020F0502020204030204" pitchFamily="34" charset="0"/>
              </a:endParaRPr>
            </a:p>
          </p:txBody>
        </p:sp>
        <p:cxnSp>
          <p:nvCxnSpPr>
            <p:cNvPr id="20" name="Straight Connector 19">
              <a:extLst>
                <a:ext uri="{FF2B5EF4-FFF2-40B4-BE49-F238E27FC236}">
                  <a16:creationId xmlns:a16="http://schemas.microsoft.com/office/drawing/2014/main" id="{1E597D24-2EF5-4588-B02E-C336CEE0580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397A31C9-E052-486F-BEAE-4CC887A1B2D8}"/>
              </a:ext>
            </a:extLst>
          </p:cNvPr>
          <p:cNvSpPr/>
          <p:nvPr/>
        </p:nvSpPr>
        <p:spPr bwMode="auto">
          <a:xfrm>
            <a:off x="383488" y="2451323"/>
            <a:ext cx="11535586" cy="2229505"/>
          </a:xfrm>
          <a:prstGeom prst="rect">
            <a:avLst/>
          </a:prstGeom>
          <a:no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423166"/>
      </p:ext>
    </p:extLst>
  </p:cSld>
  <p:clrMapOvr>
    <a:overrideClrMapping bg1="lt1" tx1="dk1" bg2="lt2" tx2="dk2" accent1="accent1" accent2="accent2" accent3="accent3" accent4="accent4" accent5="accent5" accent6="accent6" hlink="hlink" folHlink="folHlink"/>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p:txBody>
          <a:bodyPr/>
          <a:lstStyle/>
          <a:p>
            <a:r>
              <a:rPr lang="en-US" dirty="0">
                <a:solidFill>
                  <a:schemeClr val="bg1"/>
                </a:solidFill>
              </a:rPr>
              <a:t>Complex systems need resilience to deliver reliability</a:t>
            </a:r>
          </a:p>
        </p:txBody>
      </p:sp>
      <p:grpSp>
        <p:nvGrpSpPr>
          <p:cNvPr id="3" name="Group 2">
            <a:extLst>
              <a:ext uri="{FF2B5EF4-FFF2-40B4-BE49-F238E27FC236}">
                <a16:creationId xmlns:a16="http://schemas.microsoft.com/office/drawing/2014/main" id="{6FD91526-489A-4A94-8C02-E9EF7B8EBEB4}"/>
              </a:ext>
            </a:extLst>
          </p:cNvPr>
          <p:cNvGrpSpPr/>
          <p:nvPr/>
        </p:nvGrpSpPr>
        <p:grpSpPr>
          <a:xfrm>
            <a:off x="600854" y="2495627"/>
            <a:ext cx="4289975" cy="3385254"/>
            <a:chOff x="588262" y="2446916"/>
            <a:chExt cx="4206240" cy="3319178"/>
          </a:xfrm>
        </p:grpSpPr>
        <p:sp>
          <p:nvSpPr>
            <p:cNvPr id="15" name="Rectangle 14">
              <a:extLst>
                <a:ext uri="{FF2B5EF4-FFF2-40B4-BE49-F238E27FC236}">
                  <a16:creationId xmlns:a16="http://schemas.microsoft.com/office/drawing/2014/main" id="{5F42A135-440A-48D6-B36C-C278694E87DE}"/>
                </a:ext>
              </a:extLst>
            </p:cNvPr>
            <p:cNvSpPr/>
            <p:nvPr/>
          </p:nvSpPr>
          <p:spPr>
            <a:xfrm>
              <a:off x="588262" y="2446916"/>
              <a:ext cx="4206240" cy="3319178"/>
            </a:xfrm>
            <a:prstGeom prst="rect">
              <a:avLst/>
            </a:prstGeom>
          </p:spPr>
          <p:txBody>
            <a:bodyPr wrap="square" lIns="0">
              <a:spAutoFit/>
            </a:bodyPr>
            <a:lstStyle/>
            <a:p>
              <a:pPr defTabSz="524518">
                <a:lnSpc>
                  <a:spcPct val="90000"/>
                </a:lnSpc>
                <a:spcBef>
                  <a:spcPts val="1199"/>
                </a:spcBef>
                <a:spcAft>
                  <a:spcPts val="1836"/>
                </a:spcAft>
                <a:defRPr/>
              </a:pPr>
              <a:r>
                <a:rPr lang="en-US" sz="2000" dirty="0">
                  <a:solidFill>
                    <a:schemeClr val="bg1"/>
                  </a:solidFill>
                  <a:latin typeface="Segoe UI Semibold"/>
                  <a:cs typeface="Calibri" panose="020F0502020204030204" pitchFamily="34" charset="0"/>
                </a:rPr>
                <a:t>Reliability</a:t>
              </a:r>
              <a:br>
                <a:rPr lang="en-US" sz="2000" dirty="0">
                  <a:solidFill>
                    <a:schemeClr val="bg1"/>
                  </a:solidFill>
                  <a:latin typeface="Segoe UI Semibold"/>
                  <a:cs typeface="Calibri" panose="020F0502020204030204" pitchFamily="34" charset="0"/>
                </a:rPr>
              </a:br>
              <a:endParaRPr lang="en-US" sz="2000" dirty="0">
                <a:solidFill>
                  <a:schemeClr val="bg1"/>
                </a:solidFill>
                <a:latin typeface="Segoe UI Semibold"/>
                <a:cs typeface="Calibri" panose="020F0502020204030204" pitchFamily="34" charset="0"/>
              </a:endParaRPr>
            </a:p>
            <a:p>
              <a:pPr marL="0" lvl="1" defTabSz="524518">
                <a:lnSpc>
                  <a:spcPct val="90000"/>
                </a:lnSpc>
                <a:spcBef>
                  <a:spcPts val="1199"/>
                </a:spcBef>
                <a:defRPr/>
              </a:pPr>
              <a:br>
                <a:rPr lang="en-US" sz="1836" dirty="0">
                  <a:solidFill>
                    <a:schemeClr val="bg1"/>
                  </a:solidFill>
                  <a:latin typeface="Segoe UI"/>
                  <a:cs typeface="Calibri" panose="020F0502020204030204" pitchFamily="34" charset="0"/>
                </a:rPr>
              </a:br>
              <a:r>
                <a:rPr lang="en-US" sz="1836" dirty="0">
                  <a:solidFill>
                    <a:schemeClr val="bg1"/>
                  </a:solidFill>
                  <a:latin typeface="Segoe UI"/>
                  <a:cs typeface="Calibri" panose="020F0502020204030204" pitchFamily="34" charset="0"/>
                </a:rPr>
                <a:t>Reliability is the ‘</a:t>
              </a:r>
              <a:r>
                <a:rPr lang="en-US" sz="1836" dirty="0">
                  <a:solidFill>
                    <a:schemeClr val="bg1"/>
                  </a:solidFill>
                  <a:latin typeface="Segoe UI Semibold"/>
                  <a:cs typeface="Calibri" panose="020F0502020204030204" pitchFamily="34" charset="0"/>
                </a:rPr>
                <a:t>what</a:t>
              </a:r>
              <a:r>
                <a:rPr lang="en-US" sz="1836" dirty="0">
                  <a:solidFill>
                    <a:schemeClr val="bg1"/>
                  </a:solidFill>
                  <a:latin typeface="Segoe UI"/>
                  <a:cs typeface="Calibri" panose="020F0502020204030204" pitchFamily="34" charset="0"/>
                </a:rPr>
                <a:t>’.</a:t>
              </a:r>
              <a:br>
                <a:rPr lang="en-US" sz="1836" dirty="0">
                  <a:solidFill>
                    <a:schemeClr val="bg1"/>
                  </a:solidFill>
                  <a:latin typeface="Segoe UI"/>
                  <a:cs typeface="Calibri" panose="020F0502020204030204" pitchFamily="34" charset="0"/>
                </a:rPr>
              </a:br>
              <a:br>
                <a:rPr lang="en-US" sz="1836" dirty="0">
                  <a:solidFill>
                    <a:schemeClr val="bg1"/>
                  </a:solidFill>
                  <a:latin typeface="Segoe UI"/>
                  <a:cs typeface="Calibri" panose="020F0502020204030204" pitchFamily="34" charset="0"/>
                </a:rPr>
              </a:br>
              <a:r>
                <a:rPr lang="en-US" sz="1836" dirty="0">
                  <a:solidFill>
                    <a:schemeClr val="bg1"/>
                  </a:solidFill>
                  <a:latin typeface="Segoe UI"/>
                  <a:cs typeface="Calibri" panose="020F0502020204030204" pitchFamily="34" charset="0"/>
                </a:rPr>
                <a:t>It is the goal for production systems, to ensure availability of their services.</a:t>
              </a:r>
              <a:br>
                <a:rPr lang="en-US" sz="1836" dirty="0">
                  <a:solidFill>
                    <a:schemeClr val="bg1"/>
                  </a:solidFill>
                  <a:latin typeface="Segoe UI"/>
                  <a:cs typeface="Calibri" panose="020F0502020204030204" pitchFamily="34" charset="0"/>
                </a:rPr>
              </a:br>
              <a:br>
                <a:rPr lang="en-US" sz="1836" dirty="0">
                  <a:solidFill>
                    <a:schemeClr val="bg1"/>
                  </a:solidFill>
                  <a:latin typeface="Segoe UI"/>
                  <a:cs typeface="Calibri" panose="020F0502020204030204" pitchFamily="34" charset="0"/>
                </a:rPr>
              </a:br>
              <a:r>
                <a:rPr lang="en-US" sz="1836" dirty="0">
                  <a:solidFill>
                    <a:schemeClr val="bg1"/>
                  </a:solidFill>
                  <a:latin typeface="Segoe UI"/>
                  <a:cs typeface="Calibri" panose="020F0502020204030204" pitchFamily="34" charset="0"/>
                </a:rPr>
                <a:t>You want to maintain reliable systems, with the appropriate level of availability/uptime. </a:t>
              </a:r>
            </a:p>
          </p:txBody>
        </p:sp>
        <p:cxnSp>
          <p:nvCxnSpPr>
            <p:cNvPr id="16" name="Straight Connector 15">
              <a:extLst>
                <a:ext uri="{FF2B5EF4-FFF2-40B4-BE49-F238E27FC236}">
                  <a16:creationId xmlns:a16="http://schemas.microsoft.com/office/drawing/2014/main" id="{C12F417E-3DE8-4769-87DE-386F869DA619}"/>
                </a:ext>
              </a:extLst>
            </p:cNvPr>
            <p:cNvCxnSpPr/>
            <p:nvPr/>
          </p:nvCxnSpPr>
          <p:spPr>
            <a:xfrm>
              <a:off x="588262"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F934852-3B44-4CB8-89BF-D8A25D113A3C}"/>
              </a:ext>
            </a:extLst>
          </p:cNvPr>
          <p:cNvGrpSpPr/>
          <p:nvPr/>
        </p:nvGrpSpPr>
        <p:grpSpPr>
          <a:xfrm>
            <a:off x="6377541" y="2495627"/>
            <a:ext cx="4289976" cy="3319178"/>
            <a:chOff x="6252194" y="2446916"/>
            <a:chExt cx="4206241" cy="3254392"/>
          </a:xfrm>
        </p:grpSpPr>
        <p:sp>
          <p:nvSpPr>
            <p:cNvPr id="6" name="Rectangle 5">
              <a:extLst>
                <a:ext uri="{FF2B5EF4-FFF2-40B4-BE49-F238E27FC236}">
                  <a16:creationId xmlns:a16="http://schemas.microsoft.com/office/drawing/2014/main" id="{66C2F490-0FCA-49BD-8DDC-1E138D9A478E}"/>
                </a:ext>
              </a:extLst>
            </p:cNvPr>
            <p:cNvSpPr/>
            <p:nvPr/>
          </p:nvSpPr>
          <p:spPr>
            <a:xfrm>
              <a:off x="6252195" y="2446916"/>
              <a:ext cx="4206240" cy="3254392"/>
            </a:xfrm>
            <a:prstGeom prst="rect">
              <a:avLst/>
            </a:prstGeom>
          </p:spPr>
          <p:txBody>
            <a:bodyPr wrap="square" lIns="0">
              <a:spAutoFit/>
            </a:bodyPr>
            <a:lstStyle/>
            <a:p>
              <a:pPr defTabSz="524518">
                <a:lnSpc>
                  <a:spcPct val="90000"/>
                </a:lnSpc>
                <a:spcBef>
                  <a:spcPts val="1199"/>
                </a:spcBef>
                <a:spcAft>
                  <a:spcPts val="1836"/>
                </a:spcAft>
                <a:defRPr/>
              </a:pPr>
              <a:r>
                <a:rPr lang="en-US" sz="2000" dirty="0">
                  <a:solidFill>
                    <a:schemeClr val="bg1"/>
                  </a:solidFill>
                  <a:latin typeface="Segoe UI Semibold"/>
                  <a:cs typeface="Calibri" panose="020F0502020204030204" pitchFamily="34" charset="0"/>
                </a:rPr>
                <a:t>Resilience</a:t>
              </a:r>
              <a:br>
                <a:rPr lang="en-US" sz="2000" dirty="0">
                  <a:solidFill>
                    <a:schemeClr val="bg1"/>
                  </a:solidFill>
                  <a:latin typeface="Segoe UI Semibold"/>
                  <a:cs typeface="Calibri" panose="020F0502020204030204" pitchFamily="34" charset="0"/>
                </a:rPr>
              </a:br>
              <a:endParaRPr lang="en-US" sz="2000" dirty="0">
                <a:solidFill>
                  <a:schemeClr val="bg1"/>
                </a:solidFill>
                <a:latin typeface="Segoe UI Semibold"/>
                <a:cs typeface="Calibri" panose="020F0502020204030204" pitchFamily="34" charset="0"/>
              </a:endParaRPr>
            </a:p>
            <a:p>
              <a:pPr marL="0" lvl="1" defTabSz="524518">
                <a:lnSpc>
                  <a:spcPct val="90000"/>
                </a:lnSpc>
                <a:spcBef>
                  <a:spcPts val="1199"/>
                </a:spcBef>
                <a:defRPr/>
              </a:pPr>
              <a:br>
                <a:rPr lang="en-US" sz="1836" dirty="0">
                  <a:solidFill>
                    <a:schemeClr val="bg1"/>
                  </a:solidFill>
                  <a:latin typeface="Segoe UI"/>
                  <a:cs typeface="Calibri" panose="020F0502020204030204" pitchFamily="34" charset="0"/>
                </a:rPr>
              </a:br>
              <a:r>
                <a:rPr lang="en-US" sz="1836" dirty="0">
                  <a:solidFill>
                    <a:schemeClr val="bg1"/>
                  </a:solidFill>
                  <a:latin typeface="Segoe UI"/>
                  <a:cs typeface="Calibri" panose="020F0502020204030204" pitchFamily="34" charset="0"/>
                </a:rPr>
                <a:t>Resilience is the ‘</a:t>
              </a:r>
              <a:r>
                <a:rPr lang="en-US" sz="1836" dirty="0">
                  <a:solidFill>
                    <a:schemeClr val="bg1"/>
                  </a:solidFill>
                  <a:latin typeface="Segoe UI Semibold"/>
                  <a:cs typeface="Calibri" panose="020F0502020204030204" pitchFamily="34" charset="0"/>
                </a:rPr>
                <a:t>how</a:t>
              </a:r>
              <a:r>
                <a:rPr lang="en-US" sz="1836" dirty="0">
                  <a:solidFill>
                    <a:schemeClr val="bg1"/>
                  </a:solidFill>
                  <a:latin typeface="Segoe UI"/>
                  <a:cs typeface="Calibri" panose="020F0502020204030204" pitchFamily="34" charset="0"/>
                </a:rPr>
                <a:t>’.</a:t>
              </a:r>
              <a:br>
                <a:rPr lang="en-US" sz="1836" dirty="0">
                  <a:solidFill>
                    <a:schemeClr val="bg1"/>
                  </a:solidFill>
                  <a:latin typeface="Segoe UI"/>
                  <a:cs typeface="Calibri" panose="020F0502020204030204" pitchFamily="34" charset="0"/>
                </a:rPr>
              </a:br>
              <a:br>
                <a:rPr lang="en-US" sz="1836" dirty="0">
                  <a:solidFill>
                    <a:schemeClr val="bg1"/>
                  </a:solidFill>
                  <a:latin typeface="Segoe UI"/>
                  <a:cs typeface="Calibri" panose="020F0502020204030204" pitchFamily="34" charset="0"/>
                </a:rPr>
              </a:br>
              <a:r>
                <a:rPr lang="en-US" sz="1836" dirty="0">
                  <a:solidFill>
                    <a:schemeClr val="bg1"/>
                  </a:solidFill>
                  <a:latin typeface="Segoe UI"/>
                  <a:cs typeface="Calibri" panose="020F0502020204030204" pitchFamily="34" charset="0"/>
                </a:rPr>
                <a:t>It is the way in which production systems can achieve reliability.</a:t>
              </a:r>
              <a:br>
                <a:rPr lang="en-US" sz="1836" dirty="0">
                  <a:solidFill>
                    <a:schemeClr val="bg1"/>
                  </a:solidFill>
                  <a:latin typeface="Segoe UI"/>
                  <a:cs typeface="Calibri" panose="020F0502020204030204" pitchFamily="34" charset="0"/>
                </a:rPr>
              </a:br>
              <a:br>
                <a:rPr lang="en-US" sz="1836" dirty="0">
                  <a:solidFill>
                    <a:schemeClr val="bg1"/>
                  </a:solidFill>
                  <a:latin typeface="Segoe UI"/>
                  <a:cs typeface="Calibri" panose="020F0502020204030204" pitchFamily="34" charset="0"/>
                </a:rPr>
              </a:br>
              <a:r>
                <a:rPr lang="en-US" sz="1836" dirty="0">
                  <a:solidFill>
                    <a:schemeClr val="bg1"/>
                  </a:solidFill>
                  <a:latin typeface="Segoe UI"/>
                  <a:cs typeface="Calibri" panose="020F0502020204030204" pitchFamily="34" charset="0"/>
                </a:rPr>
                <a:t>The objective is not to avoid any and all failures – it is to respond to failure in a way that avoids downtime and data loss.</a:t>
              </a:r>
            </a:p>
          </p:txBody>
        </p:sp>
        <p:cxnSp>
          <p:nvCxnSpPr>
            <p:cNvPr id="9" name="Straight Connector 8">
              <a:extLst>
                <a:ext uri="{FF2B5EF4-FFF2-40B4-BE49-F238E27FC236}">
                  <a16:creationId xmlns:a16="http://schemas.microsoft.com/office/drawing/2014/main" id="{3430A0C9-E3E5-47DB-8098-7BDD333E02E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6D91A3FA-EAEB-4E98-97F1-ECFA522ACBF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358469" y="1711781"/>
            <a:ext cx="696892" cy="696892"/>
          </a:xfrm>
          <a:prstGeom prst="rect">
            <a:avLst/>
          </a:prstGeom>
        </p:spPr>
      </p:pic>
      <p:grpSp>
        <p:nvGrpSpPr>
          <p:cNvPr id="5" name="Group 4">
            <a:extLst>
              <a:ext uri="{FF2B5EF4-FFF2-40B4-BE49-F238E27FC236}">
                <a16:creationId xmlns:a16="http://schemas.microsoft.com/office/drawing/2014/main" id="{C464F2F8-1903-473D-B9AF-D1B1052DF857}"/>
              </a:ext>
            </a:extLst>
          </p:cNvPr>
          <p:cNvGrpSpPr>
            <a:grpSpLocks noChangeAspect="1"/>
          </p:cNvGrpSpPr>
          <p:nvPr/>
        </p:nvGrpSpPr>
        <p:grpSpPr bwMode="auto">
          <a:xfrm>
            <a:off x="600075" y="1711325"/>
            <a:ext cx="696913" cy="696913"/>
            <a:chOff x="378" y="1078"/>
            <a:chExt cx="439" cy="439"/>
          </a:xfrm>
        </p:grpSpPr>
        <p:sp>
          <p:nvSpPr>
            <p:cNvPr id="7" name="AutoShape 3">
              <a:extLst>
                <a:ext uri="{FF2B5EF4-FFF2-40B4-BE49-F238E27FC236}">
                  <a16:creationId xmlns:a16="http://schemas.microsoft.com/office/drawing/2014/main" id="{334AF7D4-2C17-408C-AC93-4FECA3B87EC6}"/>
                </a:ext>
              </a:extLst>
            </p:cNvPr>
            <p:cNvSpPr>
              <a:spLocks noChangeAspect="1" noChangeArrowheads="1" noTextEdit="1"/>
            </p:cNvSpPr>
            <p:nvPr/>
          </p:nvSpPr>
          <p:spPr bwMode="auto">
            <a:xfrm>
              <a:off x="378" y="1078"/>
              <a:ext cx="439" cy="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8" name="Freeform 5">
              <a:extLst>
                <a:ext uri="{FF2B5EF4-FFF2-40B4-BE49-F238E27FC236}">
                  <a16:creationId xmlns:a16="http://schemas.microsoft.com/office/drawing/2014/main" id="{B724734F-5972-4DEE-89F4-6FD58C512152}"/>
                </a:ext>
              </a:extLst>
            </p:cNvPr>
            <p:cNvSpPr>
              <a:spLocks noEditPoints="1"/>
            </p:cNvSpPr>
            <p:nvPr/>
          </p:nvSpPr>
          <p:spPr bwMode="auto">
            <a:xfrm>
              <a:off x="378" y="1078"/>
              <a:ext cx="439" cy="439"/>
            </a:xfrm>
            <a:custGeom>
              <a:avLst/>
              <a:gdLst>
                <a:gd name="T0" fmla="*/ 683 w 1366"/>
                <a:gd name="T1" fmla="*/ 128 h 1366"/>
                <a:gd name="T2" fmla="*/ 899 w 1366"/>
                <a:gd name="T3" fmla="*/ 172 h 1366"/>
                <a:gd name="T4" fmla="*/ 1075 w 1366"/>
                <a:gd name="T5" fmla="*/ 291 h 1366"/>
                <a:gd name="T6" fmla="*/ 1194 w 1366"/>
                <a:gd name="T7" fmla="*/ 467 h 1366"/>
                <a:gd name="T8" fmla="*/ 1238 w 1366"/>
                <a:gd name="T9" fmla="*/ 683 h 1366"/>
                <a:gd name="T10" fmla="*/ 1194 w 1366"/>
                <a:gd name="T11" fmla="*/ 899 h 1366"/>
                <a:gd name="T12" fmla="*/ 1075 w 1366"/>
                <a:gd name="T13" fmla="*/ 1075 h 1366"/>
                <a:gd name="T14" fmla="*/ 899 w 1366"/>
                <a:gd name="T15" fmla="*/ 1194 h 1366"/>
                <a:gd name="T16" fmla="*/ 683 w 1366"/>
                <a:gd name="T17" fmla="*/ 1238 h 1366"/>
                <a:gd name="T18" fmla="*/ 467 w 1366"/>
                <a:gd name="T19" fmla="*/ 1194 h 1366"/>
                <a:gd name="T20" fmla="*/ 291 w 1366"/>
                <a:gd name="T21" fmla="*/ 1075 h 1366"/>
                <a:gd name="T22" fmla="*/ 172 w 1366"/>
                <a:gd name="T23" fmla="*/ 899 h 1366"/>
                <a:gd name="T24" fmla="*/ 128 w 1366"/>
                <a:gd name="T25" fmla="*/ 683 h 1366"/>
                <a:gd name="T26" fmla="*/ 172 w 1366"/>
                <a:gd name="T27" fmla="*/ 467 h 1366"/>
                <a:gd name="T28" fmla="*/ 291 w 1366"/>
                <a:gd name="T29" fmla="*/ 291 h 1366"/>
                <a:gd name="T30" fmla="*/ 467 w 1366"/>
                <a:gd name="T31" fmla="*/ 172 h 1366"/>
                <a:gd name="T32" fmla="*/ 683 w 1366"/>
                <a:gd name="T33" fmla="*/ 128 h 1366"/>
                <a:gd name="T34" fmla="*/ 683 w 1366"/>
                <a:gd name="T35" fmla="*/ 0 h 1366"/>
                <a:gd name="T36" fmla="*/ 0 w 1366"/>
                <a:gd name="T37" fmla="*/ 683 h 1366"/>
                <a:gd name="T38" fmla="*/ 683 w 1366"/>
                <a:gd name="T39" fmla="*/ 1366 h 1366"/>
                <a:gd name="T40" fmla="*/ 1366 w 1366"/>
                <a:gd name="T41" fmla="*/ 683 h 1366"/>
                <a:gd name="T42" fmla="*/ 683 w 1366"/>
                <a:gd name="T43"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6">
                  <a:moveTo>
                    <a:pt x="683" y="128"/>
                  </a:moveTo>
                  <a:cubicBezTo>
                    <a:pt x="758" y="128"/>
                    <a:pt x="831" y="143"/>
                    <a:pt x="899" y="172"/>
                  </a:cubicBezTo>
                  <a:cubicBezTo>
                    <a:pt x="965" y="200"/>
                    <a:pt x="1024" y="240"/>
                    <a:pt x="1075" y="291"/>
                  </a:cubicBezTo>
                  <a:cubicBezTo>
                    <a:pt x="1126" y="342"/>
                    <a:pt x="1166" y="401"/>
                    <a:pt x="1194" y="467"/>
                  </a:cubicBezTo>
                  <a:cubicBezTo>
                    <a:pt x="1223" y="535"/>
                    <a:pt x="1238" y="608"/>
                    <a:pt x="1238" y="683"/>
                  </a:cubicBezTo>
                  <a:cubicBezTo>
                    <a:pt x="1238" y="758"/>
                    <a:pt x="1223" y="831"/>
                    <a:pt x="1194" y="899"/>
                  </a:cubicBezTo>
                  <a:cubicBezTo>
                    <a:pt x="1166" y="965"/>
                    <a:pt x="1126" y="1024"/>
                    <a:pt x="1075" y="1075"/>
                  </a:cubicBezTo>
                  <a:cubicBezTo>
                    <a:pt x="1024" y="1126"/>
                    <a:pt x="965" y="1166"/>
                    <a:pt x="899" y="1194"/>
                  </a:cubicBezTo>
                  <a:cubicBezTo>
                    <a:pt x="831" y="1223"/>
                    <a:pt x="758" y="1238"/>
                    <a:pt x="683" y="1238"/>
                  </a:cubicBezTo>
                  <a:cubicBezTo>
                    <a:pt x="608" y="1238"/>
                    <a:pt x="535" y="1223"/>
                    <a:pt x="467" y="1194"/>
                  </a:cubicBezTo>
                  <a:cubicBezTo>
                    <a:pt x="401" y="1166"/>
                    <a:pt x="342" y="1126"/>
                    <a:pt x="291" y="1075"/>
                  </a:cubicBezTo>
                  <a:cubicBezTo>
                    <a:pt x="240" y="1024"/>
                    <a:pt x="200" y="965"/>
                    <a:pt x="172" y="899"/>
                  </a:cubicBezTo>
                  <a:cubicBezTo>
                    <a:pt x="143" y="831"/>
                    <a:pt x="128" y="758"/>
                    <a:pt x="128" y="683"/>
                  </a:cubicBezTo>
                  <a:cubicBezTo>
                    <a:pt x="128" y="608"/>
                    <a:pt x="143" y="535"/>
                    <a:pt x="172" y="467"/>
                  </a:cubicBezTo>
                  <a:cubicBezTo>
                    <a:pt x="200" y="401"/>
                    <a:pt x="240" y="342"/>
                    <a:pt x="291" y="291"/>
                  </a:cubicBezTo>
                  <a:cubicBezTo>
                    <a:pt x="342" y="240"/>
                    <a:pt x="401" y="200"/>
                    <a:pt x="467" y="172"/>
                  </a:cubicBezTo>
                  <a:cubicBezTo>
                    <a:pt x="535" y="143"/>
                    <a:pt x="608" y="128"/>
                    <a:pt x="683" y="128"/>
                  </a:cubicBezTo>
                  <a:moveTo>
                    <a:pt x="683" y="0"/>
                  </a:moveTo>
                  <a:cubicBezTo>
                    <a:pt x="306" y="0"/>
                    <a:pt x="0" y="306"/>
                    <a:pt x="0" y="683"/>
                  </a:cubicBezTo>
                  <a:cubicBezTo>
                    <a:pt x="0" y="1060"/>
                    <a:pt x="306" y="1366"/>
                    <a:pt x="683" y="1366"/>
                  </a:cubicBezTo>
                  <a:cubicBezTo>
                    <a:pt x="1060" y="1366"/>
                    <a:pt x="1366" y="1060"/>
                    <a:pt x="1366" y="683"/>
                  </a:cubicBezTo>
                  <a:cubicBezTo>
                    <a:pt x="1366" y="306"/>
                    <a:pt x="1060" y="0"/>
                    <a:pt x="683" y="0"/>
                  </a:cubicBezTo>
                  <a:close/>
                </a:path>
              </a:pathLst>
            </a:custGeom>
            <a:solidFill>
              <a:schemeClr val="bg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11" name="Freeform 6">
              <a:extLst>
                <a:ext uri="{FF2B5EF4-FFF2-40B4-BE49-F238E27FC236}">
                  <a16:creationId xmlns:a16="http://schemas.microsoft.com/office/drawing/2014/main" id="{D3BB9F4C-54C3-41A7-A49C-430C702F7566}"/>
                </a:ext>
              </a:extLst>
            </p:cNvPr>
            <p:cNvSpPr>
              <a:spLocks/>
            </p:cNvSpPr>
            <p:nvPr/>
          </p:nvSpPr>
          <p:spPr bwMode="auto">
            <a:xfrm>
              <a:off x="570" y="1174"/>
              <a:ext cx="111" cy="223"/>
            </a:xfrm>
            <a:custGeom>
              <a:avLst/>
              <a:gdLst>
                <a:gd name="T0" fmla="*/ 41 w 111"/>
                <a:gd name="T1" fmla="*/ 0 h 223"/>
                <a:gd name="T2" fmla="*/ 0 w 111"/>
                <a:gd name="T3" fmla="*/ 0 h 223"/>
                <a:gd name="T4" fmla="*/ 0 w 111"/>
                <a:gd name="T5" fmla="*/ 141 h 223"/>
                <a:gd name="T6" fmla="*/ 0 w 111"/>
                <a:gd name="T7" fmla="*/ 141 h 223"/>
                <a:gd name="T8" fmla="*/ 0 w 111"/>
                <a:gd name="T9" fmla="*/ 141 h 223"/>
                <a:gd name="T10" fmla="*/ 83 w 111"/>
                <a:gd name="T11" fmla="*/ 223 h 223"/>
                <a:gd name="T12" fmla="*/ 111 w 111"/>
                <a:gd name="T13" fmla="*/ 194 h 223"/>
                <a:gd name="T14" fmla="*/ 41 w 111"/>
                <a:gd name="T15" fmla="*/ 124 h 223"/>
                <a:gd name="T16" fmla="*/ 41 w 111"/>
                <a:gd name="T17" fmla="*/ 0 h 223"/>
                <a:gd name="T18" fmla="*/ 41 w 111"/>
                <a:gd name="T1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223">
                  <a:moveTo>
                    <a:pt x="41" y="0"/>
                  </a:moveTo>
                  <a:lnTo>
                    <a:pt x="0" y="0"/>
                  </a:lnTo>
                  <a:lnTo>
                    <a:pt x="0" y="141"/>
                  </a:lnTo>
                  <a:lnTo>
                    <a:pt x="0" y="141"/>
                  </a:lnTo>
                  <a:lnTo>
                    <a:pt x="0" y="141"/>
                  </a:lnTo>
                  <a:lnTo>
                    <a:pt x="83" y="223"/>
                  </a:lnTo>
                  <a:lnTo>
                    <a:pt x="111" y="194"/>
                  </a:lnTo>
                  <a:lnTo>
                    <a:pt x="41" y="124"/>
                  </a:lnTo>
                  <a:lnTo>
                    <a:pt x="41" y="0"/>
                  </a:lnTo>
                  <a:lnTo>
                    <a:pt x="41" y="0"/>
                  </a:lnTo>
                  <a:close/>
                </a:path>
              </a:pathLst>
            </a:custGeom>
            <a:solidFill>
              <a:srgbClr val="0078D4"/>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2453663410"/>
      </p:ext>
    </p:extLst>
  </p:cSld>
  <p:clrMapOvr>
    <a:overrideClrMapping bg1="lt1" tx1="dk1" bg2="lt2" tx2="dk2" accent1="accent1" accent2="accent2" accent3="accent3" accent4="accent4" accent5="accent5" accent6="accent6" hlink="hlink" folHlink="folHlink"/>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DC424-FABF-4CDB-A7F4-4DC899371509}"/>
              </a:ext>
            </a:extLst>
          </p:cNvPr>
          <p:cNvSpPr/>
          <p:nvPr/>
        </p:nvSpPr>
        <p:spPr bwMode="auto">
          <a:xfrm>
            <a:off x="667582" y="2167276"/>
            <a:ext cx="1737465" cy="382677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a:solidFill>
                  <a:srgbClr val="000000"/>
                </a:solidFill>
                <a:latin typeface="Segoe UI Semibold"/>
                <a:ea typeface="Segoe UI" pitchFamily="34" charset="0"/>
                <a:cs typeface="Segoe UI" pitchFamily="34" charset="0"/>
              </a:rPr>
              <a:t>IaaS</a:t>
            </a:r>
          </a:p>
        </p:txBody>
      </p:sp>
      <p:sp>
        <p:nvSpPr>
          <p:cNvPr id="44" name="Rectangle 43">
            <a:extLst>
              <a:ext uri="{FF2B5EF4-FFF2-40B4-BE49-F238E27FC236}">
                <a16:creationId xmlns:a16="http://schemas.microsoft.com/office/drawing/2014/main" id="{C85AD9EC-AFA4-4190-BD99-42CC31B2427F}"/>
              </a:ext>
            </a:extLst>
          </p:cNvPr>
          <p:cNvSpPr/>
          <p:nvPr/>
        </p:nvSpPr>
        <p:spPr bwMode="auto">
          <a:xfrm>
            <a:off x="2653300" y="2167276"/>
            <a:ext cx="1737465" cy="382677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a:solidFill>
                  <a:srgbClr val="000000"/>
                </a:solidFill>
                <a:latin typeface="Segoe UI Semibold"/>
                <a:ea typeface="Segoe UI" pitchFamily="34" charset="0"/>
                <a:cs typeface="Segoe UI" pitchFamily="34" charset="0"/>
              </a:rPr>
              <a:t>PaaS</a:t>
            </a:r>
          </a:p>
        </p:txBody>
      </p:sp>
      <p:sp>
        <p:nvSpPr>
          <p:cNvPr id="45" name="Rectangle 44">
            <a:extLst>
              <a:ext uri="{FF2B5EF4-FFF2-40B4-BE49-F238E27FC236}">
                <a16:creationId xmlns:a16="http://schemas.microsoft.com/office/drawing/2014/main" id="{DE2A5812-6789-4C18-8531-07A6CF80F9BA}"/>
              </a:ext>
            </a:extLst>
          </p:cNvPr>
          <p:cNvSpPr/>
          <p:nvPr/>
        </p:nvSpPr>
        <p:spPr bwMode="auto">
          <a:xfrm>
            <a:off x="4639019" y="2167276"/>
            <a:ext cx="1737465" cy="382677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a:solidFill>
                  <a:srgbClr val="000000"/>
                </a:solidFill>
                <a:latin typeface="Segoe UI Semibold"/>
                <a:ea typeface="Segoe UI" pitchFamily="34" charset="0"/>
                <a:cs typeface="Segoe UI" pitchFamily="34" charset="0"/>
              </a:rPr>
              <a:t>SaaS</a:t>
            </a:r>
          </a:p>
        </p:txBody>
      </p:sp>
      <p:sp>
        <p:nvSpPr>
          <p:cNvPr id="43" name="Rectangle 42">
            <a:extLst>
              <a:ext uri="{FF2B5EF4-FFF2-40B4-BE49-F238E27FC236}">
                <a16:creationId xmlns:a16="http://schemas.microsoft.com/office/drawing/2014/main" id="{367E1634-26FF-4C1F-B34F-078909DFD417}"/>
              </a:ext>
            </a:extLst>
          </p:cNvPr>
          <p:cNvSpPr/>
          <p:nvPr/>
        </p:nvSpPr>
        <p:spPr bwMode="auto">
          <a:xfrm>
            <a:off x="6857865" y="2299808"/>
            <a:ext cx="2831309" cy="2509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0" rIns="91427" bIns="0" numCol="1" spcCol="0" rtlCol="0" fromWordArt="0" anchor="ctr" anchorCtr="0" forceAA="0" compatLnSpc="1">
            <a:prstTxWarp prst="textNoShape">
              <a:avLst/>
            </a:prstTxWarp>
            <a:spAutoFit/>
          </a:bodyPr>
          <a:lstStyle/>
          <a:p>
            <a:pPr defTabSz="950846" fontAlgn="base">
              <a:spcBef>
                <a:spcPts val="612"/>
              </a:spcBef>
              <a:spcAft>
                <a:spcPct val="0"/>
              </a:spcAft>
              <a:defRPr/>
            </a:pPr>
            <a:r>
              <a:rPr lang="en-US" sz="1599" dirty="0">
                <a:solidFill>
                  <a:schemeClr val="bg1"/>
                </a:solidFill>
                <a:latin typeface="Segoe UI Semibold"/>
                <a:cs typeface="Segoe UI" pitchFamily="34" charset="0"/>
              </a:rPr>
              <a:t>Resiliency considerations</a:t>
            </a:r>
          </a:p>
        </p:txBody>
      </p:sp>
      <p:sp>
        <p:nvSpPr>
          <p:cNvPr id="4" name="Title 3">
            <a:extLst>
              <a:ext uri="{FF2B5EF4-FFF2-40B4-BE49-F238E27FC236}">
                <a16:creationId xmlns:a16="http://schemas.microsoft.com/office/drawing/2014/main" id="{972108E5-A02A-40F2-8C8C-A9F62609C2E7}"/>
              </a:ext>
            </a:extLst>
          </p:cNvPr>
          <p:cNvSpPr>
            <a:spLocks noGrp="1"/>
          </p:cNvSpPr>
          <p:nvPr>
            <p:ph type="title"/>
          </p:nvPr>
        </p:nvSpPr>
        <p:spPr/>
        <p:txBody>
          <a:bodyPr/>
          <a:lstStyle/>
          <a:p>
            <a:r>
              <a:rPr lang="en-US" dirty="0">
                <a:solidFill>
                  <a:schemeClr val="bg1"/>
                </a:solidFill>
              </a:rPr>
              <a:t>Resiliency in the public cloud</a:t>
            </a:r>
          </a:p>
        </p:txBody>
      </p:sp>
      <p:sp>
        <p:nvSpPr>
          <p:cNvPr id="5" name="Text Placeholder 4">
            <a:extLst>
              <a:ext uri="{FF2B5EF4-FFF2-40B4-BE49-F238E27FC236}">
                <a16:creationId xmlns:a16="http://schemas.microsoft.com/office/drawing/2014/main" id="{145F785D-7325-450A-A635-0296F46A5C7A}"/>
              </a:ext>
            </a:extLst>
          </p:cNvPr>
          <p:cNvSpPr>
            <a:spLocks noGrp="1"/>
          </p:cNvSpPr>
          <p:nvPr>
            <p:ph type="body" sz="quarter" idx="10"/>
          </p:nvPr>
        </p:nvSpPr>
        <p:spPr/>
        <p:txBody>
          <a:bodyPr/>
          <a:lstStyle/>
          <a:p>
            <a:r>
              <a:rPr lang="en-US" dirty="0">
                <a:solidFill>
                  <a:schemeClr val="bg1"/>
                </a:solidFill>
              </a:rPr>
              <a:t>Resiliency is a joint effort between customers and service providers</a:t>
            </a:r>
          </a:p>
        </p:txBody>
      </p:sp>
      <p:sp>
        <p:nvSpPr>
          <p:cNvPr id="3" name="Rectangle 2">
            <a:extLst>
              <a:ext uri="{FF2B5EF4-FFF2-40B4-BE49-F238E27FC236}">
                <a16:creationId xmlns:a16="http://schemas.microsoft.com/office/drawing/2014/main" id="{E8C9D085-793F-4F3C-AB92-82F8045C6447}"/>
              </a:ext>
            </a:extLst>
          </p:cNvPr>
          <p:cNvSpPr/>
          <p:nvPr/>
        </p:nvSpPr>
        <p:spPr bwMode="auto">
          <a:xfrm>
            <a:off x="522662" y="5479388"/>
            <a:ext cx="9112227" cy="361752"/>
          </a:xfrm>
          <a:prstGeom prst="rect">
            <a:avLst/>
          </a:prstGeom>
          <a:solidFill>
            <a:srgbClr val="FFFFFF">
              <a:alpha val="60000"/>
            </a:srgb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91427" bIns="91427"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99">
                <a:solidFill>
                  <a:srgbClr val="000000"/>
                </a:solidFill>
                <a:latin typeface="Segoe UI Semibold"/>
                <a:ea typeface="Segoe UI" pitchFamily="34" charset="0"/>
                <a:cs typeface="Segoe UI" pitchFamily="34" charset="0"/>
              </a:rPr>
              <a:t>Power / facility</a:t>
            </a:r>
            <a:r>
              <a:rPr lang="en-US" sz="1399">
                <a:solidFill>
                  <a:srgbClr val="000000"/>
                </a:solidFill>
                <a:latin typeface="Segoe UI"/>
                <a:cs typeface="Segoe UI" pitchFamily="34" charset="0"/>
              </a:rPr>
              <a:t>						</a:t>
            </a:r>
          </a:p>
        </p:txBody>
      </p:sp>
      <p:sp>
        <p:nvSpPr>
          <p:cNvPr id="46" name="Rectangle 45">
            <a:extLst>
              <a:ext uri="{FF2B5EF4-FFF2-40B4-BE49-F238E27FC236}">
                <a16:creationId xmlns:a16="http://schemas.microsoft.com/office/drawing/2014/main" id="{EAE5AAE8-4B77-494B-B1AA-0B2CC19828BB}"/>
              </a:ext>
            </a:extLst>
          </p:cNvPr>
          <p:cNvSpPr/>
          <p:nvPr/>
        </p:nvSpPr>
        <p:spPr bwMode="auto">
          <a:xfrm>
            <a:off x="522662" y="4915219"/>
            <a:ext cx="9112227" cy="361752"/>
          </a:xfrm>
          <a:prstGeom prst="rect">
            <a:avLst/>
          </a:prstGeom>
          <a:solidFill>
            <a:srgbClr val="FFFFFF">
              <a:alpha val="60000"/>
            </a:srgbClr>
          </a:solidFill>
          <a:ln w="1905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91427" bIns="91427"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99">
                <a:solidFill>
                  <a:srgbClr val="000000"/>
                </a:solidFill>
                <a:latin typeface="Segoe UI Semibold"/>
                <a:ea typeface="Segoe UI" pitchFamily="34" charset="0"/>
                <a:cs typeface="Segoe UI" pitchFamily="34" charset="0"/>
              </a:rPr>
              <a:t>Networking</a:t>
            </a:r>
            <a:r>
              <a:rPr lang="en-US" sz="1399">
                <a:solidFill>
                  <a:srgbClr val="000000"/>
                </a:solidFill>
                <a:latin typeface="Segoe UI"/>
                <a:cs typeface="Segoe UI" pitchFamily="34" charset="0"/>
              </a:rPr>
              <a:t>							</a:t>
            </a:r>
          </a:p>
        </p:txBody>
      </p:sp>
      <p:sp>
        <p:nvSpPr>
          <p:cNvPr id="47" name="Rectangle 46">
            <a:extLst>
              <a:ext uri="{FF2B5EF4-FFF2-40B4-BE49-F238E27FC236}">
                <a16:creationId xmlns:a16="http://schemas.microsoft.com/office/drawing/2014/main" id="{FCEF3DF0-3E07-485F-B7CE-3E8CF49EAC68}"/>
              </a:ext>
            </a:extLst>
          </p:cNvPr>
          <p:cNvSpPr/>
          <p:nvPr/>
        </p:nvSpPr>
        <p:spPr bwMode="auto">
          <a:xfrm>
            <a:off x="522662" y="4351052"/>
            <a:ext cx="9112227" cy="361752"/>
          </a:xfrm>
          <a:prstGeom prst="rect">
            <a:avLst/>
          </a:prstGeom>
          <a:solidFill>
            <a:srgbClr val="FFFFFF">
              <a:alpha val="60000"/>
            </a:srgbClr>
          </a:solidFill>
          <a:ln w="19050">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91427" bIns="91427"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99">
                <a:solidFill>
                  <a:srgbClr val="000000"/>
                </a:solidFill>
                <a:latin typeface="Segoe UI Semibold"/>
                <a:ea typeface="Segoe UI" pitchFamily="34" charset="0"/>
                <a:cs typeface="Segoe UI" pitchFamily="34" charset="0"/>
              </a:rPr>
              <a:t>Storage</a:t>
            </a:r>
            <a:r>
              <a:rPr lang="en-US" sz="1399">
                <a:solidFill>
                  <a:srgbClr val="000000"/>
                </a:solidFill>
                <a:latin typeface="Segoe UI"/>
                <a:cs typeface="Segoe UI" pitchFamily="34" charset="0"/>
              </a:rPr>
              <a:t>							</a:t>
            </a:r>
          </a:p>
        </p:txBody>
      </p:sp>
      <p:sp>
        <p:nvSpPr>
          <p:cNvPr id="48" name="Rectangle 47">
            <a:extLst>
              <a:ext uri="{FF2B5EF4-FFF2-40B4-BE49-F238E27FC236}">
                <a16:creationId xmlns:a16="http://schemas.microsoft.com/office/drawing/2014/main" id="{39AFBFE0-994D-4AB3-B68A-C111CA5F6484}"/>
              </a:ext>
            </a:extLst>
          </p:cNvPr>
          <p:cNvSpPr/>
          <p:nvPr/>
        </p:nvSpPr>
        <p:spPr bwMode="auto">
          <a:xfrm>
            <a:off x="522662" y="3786886"/>
            <a:ext cx="9112227" cy="361752"/>
          </a:xfrm>
          <a:prstGeom prst="rect">
            <a:avLst/>
          </a:prstGeom>
          <a:solidFill>
            <a:srgbClr val="FFFFFF">
              <a:alpha val="60000"/>
            </a:srgb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91427" bIns="91427"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99">
                <a:solidFill>
                  <a:srgbClr val="000000"/>
                </a:solidFill>
                <a:latin typeface="Segoe UI Semibold"/>
                <a:ea typeface="Segoe UI" pitchFamily="34" charset="0"/>
                <a:cs typeface="Segoe UI" pitchFamily="34" charset="0"/>
              </a:rPr>
              <a:t>Virtual Machine / OS </a:t>
            </a:r>
            <a:r>
              <a:rPr lang="en-US" sz="1399">
                <a:solidFill>
                  <a:srgbClr val="000000"/>
                </a:solidFill>
                <a:latin typeface="Segoe UI"/>
                <a:cs typeface="Segoe UI" pitchFamily="34" charset="0"/>
              </a:rPr>
              <a:t>						</a:t>
            </a:r>
          </a:p>
        </p:txBody>
      </p:sp>
      <p:sp>
        <p:nvSpPr>
          <p:cNvPr id="49" name="Rectangle 48">
            <a:extLst>
              <a:ext uri="{FF2B5EF4-FFF2-40B4-BE49-F238E27FC236}">
                <a16:creationId xmlns:a16="http://schemas.microsoft.com/office/drawing/2014/main" id="{83793EE8-8C85-41A3-A069-82F5EF72C4EA}"/>
              </a:ext>
            </a:extLst>
          </p:cNvPr>
          <p:cNvSpPr/>
          <p:nvPr/>
        </p:nvSpPr>
        <p:spPr bwMode="auto">
          <a:xfrm>
            <a:off x="522662" y="3222719"/>
            <a:ext cx="9112227" cy="361752"/>
          </a:xfrm>
          <a:prstGeom prst="rect">
            <a:avLst/>
          </a:prstGeom>
          <a:solidFill>
            <a:srgbClr val="FFFFFF">
              <a:alpha val="60000"/>
            </a:srgbClr>
          </a:solidFill>
          <a:ln w="1905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91427" bIns="91427"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99">
                <a:solidFill>
                  <a:srgbClr val="000000"/>
                </a:solidFill>
                <a:latin typeface="Segoe UI Semibold"/>
                <a:ea typeface="Segoe UI" pitchFamily="34" charset="0"/>
                <a:cs typeface="Segoe UI" pitchFamily="34" charset="0"/>
              </a:rPr>
              <a:t>Workload / application</a:t>
            </a:r>
            <a:r>
              <a:rPr lang="en-US" sz="1399">
                <a:solidFill>
                  <a:srgbClr val="000000"/>
                </a:solidFill>
                <a:latin typeface="Segoe UI"/>
                <a:cs typeface="Segoe UI" pitchFamily="34" charset="0"/>
              </a:rPr>
              <a:t>						</a:t>
            </a:r>
          </a:p>
        </p:txBody>
      </p:sp>
      <p:sp>
        <p:nvSpPr>
          <p:cNvPr id="50" name="Rectangle 49">
            <a:extLst>
              <a:ext uri="{FF2B5EF4-FFF2-40B4-BE49-F238E27FC236}">
                <a16:creationId xmlns:a16="http://schemas.microsoft.com/office/drawing/2014/main" id="{EE7ECB1D-3682-441A-AABD-2427E2051CAD}"/>
              </a:ext>
            </a:extLst>
          </p:cNvPr>
          <p:cNvSpPr/>
          <p:nvPr/>
        </p:nvSpPr>
        <p:spPr bwMode="auto">
          <a:xfrm>
            <a:off x="522662" y="2658552"/>
            <a:ext cx="9112227" cy="361752"/>
          </a:xfrm>
          <a:prstGeom prst="rect">
            <a:avLst/>
          </a:prstGeom>
          <a:solidFill>
            <a:srgbClr val="FFFFFF">
              <a:alpha val="60000"/>
            </a:srgbClr>
          </a:solidFill>
          <a:ln w="19050">
            <a:solidFill>
              <a:schemeClr val="tx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91427" bIns="91427"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99" dirty="0">
                <a:solidFill>
                  <a:srgbClr val="000000"/>
                </a:solidFill>
                <a:latin typeface="Segoe UI Semibold"/>
                <a:ea typeface="Segoe UI" pitchFamily="34" charset="0"/>
                <a:cs typeface="Segoe UI" pitchFamily="34" charset="0"/>
              </a:rPr>
              <a:t>Database / data</a:t>
            </a:r>
            <a:r>
              <a:rPr lang="en-US" sz="1399" dirty="0">
                <a:solidFill>
                  <a:srgbClr val="000000"/>
                </a:solidFill>
                <a:latin typeface="Segoe UI"/>
                <a:ea typeface="Segoe UI" pitchFamily="34" charset="0"/>
                <a:cs typeface="Segoe UI" pitchFamily="34" charset="0"/>
              </a:rPr>
              <a:t>						</a:t>
            </a:r>
          </a:p>
        </p:txBody>
      </p:sp>
      <p:grpSp>
        <p:nvGrpSpPr>
          <p:cNvPr id="28" name="Group 27">
            <a:extLst>
              <a:ext uri="{FF2B5EF4-FFF2-40B4-BE49-F238E27FC236}">
                <a16:creationId xmlns:a16="http://schemas.microsoft.com/office/drawing/2014/main" id="{01689A0C-02D7-4C23-8374-A278DA9BCCB7}"/>
              </a:ext>
            </a:extLst>
          </p:cNvPr>
          <p:cNvGrpSpPr/>
          <p:nvPr/>
        </p:nvGrpSpPr>
        <p:grpSpPr>
          <a:xfrm>
            <a:off x="435796" y="1648859"/>
            <a:ext cx="6179818" cy="3684880"/>
            <a:chOff x="962729" y="1648596"/>
            <a:chExt cx="6532739" cy="3685402"/>
          </a:xfrm>
        </p:grpSpPr>
        <p:sp>
          <p:nvSpPr>
            <p:cNvPr id="64" name="Freeform: Shape 63">
              <a:extLst>
                <a:ext uri="{FF2B5EF4-FFF2-40B4-BE49-F238E27FC236}">
                  <a16:creationId xmlns:a16="http://schemas.microsoft.com/office/drawing/2014/main" id="{BBE4812A-7000-4433-8F9E-0E3606CA98C2}"/>
                </a:ext>
              </a:extLst>
            </p:cNvPr>
            <p:cNvSpPr/>
            <p:nvPr/>
          </p:nvSpPr>
          <p:spPr bwMode="auto">
            <a:xfrm rot="10800000" flipH="1">
              <a:off x="962729" y="1889757"/>
              <a:ext cx="6532739" cy="3444241"/>
            </a:xfrm>
            <a:custGeom>
              <a:avLst/>
              <a:gdLst>
                <a:gd name="connsiteX0" fmla="*/ 4 w 6532739"/>
                <a:gd name="connsiteY0" fmla="*/ 3444241 h 3444241"/>
                <a:gd name="connsiteX1" fmla="*/ 6532739 w 6532739"/>
                <a:gd name="connsiteY1" fmla="*/ 3444241 h 3444241"/>
                <a:gd name="connsiteX2" fmla="*/ 6532739 w 6532739"/>
                <a:gd name="connsiteY2" fmla="*/ 2588679 h 3444241"/>
                <a:gd name="connsiteX3" fmla="*/ 6532734 w 6532739"/>
                <a:gd name="connsiteY3" fmla="*/ 2588679 h 3444241"/>
                <a:gd name="connsiteX4" fmla="*/ 1008307 w 6532739"/>
                <a:gd name="connsiteY4" fmla="*/ 0 h 3444241"/>
                <a:gd name="connsiteX5" fmla="*/ 1008307 w 6532739"/>
                <a:gd name="connsiteY5" fmla="*/ 447 h 3444241"/>
                <a:gd name="connsiteX6" fmla="*/ 0 w 6532739"/>
                <a:gd name="connsiteY6" fmla="*/ 447 h 3444241"/>
                <a:gd name="connsiteX7" fmla="*/ 0 w 6532739"/>
                <a:gd name="connsiteY7" fmla="*/ 2589129 h 3444241"/>
                <a:gd name="connsiteX8" fmla="*/ 4 w 6532739"/>
                <a:gd name="connsiteY8" fmla="*/ 2589129 h 344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32739" h="3444241">
                  <a:moveTo>
                    <a:pt x="4" y="3444241"/>
                  </a:moveTo>
                  <a:lnTo>
                    <a:pt x="6532739" y="3444241"/>
                  </a:lnTo>
                  <a:lnTo>
                    <a:pt x="6532739" y="2588679"/>
                  </a:lnTo>
                  <a:lnTo>
                    <a:pt x="6532734" y="2588679"/>
                  </a:lnTo>
                  <a:lnTo>
                    <a:pt x="1008307" y="0"/>
                  </a:lnTo>
                  <a:lnTo>
                    <a:pt x="1008307" y="447"/>
                  </a:lnTo>
                  <a:lnTo>
                    <a:pt x="0" y="447"/>
                  </a:lnTo>
                  <a:lnTo>
                    <a:pt x="0" y="2589129"/>
                  </a:lnTo>
                  <a:lnTo>
                    <a:pt x="4" y="2589129"/>
                  </a:lnTo>
                  <a:close/>
                </a:path>
              </a:pathLst>
            </a:custGeom>
            <a:noFill/>
            <a:ln w="1905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solidFill>
                  <a:schemeClr val="bg1"/>
                </a:solidFill>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85AA59B6-A842-4211-9E90-C7D6E3CDE966}"/>
                </a:ext>
              </a:extLst>
            </p:cNvPr>
            <p:cNvSpPr/>
            <p:nvPr/>
          </p:nvSpPr>
          <p:spPr bwMode="auto">
            <a:xfrm>
              <a:off x="1489038" y="1648596"/>
              <a:ext cx="2996872" cy="4617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lgn="ctr" defTabSz="932293" fontAlgn="base">
                <a:spcBef>
                  <a:spcPct val="0"/>
                </a:spcBef>
                <a:spcAft>
                  <a:spcPct val="0"/>
                </a:spcAft>
                <a:defRPr/>
              </a:pPr>
              <a:r>
                <a:rPr lang="en-US">
                  <a:solidFill>
                    <a:srgbClr val="0078D7"/>
                  </a:solidFill>
                  <a:latin typeface="Segoe UI Semibold"/>
                  <a:ea typeface="Segoe UI" pitchFamily="34" charset="0"/>
                  <a:cs typeface="Segoe UI" pitchFamily="34" charset="0"/>
                </a:rPr>
                <a:t>Customer’s responsibility</a:t>
              </a:r>
            </a:p>
          </p:txBody>
        </p:sp>
      </p:grpSp>
      <p:grpSp>
        <p:nvGrpSpPr>
          <p:cNvPr id="29" name="Group 28">
            <a:extLst>
              <a:ext uri="{FF2B5EF4-FFF2-40B4-BE49-F238E27FC236}">
                <a16:creationId xmlns:a16="http://schemas.microsoft.com/office/drawing/2014/main" id="{94BA75F7-5220-42AA-8700-480C4FDC5DDF}"/>
              </a:ext>
            </a:extLst>
          </p:cNvPr>
          <p:cNvGrpSpPr/>
          <p:nvPr/>
        </p:nvGrpSpPr>
        <p:grpSpPr>
          <a:xfrm>
            <a:off x="435800" y="2865210"/>
            <a:ext cx="6179814" cy="3592123"/>
            <a:chOff x="962733" y="2865119"/>
            <a:chExt cx="6532735" cy="3592633"/>
          </a:xfrm>
        </p:grpSpPr>
        <p:sp>
          <p:nvSpPr>
            <p:cNvPr id="65" name="Freeform: Shape 64">
              <a:extLst>
                <a:ext uri="{FF2B5EF4-FFF2-40B4-BE49-F238E27FC236}">
                  <a16:creationId xmlns:a16="http://schemas.microsoft.com/office/drawing/2014/main" id="{6DAA9427-51C2-4856-8636-0EE64B8AB4DA}"/>
                </a:ext>
              </a:extLst>
            </p:cNvPr>
            <p:cNvSpPr/>
            <p:nvPr/>
          </p:nvSpPr>
          <p:spPr bwMode="auto">
            <a:xfrm flipH="1">
              <a:off x="962733" y="2865119"/>
              <a:ext cx="6532735" cy="3371410"/>
            </a:xfrm>
            <a:custGeom>
              <a:avLst/>
              <a:gdLst>
                <a:gd name="connsiteX0" fmla="*/ 0 w 6532735"/>
                <a:gd name="connsiteY0" fmla="*/ 0 h 3371410"/>
                <a:gd name="connsiteX1" fmla="*/ 0 w 6532735"/>
                <a:gd name="connsiteY1" fmla="*/ 2541295 h 3371410"/>
                <a:gd name="connsiteX2" fmla="*/ 0 w 6532735"/>
                <a:gd name="connsiteY2" fmla="*/ 2541657 h 3371410"/>
                <a:gd name="connsiteX3" fmla="*/ 0 w 6532735"/>
                <a:gd name="connsiteY3" fmla="*/ 3371410 h 3371410"/>
                <a:gd name="connsiteX4" fmla="*/ 6532735 w 6532735"/>
                <a:gd name="connsiteY4" fmla="*/ 3371410 h 3371410"/>
                <a:gd name="connsiteX5" fmla="*/ 6532735 w 6532735"/>
                <a:gd name="connsiteY5" fmla="*/ 2541295 h 3371410"/>
                <a:gd name="connsiteX6" fmla="*/ 5377884 w 6532735"/>
                <a:gd name="connsiteY6" fmla="*/ 2541295 h 337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32735" h="3371410">
                  <a:moveTo>
                    <a:pt x="0" y="0"/>
                  </a:moveTo>
                  <a:lnTo>
                    <a:pt x="0" y="2541295"/>
                  </a:lnTo>
                  <a:lnTo>
                    <a:pt x="0" y="2541657"/>
                  </a:lnTo>
                  <a:lnTo>
                    <a:pt x="0" y="3371410"/>
                  </a:lnTo>
                  <a:lnTo>
                    <a:pt x="6532735" y="3371410"/>
                  </a:lnTo>
                  <a:lnTo>
                    <a:pt x="6532735" y="2541295"/>
                  </a:lnTo>
                  <a:lnTo>
                    <a:pt x="5377884" y="2541295"/>
                  </a:lnTo>
                  <a:close/>
                </a:path>
              </a:pathLst>
            </a:custGeom>
            <a:noFill/>
            <a:ln w="1905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6E501379-AB96-4FC3-9EEE-38BE91862F1B}"/>
                </a:ext>
              </a:extLst>
            </p:cNvPr>
            <p:cNvSpPr/>
            <p:nvPr/>
          </p:nvSpPr>
          <p:spPr bwMode="auto">
            <a:xfrm>
              <a:off x="3446024" y="5990533"/>
              <a:ext cx="3753374" cy="46721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spAutoFit/>
            </a:bodyPr>
            <a:lstStyle/>
            <a:p>
              <a:pPr algn="ctr" defTabSz="932293" fontAlgn="base">
                <a:spcBef>
                  <a:spcPct val="0"/>
                </a:spcBef>
                <a:spcAft>
                  <a:spcPct val="0"/>
                </a:spcAft>
                <a:defRPr/>
              </a:pPr>
              <a:r>
                <a:rPr lang="en-US">
                  <a:solidFill>
                    <a:srgbClr val="0078D7"/>
                  </a:solidFill>
                  <a:latin typeface="Segoe UI Semibold"/>
                  <a:ea typeface="Segoe UI" pitchFamily="34" charset="0"/>
                  <a:cs typeface="Segoe UI" pitchFamily="34" charset="0"/>
                </a:rPr>
                <a:t>Service provider’s responsibility</a:t>
              </a:r>
            </a:p>
          </p:txBody>
        </p:sp>
      </p:grpSp>
      <p:sp>
        <p:nvSpPr>
          <p:cNvPr id="30" name="Rectangle 29">
            <a:extLst>
              <a:ext uri="{FF2B5EF4-FFF2-40B4-BE49-F238E27FC236}">
                <a16:creationId xmlns:a16="http://schemas.microsoft.com/office/drawing/2014/main" id="{2B887976-EF8B-4890-A7D2-9C4C028F31F7}"/>
              </a:ext>
            </a:extLst>
          </p:cNvPr>
          <p:cNvSpPr/>
          <p:nvPr/>
        </p:nvSpPr>
        <p:spPr>
          <a:xfrm>
            <a:off x="6857865" y="2685560"/>
            <a:ext cx="2457040" cy="313772"/>
          </a:xfrm>
          <a:prstGeom prst="rect">
            <a:avLst/>
          </a:prstGeom>
        </p:spPr>
        <p:txBody>
          <a:bodyPr wrap="none" lIns="91427" rIns="91427">
            <a:spAutoFit/>
          </a:bodyPr>
          <a:lstStyle/>
          <a:p>
            <a:pPr defTabSz="932509">
              <a:defRPr/>
            </a:pPr>
            <a:r>
              <a:rPr lang="en-US" sz="1399" dirty="0">
                <a:solidFill>
                  <a:srgbClr val="000000"/>
                </a:solidFill>
                <a:latin typeface="Segoe UI"/>
                <a:cs typeface="Segoe UI" pitchFamily="34" charset="0"/>
              </a:rPr>
              <a:t>High availability, DR, backup</a:t>
            </a:r>
          </a:p>
        </p:txBody>
      </p:sp>
      <p:sp>
        <p:nvSpPr>
          <p:cNvPr id="66" name="Rectangle 65">
            <a:extLst>
              <a:ext uri="{FF2B5EF4-FFF2-40B4-BE49-F238E27FC236}">
                <a16:creationId xmlns:a16="http://schemas.microsoft.com/office/drawing/2014/main" id="{94F53FE5-C819-4F60-9082-1E774FFB34AA}"/>
              </a:ext>
            </a:extLst>
          </p:cNvPr>
          <p:cNvSpPr/>
          <p:nvPr/>
        </p:nvSpPr>
        <p:spPr>
          <a:xfrm>
            <a:off x="6857865" y="3252462"/>
            <a:ext cx="2457040" cy="313772"/>
          </a:xfrm>
          <a:prstGeom prst="rect">
            <a:avLst/>
          </a:prstGeom>
        </p:spPr>
        <p:txBody>
          <a:bodyPr wrap="none" lIns="91427" rIns="91427">
            <a:spAutoFit/>
          </a:bodyPr>
          <a:lstStyle/>
          <a:p>
            <a:pPr defTabSz="932509">
              <a:defRPr/>
            </a:pPr>
            <a:r>
              <a:rPr lang="en-US" sz="1399">
                <a:solidFill>
                  <a:srgbClr val="000000"/>
                </a:solidFill>
                <a:latin typeface="Segoe UI"/>
                <a:cs typeface="Segoe UI" pitchFamily="34" charset="0"/>
              </a:rPr>
              <a:t>High availability, DR, backup</a:t>
            </a:r>
          </a:p>
        </p:txBody>
      </p:sp>
      <p:sp>
        <p:nvSpPr>
          <p:cNvPr id="67" name="Rectangle 66">
            <a:extLst>
              <a:ext uri="{FF2B5EF4-FFF2-40B4-BE49-F238E27FC236}">
                <a16:creationId xmlns:a16="http://schemas.microsoft.com/office/drawing/2014/main" id="{D79808EB-2D7E-4CEC-989E-AD09F360CB44}"/>
              </a:ext>
            </a:extLst>
          </p:cNvPr>
          <p:cNvSpPr/>
          <p:nvPr/>
        </p:nvSpPr>
        <p:spPr>
          <a:xfrm>
            <a:off x="6857865" y="3816629"/>
            <a:ext cx="2457040" cy="313772"/>
          </a:xfrm>
          <a:prstGeom prst="rect">
            <a:avLst/>
          </a:prstGeom>
        </p:spPr>
        <p:txBody>
          <a:bodyPr wrap="none" lIns="91427" rIns="91427">
            <a:spAutoFit/>
          </a:bodyPr>
          <a:lstStyle/>
          <a:p>
            <a:pPr defTabSz="932509">
              <a:defRPr/>
            </a:pPr>
            <a:r>
              <a:rPr lang="en-US" sz="1399">
                <a:solidFill>
                  <a:srgbClr val="000000"/>
                </a:solidFill>
                <a:latin typeface="Segoe UI"/>
                <a:cs typeface="Segoe UI" pitchFamily="34" charset="0"/>
              </a:rPr>
              <a:t>High availability, DR, backup</a:t>
            </a:r>
          </a:p>
        </p:txBody>
      </p:sp>
      <p:sp>
        <p:nvSpPr>
          <p:cNvPr id="68" name="Rectangle 67">
            <a:extLst>
              <a:ext uri="{FF2B5EF4-FFF2-40B4-BE49-F238E27FC236}">
                <a16:creationId xmlns:a16="http://schemas.microsoft.com/office/drawing/2014/main" id="{59BCEC1B-1ED6-4A49-B5FD-916E78B6F613}"/>
              </a:ext>
            </a:extLst>
          </p:cNvPr>
          <p:cNvSpPr/>
          <p:nvPr/>
        </p:nvSpPr>
        <p:spPr>
          <a:xfrm>
            <a:off x="6857865" y="4380796"/>
            <a:ext cx="2457040" cy="313772"/>
          </a:xfrm>
          <a:prstGeom prst="rect">
            <a:avLst/>
          </a:prstGeom>
        </p:spPr>
        <p:txBody>
          <a:bodyPr wrap="none" lIns="91427" rIns="91427">
            <a:spAutoFit/>
          </a:bodyPr>
          <a:lstStyle/>
          <a:p>
            <a:pPr defTabSz="932509">
              <a:defRPr/>
            </a:pPr>
            <a:r>
              <a:rPr lang="en-US" sz="1399">
                <a:solidFill>
                  <a:srgbClr val="000000"/>
                </a:solidFill>
                <a:latin typeface="Segoe UI"/>
                <a:cs typeface="Segoe UI" pitchFamily="34" charset="0"/>
              </a:rPr>
              <a:t>High availability, DR, backup</a:t>
            </a:r>
          </a:p>
        </p:txBody>
      </p:sp>
      <p:sp>
        <p:nvSpPr>
          <p:cNvPr id="69" name="Rectangle 68">
            <a:extLst>
              <a:ext uri="{FF2B5EF4-FFF2-40B4-BE49-F238E27FC236}">
                <a16:creationId xmlns:a16="http://schemas.microsoft.com/office/drawing/2014/main" id="{B4D00213-D8D6-4E86-B786-9C45AE0FA003}"/>
              </a:ext>
            </a:extLst>
          </p:cNvPr>
          <p:cNvSpPr/>
          <p:nvPr/>
        </p:nvSpPr>
        <p:spPr>
          <a:xfrm>
            <a:off x="6857866" y="4944965"/>
            <a:ext cx="1780969" cy="313772"/>
          </a:xfrm>
          <a:prstGeom prst="rect">
            <a:avLst/>
          </a:prstGeom>
        </p:spPr>
        <p:txBody>
          <a:bodyPr wrap="none" lIns="91427" rIns="91427">
            <a:spAutoFit/>
          </a:bodyPr>
          <a:lstStyle/>
          <a:p>
            <a:pPr defTabSz="932509">
              <a:defRPr/>
            </a:pPr>
            <a:r>
              <a:rPr lang="en-US" sz="1399">
                <a:solidFill>
                  <a:srgbClr val="000000"/>
                </a:solidFill>
                <a:latin typeface="Segoe UI"/>
                <a:cs typeface="Segoe UI" pitchFamily="34" charset="0"/>
              </a:rPr>
              <a:t>High availability, DR</a:t>
            </a:r>
          </a:p>
        </p:txBody>
      </p:sp>
      <p:sp>
        <p:nvSpPr>
          <p:cNvPr id="70" name="Rectangle 69">
            <a:extLst>
              <a:ext uri="{FF2B5EF4-FFF2-40B4-BE49-F238E27FC236}">
                <a16:creationId xmlns:a16="http://schemas.microsoft.com/office/drawing/2014/main" id="{CDA09D9A-A862-40EB-8E82-6F9D1E48E0A6}"/>
              </a:ext>
            </a:extLst>
          </p:cNvPr>
          <p:cNvSpPr/>
          <p:nvPr/>
        </p:nvSpPr>
        <p:spPr>
          <a:xfrm>
            <a:off x="6857866" y="5506396"/>
            <a:ext cx="1780969" cy="313772"/>
          </a:xfrm>
          <a:prstGeom prst="rect">
            <a:avLst/>
          </a:prstGeom>
        </p:spPr>
        <p:txBody>
          <a:bodyPr wrap="none" lIns="91427" rIns="91427">
            <a:spAutoFit/>
          </a:bodyPr>
          <a:lstStyle/>
          <a:p>
            <a:pPr defTabSz="932509">
              <a:defRPr/>
            </a:pPr>
            <a:r>
              <a:rPr lang="en-US" sz="1399">
                <a:solidFill>
                  <a:srgbClr val="000000"/>
                </a:solidFill>
                <a:latin typeface="Segoe UI"/>
                <a:cs typeface="Segoe UI" pitchFamily="34" charset="0"/>
              </a:rPr>
              <a:t>High availability, DR</a:t>
            </a:r>
          </a:p>
        </p:txBody>
      </p:sp>
    </p:spTree>
    <p:extLst>
      <p:ext uri="{BB962C8B-B14F-4D97-AF65-F5344CB8AC3E}">
        <p14:creationId xmlns:p14="http://schemas.microsoft.com/office/powerpoint/2010/main" val="1682178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750" fill="hold"/>
                                        <p:tgtEl>
                                          <p:spTgt spid="44"/>
                                        </p:tgtEl>
                                        <p:attrNameLst>
                                          <p:attrName>ppt_x</p:attrName>
                                        </p:attrNameLst>
                                      </p:cBhvr>
                                      <p:tavLst>
                                        <p:tav tm="0">
                                          <p:val>
                                            <p:strVal val="#ppt_x"/>
                                          </p:val>
                                        </p:tav>
                                        <p:tav tm="100000">
                                          <p:val>
                                            <p:strVal val="#ppt_x"/>
                                          </p:val>
                                        </p:tav>
                                      </p:tavLst>
                                    </p:anim>
                                    <p:anim calcmode="lin" valueType="num">
                                      <p:cBhvr additive="base">
                                        <p:cTn id="12" dur="75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750" fill="hold"/>
                                        <p:tgtEl>
                                          <p:spTgt spid="45"/>
                                        </p:tgtEl>
                                        <p:attrNameLst>
                                          <p:attrName>ppt_x</p:attrName>
                                        </p:attrNameLst>
                                      </p:cBhvr>
                                      <p:tavLst>
                                        <p:tav tm="0">
                                          <p:val>
                                            <p:strVal val="#ppt_x"/>
                                          </p:val>
                                        </p:tav>
                                        <p:tav tm="100000">
                                          <p:val>
                                            <p:strVal val="#ppt_x"/>
                                          </p:val>
                                        </p:tav>
                                      </p:tavLst>
                                    </p:anim>
                                    <p:anim calcmode="lin" valueType="num">
                                      <p:cBhvr additive="base">
                                        <p:cTn id="16" dur="75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750" fill="hold"/>
                                        <p:tgtEl>
                                          <p:spTgt spid="43"/>
                                        </p:tgtEl>
                                        <p:attrNameLst>
                                          <p:attrName>ppt_x</p:attrName>
                                        </p:attrNameLst>
                                      </p:cBhvr>
                                      <p:tavLst>
                                        <p:tav tm="0">
                                          <p:val>
                                            <p:strVal val="1+#ppt_w/2"/>
                                          </p:val>
                                        </p:tav>
                                        <p:tav tm="100000">
                                          <p:val>
                                            <p:strVal val="#ppt_x"/>
                                          </p:val>
                                        </p:tav>
                                      </p:tavLst>
                                    </p:anim>
                                    <p:anim calcmode="lin" valueType="num">
                                      <p:cBhvr additive="base">
                                        <p:cTn id="22" dur="750" fill="hold"/>
                                        <p:tgtEl>
                                          <p:spTgt spid="43"/>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50"/>
                                  </p:stCondLst>
                                  <p:childTnLst>
                                    <p:set>
                                      <p:cBhvr>
                                        <p:cTn id="24" dur="1" fill="hold">
                                          <p:stCondLst>
                                            <p:cond delay="0"/>
                                          </p:stCondLst>
                                        </p:cTn>
                                        <p:tgtEl>
                                          <p:spTgt spid="50"/>
                                        </p:tgtEl>
                                        <p:attrNameLst>
                                          <p:attrName>style.visibility</p:attrName>
                                        </p:attrNameLst>
                                      </p:cBhvr>
                                      <p:to>
                                        <p:strVal val="visible"/>
                                      </p:to>
                                    </p:set>
                                    <p:anim calcmode="lin" valueType="num">
                                      <p:cBhvr additive="base">
                                        <p:cTn id="25" dur="750" fill="hold"/>
                                        <p:tgtEl>
                                          <p:spTgt spid="50"/>
                                        </p:tgtEl>
                                        <p:attrNameLst>
                                          <p:attrName>ppt_x</p:attrName>
                                        </p:attrNameLst>
                                      </p:cBhvr>
                                      <p:tavLst>
                                        <p:tav tm="0">
                                          <p:val>
                                            <p:strVal val="1+#ppt_w/2"/>
                                          </p:val>
                                        </p:tav>
                                        <p:tav tm="100000">
                                          <p:val>
                                            <p:strVal val="#ppt_x"/>
                                          </p:val>
                                        </p:tav>
                                      </p:tavLst>
                                    </p:anim>
                                    <p:anim calcmode="lin" valueType="num">
                                      <p:cBhvr additive="base">
                                        <p:cTn id="26" dur="750" fill="hold"/>
                                        <p:tgtEl>
                                          <p:spTgt spid="50"/>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25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750" fill="hold"/>
                                        <p:tgtEl>
                                          <p:spTgt spid="30"/>
                                        </p:tgtEl>
                                        <p:attrNameLst>
                                          <p:attrName>ppt_x</p:attrName>
                                        </p:attrNameLst>
                                      </p:cBhvr>
                                      <p:tavLst>
                                        <p:tav tm="0">
                                          <p:val>
                                            <p:strVal val="1+#ppt_w/2"/>
                                          </p:val>
                                        </p:tav>
                                        <p:tav tm="100000">
                                          <p:val>
                                            <p:strVal val="#ppt_x"/>
                                          </p:val>
                                        </p:tav>
                                      </p:tavLst>
                                    </p:anim>
                                    <p:anim calcmode="lin" valueType="num">
                                      <p:cBhvr additive="base">
                                        <p:cTn id="30" dur="750" fill="hold"/>
                                        <p:tgtEl>
                                          <p:spTgt spid="30"/>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50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750" fill="hold"/>
                                        <p:tgtEl>
                                          <p:spTgt spid="49"/>
                                        </p:tgtEl>
                                        <p:attrNameLst>
                                          <p:attrName>ppt_x</p:attrName>
                                        </p:attrNameLst>
                                      </p:cBhvr>
                                      <p:tavLst>
                                        <p:tav tm="0">
                                          <p:val>
                                            <p:strVal val="1+#ppt_w/2"/>
                                          </p:val>
                                        </p:tav>
                                        <p:tav tm="100000">
                                          <p:val>
                                            <p:strVal val="#ppt_x"/>
                                          </p:val>
                                        </p:tav>
                                      </p:tavLst>
                                    </p:anim>
                                    <p:anim calcmode="lin" valueType="num">
                                      <p:cBhvr additive="base">
                                        <p:cTn id="34" dur="750" fill="hold"/>
                                        <p:tgtEl>
                                          <p:spTgt spid="49"/>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50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750" fill="hold"/>
                                        <p:tgtEl>
                                          <p:spTgt spid="66"/>
                                        </p:tgtEl>
                                        <p:attrNameLst>
                                          <p:attrName>ppt_x</p:attrName>
                                        </p:attrNameLst>
                                      </p:cBhvr>
                                      <p:tavLst>
                                        <p:tav tm="0">
                                          <p:val>
                                            <p:strVal val="1+#ppt_w/2"/>
                                          </p:val>
                                        </p:tav>
                                        <p:tav tm="100000">
                                          <p:val>
                                            <p:strVal val="#ppt_x"/>
                                          </p:val>
                                        </p:tav>
                                      </p:tavLst>
                                    </p:anim>
                                    <p:anim calcmode="lin" valueType="num">
                                      <p:cBhvr additive="base">
                                        <p:cTn id="38" dur="750" fill="hold"/>
                                        <p:tgtEl>
                                          <p:spTgt spid="66"/>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750"/>
                                  </p:stCondLst>
                                  <p:childTnLst>
                                    <p:set>
                                      <p:cBhvr>
                                        <p:cTn id="40" dur="1" fill="hold">
                                          <p:stCondLst>
                                            <p:cond delay="0"/>
                                          </p:stCondLst>
                                        </p:cTn>
                                        <p:tgtEl>
                                          <p:spTgt spid="48"/>
                                        </p:tgtEl>
                                        <p:attrNameLst>
                                          <p:attrName>style.visibility</p:attrName>
                                        </p:attrNameLst>
                                      </p:cBhvr>
                                      <p:to>
                                        <p:strVal val="visible"/>
                                      </p:to>
                                    </p:set>
                                    <p:anim calcmode="lin" valueType="num">
                                      <p:cBhvr additive="base">
                                        <p:cTn id="41" dur="750" fill="hold"/>
                                        <p:tgtEl>
                                          <p:spTgt spid="48"/>
                                        </p:tgtEl>
                                        <p:attrNameLst>
                                          <p:attrName>ppt_x</p:attrName>
                                        </p:attrNameLst>
                                      </p:cBhvr>
                                      <p:tavLst>
                                        <p:tav tm="0">
                                          <p:val>
                                            <p:strVal val="1+#ppt_w/2"/>
                                          </p:val>
                                        </p:tav>
                                        <p:tav tm="100000">
                                          <p:val>
                                            <p:strVal val="#ppt_x"/>
                                          </p:val>
                                        </p:tav>
                                      </p:tavLst>
                                    </p:anim>
                                    <p:anim calcmode="lin" valueType="num">
                                      <p:cBhvr additive="base">
                                        <p:cTn id="42" dur="750" fill="hold"/>
                                        <p:tgtEl>
                                          <p:spTgt spid="48"/>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750"/>
                                  </p:stCondLst>
                                  <p:childTnLst>
                                    <p:set>
                                      <p:cBhvr>
                                        <p:cTn id="44" dur="1" fill="hold">
                                          <p:stCondLst>
                                            <p:cond delay="0"/>
                                          </p:stCondLst>
                                        </p:cTn>
                                        <p:tgtEl>
                                          <p:spTgt spid="67"/>
                                        </p:tgtEl>
                                        <p:attrNameLst>
                                          <p:attrName>style.visibility</p:attrName>
                                        </p:attrNameLst>
                                      </p:cBhvr>
                                      <p:to>
                                        <p:strVal val="visible"/>
                                      </p:to>
                                    </p:set>
                                    <p:anim calcmode="lin" valueType="num">
                                      <p:cBhvr additive="base">
                                        <p:cTn id="45" dur="750" fill="hold"/>
                                        <p:tgtEl>
                                          <p:spTgt spid="67"/>
                                        </p:tgtEl>
                                        <p:attrNameLst>
                                          <p:attrName>ppt_x</p:attrName>
                                        </p:attrNameLst>
                                      </p:cBhvr>
                                      <p:tavLst>
                                        <p:tav tm="0">
                                          <p:val>
                                            <p:strVal val="1+#ppt_w/2"/>
                                          </p:val>
                                        </p:tav>
                                        <p:tav tm="100000">
                                          <p:val>
                                            <p:strVal val="#ppt_x"/>
                                          </p:val>
                                        </p:tav>
                                      </p:tavLst>
                                    </p:anim>
                                    <p:anim calcmode="lin" valueType="num">
                                      <p:cBhvr additive="base">
                                        <p:cTn id="46" dur="750" fill="hold"/>
                                        <p:tgtEl>
                                          <p:spTgt spid="67"/>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1000"/>
                                  </p:stCondLst>
                                  <p:childTnLst>
                                    <p:set>
                                      <p:cBhvr>
                                        <p:cTn id="48" dur="1" fill="hold">
                                          <p:stCondLst>
                                            <p:cond delay="0"/>
                                          </p:stCondLst>
                                        </p:cTn>
                                        <p:tgtEl>
                                          <p:spTgt spid="47"/>
                                        </p:tgtEl>
                                        <p:attrNameLst>
                                          <p:attrName>style.visibility</p:attrName>
                                        </p:attrNameLst>
                                      </p:cBhvr>
                                      <p:to>
                                        <p:strVal val="visible"/>
                                      </p:to>
                                    </p:set>
                                    <p:anim calcmode="lin" valueType="num">
                                      <p:cBhvr additive="base">
                                        <p:cTn id="49" dur="750" fill="hold"/>
                                        <p:tgtEl>
                                          <p:spTgt spid="47"/>
                                        </p:tgtEl>
                                        <p:attrNameLst>
                                          <p:attrName>ppt_x</p:attrName>
                                        </p:attrNameLst>
                                      </p:cBhvr>
                                      <p:tavLst>
                                        <p:tav tm="0">
                                          <p:val>
                                            <p:strVal val="1+#ppt_w/2"/>
                                          </p:val>
                                        </p:tav>
                                        <p:tav tm="100000">
                                          <p:val>
                                            <p:strVal val="#ppt_x"/>
                                          </p:val>
                                        </p:tav>
                                      </p:tavLst>
                                    </p:anim>
                                    <p:anim calcmode="lin" valueType="num">
                                      <p:cBhvr additive="base">
                                        <p:cTn id="50" dur="750" fill="hold"/>
                                        <p:tgtEl>
                                          <p:spTgt spid="47"/>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1000"/>
                                  </p:stCondLst>
                                  <p:childTnLst>
                                    <p:set>
                                      <p:cBhvr>
                                        <p:cTn id="52" dur="1" fill="hold">
                                          <p:stCondLst>
                                            <p:cond delay="0"/>
                                          </p:stCondLst>
                                        </p:cTn>
                                        <p:tgtEl>
                                          <p:spTgt spid="68"/>
                                        </p:tgtEl>
                                        <p:attrNameLst>
                                          <p:attrName>style.visibility</p:attrName>
                                        </p:attrNameLst>
                                      </p:cBhvr>
                                      <p:to>
                                        <p:strVal val="visible"/>
                                      </p:to>
                                    </p:set>
                                    <p:anim calcmode="lin" valueType="num">
                                      <p:cBhvr additive="base">
                                        <p:cTn id="53" dur="750" fill="hold"/>
                                        <p:tgtEl>
                                          <p:spTgt spid="68"/>
                                        </p:tgtEl>
                                        <p:attrNameLst>
                                          <p:attrName>ppt_x</p:attrName>
                                        </p:attrNameLst>
                                      </p:cBhvr>
                                      <p:tavLst>
                                        <p:tav tm="0">
                                          <p:val>
                                            <p:strVal val="1+#ppt_w/2"/>
                                          </p:val>
                                        </p:tav>
                                        <p:tav tm="100000">
                                          <p:val>
                                            <p:strVal val="#ppt_x"/>
                                          </p:val>
                                        </p:tav>
                                      </p:tavLst>
                                    </p:anim>
                                    <p:anim calcmode="lin" valueType="num">
                                      <p:cBhvr additive="base">
                                        <p:cTn id="54" dur="750" fill="hold"/>
                                        <p:tgtEl>
                                          <p:spTgt spid="68"/>
                                        </p:tgtEl>
                                        <p:attrNameLst>
                                          <p:attrName>ppt_y</p:attrName>
                                        </p:attrNameLst>
                                      </p:cBhvr>
                                      <p:tavLst>
                                        <p:tav tm="0">
                                          <p:val>
                                            <p:strVal val="#ppt_y"/>
                                          </p:val>
                                        </p:tav>
                                        <p:tav tm="100000">
                                          <p:val>
                                            <p:strVal val="#ppt_y"/>
                                          </p:val>
                                        </p:tav>
                                      </p:tavLst>
                                    </p:anim>
                                  </p:childTnLst>
                                </p:cTn>
                              </p:par>
                              <p:par>
                                <p:cTn id="55" presetID="2" presetClass="entr" presetSubtype="2" decel="100000" fill="hold" grpId="0" nodeType="withEffect">
                                  <p:stCondLst>
                                    <p:cond delay="1250"/>
                                  </p:stCondLst>
                                  <p:childTnLst>
                                    <p:set>
                                      <p:cBhvr>
                                        <p:cTn id="56" dur="1" fill="hold">
                                          <p:stCondLst>
                                            <p:cond delay="0"/>
                                          </p:stCondLst>
                                        </p:cTn>
                                        <p:tgtEl>
                                          <p:spTgt spid="46"/>
                                        </p:tgtEl>
                                        <p:attrNameLst>
                                          <p:attrName>style.visibility</p:attrName>
                                        </p:attrNameLst>
                                      </p:cBhvr>
                                      <p:to>
                                        <p:strVal val="visible"/>
                                      </p:to>
                                    </p:set>
                                    <p:anim calcmode="lin" valueType="num">
                                      <p:cBhvr additive="base">
                                        <p:cTn id="57" dur="750" fill="hold"/>
                                        <p:tgtEl>
                                          <p:spTgt spid="46"/>
                                        </p:tgtEl>
                                        <p:attrNameLst>
                                          <p:attrName>ppt_x</p:attrName>
                                        </p:attrNameLst>
                                      </p:cBhvr>
                                      <p:tavLst>
                                        <p:tav tm="0">
                                          <p:val>
                                            <p:strVal val="1+#ppt_w/2"/>
                                          </p:val>
                                        </p:tav>
                                        <p:tav tm="100000">
                                          <p:val>
                                            <p:strVal val="#ppt_x"/>
                                          </p:val>
                                        </p:tav>
                                      </p:tavLst>
                                    </p:anim>
                                    <p:anim calcmode="lin" valueType="num">
                                      <p:cBhvr additive="base">
                                        <p:cTn id="58" dur="750" fill="hold"/>
                                        <p:tgtEl>
                                          <p:spTgt spid="46"/>
                                        </p:tgtEl>
                                        <p:attrNameLst>
                                          <p:attrName>ppt_y</p:attrName>
                                        </p:attrNameLst>
                                      </p:cBhvr>
                                      <p:tavLst>
                                        <p:tav tm="0">
                                          <p:val>
                                            <p:strVal val="#ppt_y"/>
                                          </p:val>
                                        </p:tav>
                                        <p:tav tm="100000">
                                          <p:val>
                                            <p:strVal val="#ppt_y"/>
                                          </p:val>
                                        </p:tav>
                                      </p:tavLst>
                                    </p:anim>
                                  </p:childTnLst>
                                </p:cTn>
                              </p:par>
                              <p:par>
                                <p:cTn id="59" presetID="2" presetClass="entr" presetSubtype="2" decel="100000" fill="hold" grpId="0" nodeType="withEffect">
                                  <p:stCondLst>
                                    <p:cond delay="1250"/>
                                  </p:stCondLst>
                                  <p:childTnLst>
                                    <p:set>
                                      <p:cBhvr>
                                        <p:cTn id="60" dur="1" fill="hold">
                                          <p:stCondLst>
                                            <p:cond delay="0"/>
                                          </p:stCondLst>
                                        </p:cTn>
                                        <p:tgtEl>
                                          <p:spTgt spid="69"/>
                                        </p:tgtEl>
                                        <p:attrNameLst>
                                          <p:attrName>style.visibility</p:attrName>
                                        </p:attrNameLst>
                                      </p:cBhvr>
                                      <p:to>
                                        <p:strVal val="visible"/>
                                      </p:to>
                                    </p:set>
                                    <p:anim calcmode="lin" valueType="num">
                                      <p:cBhvr additive="base">
                                        <p:cTn id="61" dur="750" fill="hold"/>
                                        <p:tgtEl>
                                          <p:spTgt spid="69"/>
                                        </p:tgtEl>
                                        <p:attrNameLst>
                                          <p:attrName>ppt_x</p:attrName>
                                        </p:attrNameLst>
                                      </p:cBhvr>
                                      <p:tavLst>
                                        <p:tav tm="0">
                                          <p:val>
                                            <p:strVal val="1+#ppt_w/2"/>
                                          </p:val>
                                        </p:tav>
                                        <p:tav tm="100000">
                                          <p:val>
                                            <p:strVal val="#ppt_x"/>
                                          </p:val>
                                        </p:tav>
                                      </p:tavLst>
                                    </p:anim>
                                    <p:anim calcmode="lin" valueType="num">
                                      <p:cBhvr additive="base">
                                        <p:cTn id="62" dur="750" fill="hold"/>
                                        <p:tgtEl>
                                          <p:spTgt spid="69"/>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1500"/>
                                  </p:stCondLst>
                                  <p:childTnLst>
                                    <p:set>
                                      <p:cBhvr>
                                        <p:cTn id="64" dur="1" fill="hold">
                                          <p:stCondLst>
                                            <p:cond delay="0"/>
                                          </p:stCondLst>
                                        </p:cTn>
                                        <p:tgtEl>
                                          <p:spTgt spid="3"/>
                                        </p:tgtEl>
                                        <p:attrNameLst>
                                          <p:attrName>style.visibility</p:attrName>
                                        </p:attrNameLst>
                                      </p:cBhvr>
                                      <p:to>
                                        <p:strVal val="visible"/>
                                      </p:to>
                                    </p:set>
                                    <p:anim calcmode="lin" valueType="num">
                                      <p:cBhvr additive="base">
                                        <p:cTn id="65" dur="750" fill="hold"/>
                                        <p:tgtEl>
                                          <p:spTgt spid="3"/>
                                        </p:tgtEl>
                                        <p:attrNameLst>
                                          <p:attrName>ppt_x</p:attrName>
                                        </p:attrNameLst>
                                      </p:cBhvr>
                                      <p:tavLst>
                                        <p:tav tm="0">
                                          <p:val>
                                            <p:strVal val="1+#ppt_w/2"/>
                                          </p:val>
                                        </p:tav>
                                        <p:tav tm="100000">
                                          <p:val>
                                            <p:strVal val="#ppt_x"/>
                                          </p:val>
                                        </p:tav>
                                      </p:tavLst>
                                    </p:anim>
                                    <p:anim calcmode="lin" valueType="num">
                                      <p:cBhvr additive="base">
                                        <p:cTn id="66" dur="750" fill="hold"/>
                                        <p:tgtEl>
                                          <p:spTgt spid="3"/>
                                        </p:tgtEl>
                                        <p:attrNameLst>
                                          <p:attrName>ppt_y</p:attrName>
                                        </p:attrNameLst>
                                      </p:cBhvr>
                                      <p:tavLst>
                                        <p:tav tm="0">
                                          <p:val>
                                            <p:strVal val="#ppt_y"/>
                                          </p:val>
                                        </p:tav>
                                        <p:tav tm="100000">
                                          <p:val>
                                            <p:strVal val="#ppt_y"/>
                                          </p:val>
                                        </p:tav>
                                      </p:tavLst>
                                    </p:anim>
                                  </p:childTnLst>
                                </p:cTn>
                              </p:par>
                              <p:par>
                                <p:cTn id="67" presetID="2" presetClass="entr" presetSubtype="2" decel="100000" fill="hold" grpId="0" nodeType="withEffect">
                                  <p:stCondLst>
                                    <p:cond delay="1500"/>
                                  </p:stCondLst>
                                  <p:childTnLst>
                                    <p:set>
                                      <p:cBhvr>
                                        <p:cTn id="68" dur="1" fill="hold">
                                          <p:stCondLst>
                                            <p:cond delay="0"/>
                                          </p:stCondLst>
                                        </p:cTn>
                                        <p:tgtEl>
                                          <p:spTgt spid="70"/>
                                        </p:tgtEl>
                                        <p:attrNameLst>
                                          <p:attrName>style.visibility</p:attrName>
                                        </p:attrNameLst>
                                      </p:cBhvr>
                                      <p:to>
                                        <p:strVal val="visible"/>
                                      </p:to>
                                    </p:set>
                                    <p:anim calcmode="lin" valueType="num">
                                      <p:cBhvr additive="base">
                                        <p:cTn id="69" dur="750" fill="hold"/>
                                        <p:tgtEl>
                                          <p:spTgt spid="70"/>
                                        </p:tgtEl>
                                        <p:attrNameLst>
                                          <p:attrName>ppt_x</p:attrName>
                                        </p:attrNameLst>
                                      </p:cBhvr>
                                      <p:tavLst>
                                        <p:tav tm="0">
                                          <p:val>
                                            <p:strVal val="1+#ppt_w/2"/>
                                          </p:val>
                                        </p:tav>
                                        <p:tav tm="100000">
                                          <p:val>
                                            <p:strVal val="#ppt_x"/>
                                          </p:val>
                                        </p:tav>
                                      </p:tavLst>
                                    </p:anim>
                                    <p:anim calcmode="lin" valueType="num">
                                      <p:cBhvr additive="base">
                                        <p:cTn id="70" dur="75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wipe(up)">
                                      <p:cBhvr>
                                        <p:cTn id="75" dur="1000"/>
                                        <p:tgtEl>
                                          <p:spTgt spid="2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wipe(down)">
                                      <p:cBhvr>
                                        <p:cTn id="80"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4" grpId="0" animBg="1"/>
      <p:bldP spid="45" grpId="0" animBg="1"/>
      <p:bldP spid="43" grpId="0"/>
      <p:bldP spid="3" grpId="0" animBg="1"/>
      <p:bldP spid="46" grpId="0" animBg="1"/>
      <p:bldP spid="47" grpId="0" animBg="1"/>
      <p:bldP spid="48" grpId="0" animBg="1"/>
      <p:bldP spid="49" grpId="0" animBg="1"/>
      <p:bldP spid="50" grpId="0" animBg="1"/>
      <p:bldP spid="30" grpId="0"/>
      <p:bldP spid="66" grpId="0"/>
      <p:bldP spid="67" grpId="0"/>
      <p:bldP spid="68" grpId="0"/>
      <p:bldP spid="69" grpId="0"/>
      <p:bldP spid="70"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4DD540-4AEC-46F2-834E-9D233EA81E86}"/>
              </a:ext>
            </a:extLst>
          </p:cNvPr>
          <p:cNvSpPr/>
          <p:nvPr/>
        </p:nvSpPr>
        <p:spPr bwMode="auto">
          <a:xfrm>
            <a:off x="882" y="5241146"/>
            <a:ext cx="12434711" cy="1227998"/>
          </a:xfrm>
          <a:prstGeom prst="rect">
            <a:avLst/>
          </a:prstGeom>
          <a:solidFill>
            <a:schemeClr val="tx1"/>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2EFC502B-27AA-4E4B-B000-6385CC210617}"/>
              </a:ext>
            </a:extLst>
          </p:cNvPr>
          <p:cNvSpPr>
            <a:spLocks noGrp="1"/>
          </p:cNvSpPr>
          <p:nvPr>
            <p:ph idx="1"/>
          </p:nvPr>
        </p:nvSpPr>
        <p:spPr>
          <a:xfrm>
            <a:off x="599302" y="1545555"/>
            <a:ext cx="11237870" cy="4689810"/>
          </a:xfrm>
        </p:spPr>
        <p:txBody>
          <a:bodyPr/>
          <a:lstStyle/>
          <a:p>
            <a:pPr marL="0" indent="0" defTabSz="524518">
              <a:buNone/>
            </a:pPr>
            <a:r>
              <a:rPr lang="en-US" sz="1836" dirty="0">
                <a:solidFill>
                  <a:schemeClr val="bg1"/>
                </a:solidFill>
                <a:latin typeface="+mj-lt"/>
              </a:rPr>
              <a:t>Service Level Agreements (SLAs)</a:t>
            </a:r>
          </a:p>
          <a:p>
            <a:pPr marL="349724" indent="-349724" defTabSz="524518">
              <a:buFont typeface="Wingdings" panose="05000000000000000000" pitchFamily="2" charset="2"/>
              <a:buChar char="§"/>
            </a:pPr>
            <a:r>
              <a:rPr lang="en-US" sz="1632" dirty="0">
                <a:solidFill>
                  <a:schemeClr val="bg1"/>
                </a:solidFill>
                <a:latin typeface="+mn-lt"/>
              </a:rPr>
              <a:t>Any external facing agreements – between Microsoft and you, and/or between you and your end customers.</a:t>
            </a:r>
          </a:p>
          <a:p>
            <a:pPr marL="349724" indent="-349724" defTabSz="524518">
              <a:buFont typeface="Wingdings" panose="05000000000000000000" pitchFamily="2" charset="2"/>
              <a:buChar char="§"/>
            </a:pPr>
            <a:r>
              <a:rPr lang="en-US" sz="1632" dirty="0">
                <a:solidFill>
                  <a:schemeClr val="bg1"/>
                </a:solidFill>
                <a:latin typeface="+mn-lt"/>
              </a:rPr>
              <a:t>Microsoft guarantees 99.9% uptime for these virtual machines, but you may offer different end-user guarantees.</a:t>
            </a:r>
            <a:endParaRPr lang="en-US" sz="1836" dirty="0">
              <a:solidFill>
                <a:schemeClr val="bg1"/>
              </a:solidFill>
              <a:latin typeface="+mn-lt"/>
            </a:endParaRPr>
          </a:p>
          <a:p>
            <a:pPr marL="0" indent="0" defTabSz="524518">
              <a:buNone/>
            </a:pPr>
            <a:r>
              <a:rPr lang="en-US" sz="1836" dirty="0">
                <a:solidFill>
                  <a:schemeClr val="bg1"/>
                </a:solidFill>
                <a:latin typeface="+mj-lt"/>
              </a:rPr>
              <a:t>Service Level Objectives (SLOs)</a:t>
            </a:r>
          </a:p>
          <a:p>
            <a:pPr marL="349724" indent="-349724" defTabSz="524518">
              <a:buFont typeface="Wingdings" panose="05000000000000000000" pitchFamily="2" charset="2"/>
              <a:buChar char="§"/>
            </a:pPr>
            <a:r>
              <a:rPr lang="en-US" sz="1632" dirty="0">
                <a:solidFill>
                  <a:schemeClr val="bg1"/>
                </a:solidFill>
                <a:latin typeface="+mn-lt"/>
              </a:rPr>
              <a:t>Your internal </a:t>
            </a:r>
            <a:r>
              <a:rPr lang="en-US" sz="1632" dirty="0" err="1">
                <a:solidFill>
                  <a:schemeClr val="bg1"/>
                </a:solidFill>
                <a:latin typeface="+mn-lt"/>
              </a:rPr>
              <a:t>organisational</a:t>
            </a:r>
            <a:r>
              <a:rPr lang="en-US" sz="1632" dirty="0">
                <a:solidFill>
                  <a:schemeClr val="bg1"/>
                </a:solidFill>
                <a:latin typeface="+mn-lt"/>
              </a:rPr>
              <a:t> or team goals, based on the business requirements of each application and its users.</a:t>
            </a:r>
          </a:p>
          <a:p>
            <a:pPr marL="349724" indent="-349724" defTabSz="524518">
              <a:buFont typeface="Wingdings" panose="05000000000000000000" pitchFamily="2" charset="2"/>
              <a:buChar char="§"/>
            </a:pPr>
            <a:r>
              <a:rPr lang="en-US" sz="1632" dirty="0">
                <a:solidFill>
                  <a:schemeClr val="bg1"/>
                </a:solidFill>
                <a:latin typeface="+mn-lt"/>
              </a:rPr>
              <a:t>e.g. App is considered ‘successful’ if X% of user requests are processed within Y seconds, over a trailing Z time period.</a:t>
            </a:r>
          </a:p>
          <a:p>
            <a:pPr marL="349724" indent="-349724" defTabSz="524518">
              <a:buFont typeface="Wingdings" panose="05000000000000000000" pitchFamily="2" charset="2"/>
              <a:buChar char="§"/>
            </a:pPr>
            <a:r>
              <a:rPr lang="en-US" sz="1632" dirty="0">
                <a:solidFill>
                  <a:schemeClr val="bg1"/>
                </a:solidFill>
                <a:latin typeface="+mn-lt"/>
              </a:rPr>
              <a:t>Could include raw availability, but also perhaps latency/throughput/coverage/correctness/quality/freshness/durability.</a:t>
            </a:r>
            <a:endParaRPr lang="en-US" sz="1836" dirty="0">
              <a:solidFill>
                <a:schemeClr val="bg1"/>
              </a:solidFill>
              <a:latin typeface="+mn-lt"/>
            </a:endParaRPr>
          </a:p>
          <a:p>
            <a:pPr marL="0" indent="0" defTabSz="524518">
              <a:buNone/>
            </a:pPr>
            <a:r>
              <a:rPr lang="en-US" sz="1836" dirty="0">
                <a:solidFill>
                  <a:schemeClr val="bg1"/>
                </a:solidFill>
                <a:latin typeface="+mj-lt"/>
              </a:rPr>
              <a:t>Service Level Indicators (SLIs)</a:t>
            </a:r>
          </a:p>
          <a:p>
            <a:pPr marL="349724" indent="-349724" defTabSz="524518">
              <a:buFont typeface="Wingdings" panose="05000000000000000000" pitchFamily="2" charset="2"/>
              <a:buChar char="§"/>
            </a:pPr>
            <a:r>
              <a:rPr lang="en-US" sz="1632" dirty="0">
                <a:solidFill>
                  <a:schemeClr val="bg1"/>
                </a:solidFill>
                <a:latin typeface="+mn-lt"/>
              </a:rPr>
              <a:t>Internally measured but could potentially be shared externally – e.g. here’s how well this app is currently performing.</a:t>
            </a:r>
          </a:p>
          <a:p>
            <a:pPr marL="349724" indent="-349724" defTabSz="524518">
              <a:buFont typeface="Wingdings" panose="05000000000000000000" pitchFamily="2" charset="2"/>
              <a:buChar char="§"/>
            </a:pPr>
            <a:r>
              <a:rPr lang="en-US" sz="1632" dirty="0">
                <a:solidFill>
                  <a:schemeClr val="bg1"/>
                </a:solidFill>
                <a:latin typeface="+mn-lt"/>
              </a:rPr>
              <a:t>Usually a ratio/proportion &amp; a ‘how’ e.g. # of successful HTTP calls / # of HTTP calls, as measured at the load balancer.</a:t>
            </a:r>
          </a:p>
          <a:p>
            <a:pPr marL="0" indent="0">
              <a:buNone/>
            </a:pPr>
            <a:endParaRPr lang="en-US" sz="1836" dirty="0">
              <a:solidFill>
                <a:schemeClr val="bg1"/>
              </a:solidFill>
              <a:latin typeface="+mn-lt"/>
            </a:endParaRPr>
          </a:p>
          <a:p>
            <a:pPr marL="0" indent="0" defTabSz="524518">
              <a:buNone/>
            </a:pPr>
            <a:r>
              <a:rPr lang="en-US" sz="1836" dirty="0">
                <a:solidFill>
                  <a:schemeClr val="bg1"/>
                </a:solidFill>
                <a:latin typeface="+mj-lt"/>
              </a:rPr>
              <a:t>Importance of defining these for your organization</a:t>
            </a:r>
          </a:p>
          <a:p>
            <a:pPr marL="349724" indent="-349724" defTabSz="524518">
              <a:buFont typeface="Wingdings" panose="05000000000000000000" pitchFamily="2" charset="2"/>
              <a:buChar char="§"/>
            </a:pPr>
            <a:r>
              <a:rPr lang="en-US" sz="1632" dirty="0">
                <a:solidFill>
                  <a:schemeClr val="bg1"/>
                </a:solidFill>
                <a:latin typeface="Segoe UI"/>
              </a:rPr>
              <a:t>Ensures alignment between business and IT stakeholders, to set expectations and prioritize various apps/workloads.</a:t>
            </a:r>
          </a:p>
          <a:p>
            <a:pPr marL="349724" indent="-349724" defTabSz="524518">
              <a:buFont typeface="Wingdings" panose="05000000000000000000" pitchFamily="2" charset="2"/>
              <a:buChar char="§"/>
            </a:pPr>
            <a:r>
              <a:rPr lang="en-US" sz="1632" dirty="0">
                <a:solidFill>
                  <a:schemeClr val="bg1"/>
                </a:solidFill>
                <a:latin typeface="Segoe UI"/>
              </a:rPr>
              <a:t>Objectives inform architectural requirements for high availability vs disaster recovery vs backup/restore capabilities.</a:t>
            </a:r>
          </a:p>
          <a:p>
            <a:pPr marL="349724" indent="-349724" defTabSz="524518">
              <a:buFont typeface="Wingdings" panose="05000000000000000000" pitchFamily="2" charset="2"/>
              <a:buChar char="§"/>
            </a:pPr>
            <a:endParaRPr lang="en-US" sz="1836" dirty="0">
              <a:solidFill>
                <a:schemeClr val="bg1"/>
              </a:solidFill>
              <a:latin typeface="+mn-lt"/>
            </a:endParaRPr>
          </a:p>
        </p:txBody>
      </p:sp>
      <p:sp>
        <p:nvSpPr>
          <p:cNvPr id="4" name="Title 16">
            <a:extLst>
              <a:ext uri="{FF2B5EF4-FFF2-40B4-BE49-F238E27FC236}">
                <a16:creationId xmlns:a16="http://schemas.microsoft.com/office/drawing/2014/main" id="{8AD1B789-7187-44FB-8FE7-8F72E473716D}"/>
              </a:ext>
            </a:extLst>
          </p:cNvPr>
          <p:cNvSpPr txBox="1">
            <a:spLocks/>
          </p:cNvSpPr>
          <p:nvPr/>
        </p:nvSpPr>
        <p:spPr>
          <a:xfrm>
            <a:off x="599302" y="347356"/>
            <a:ext cx="11237870" cy="576340"/>
          </a:xfrm>
          <a:prstGeom prst="rect">
            <a:avLst/>
          </a:prstGeom>
        </p:spPr>
        <p:txBody>
          <a:bodyPr vert="horz" wrap="square" lIns="0" tIns="0" rIns="0" bIns="0" rtlCol="0" anchor="t">
            <a:spAutoFit/>
          </a:bodyPr>
          <a:lstStyle>
            <a:lvl1pPr algn="l" defTabSz="932657"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bg1"/>
                </a:solidFill>
              </a:rPr>
              <a:t>Service levels – your contracts, measurements, goals</a:t>
            </a:r>
          </a:p>
        </p:txBody>
      </p:sp>
      <p:sp>
        <p:nvSpPr>
          <p:cNvPr id="5" name="Rectangle 4">
            <a:extLst>
              <a:ext uri="{FF2B5EF4-FFF2-40B4-BE49-F238E27FC236}">
                <a16:creationId xmlns:a16="http://schemas.microsoft.com/office/drawing/2014/main" id="{46D46217-7307-4348-B7CE-3E8F5D7741A7}"/>
              </a:ext>
            </a:extLst>
          </p:cNvPr>
          <p:cNvSpPr/>
          <p:nvPr/>
        </p:nvSpPr>
        <p:spPr>
          <a:xfrm>
            <a:off x="600856" y="1090061"/>
            <a:ext cx="11531458" cy="408075"/>
          </a:xfrm>
          <a:prstGeom prst="rect">
            <a:avLst/>
          </a:prstGeom>
        </p:spPr>
        <p:txBody>
          <a:bodyPr wrap="square" lIns="0">
            <a:spAutoFit/>
          </a:bodyPr>
          <a:lstStyle/>
          <a:p>
            <a:pPr defTabSz="524518"/>
            <a:r>
              <a:rPr lang="en-US" sz="2000">
                <a:solidFill>
                  <a:srgbClr val="0078D7"/>
                </a:solidFill>
                <a:latin typeface="Segoe UI Semibold"/>
              </a:rPr>
              <a:t>Understanding your own uptime requirements informs your priorities for monitoring &amp; resilience</a:t>
            </a:r>
          </a:p>
        </p:txBody>
      </p:sp>
    </p:spTree>
    <p:extLst>
      <p:ext uri="{BB962C8B-B14F-4D97-AF65-F5344CB8AC3E}">
        <p14:creationId xmlns:p14="http://schemas.microsoft.com/office/powerpoint/2010/main" val="2497138080"/>
      </p:ext>
    </p:extLst>
  </p:cSld>
  <p:clrMapOvr>
    <a:overrideClrMapping bg1="lt1" tx1="dk1" bg2="lt2" tx2="dk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A23F01B3-7840-4906-9B2D-FA514DAFC5A3}"/>
              </a:ext>
            </a:extLst>
          </p:cNvPr>
          <p:cNvGraphicFramePr/>
          <p:nvPr>
            <p:extLst>
              <p:ext uri="{D42A27DB-BD31-4B8C-83A1-F6EECF244321}">
                <p14:modId xmlns:p14="http://schemas.microsoft.com/office/powerpoint/2010/main" val="2946667993"/>
              </p:ext>
            </p:extLst>
          </p:nvPr>
        </p:nvGraphicFramePr>
        <p:xfrm>
          <a:off x="883" y="4383332"/>
          <a:ext cx="12388680" cy="33415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3" name="Object 22" hidden="1"/>
          <p:cNvGraphicFramePr>
            <a:graphicFrameLocks noChangeAspect="1"/>
          </p:cNvGraphicFramePr>
          <p:nvPr>
            <p:custDataLst>
              <p:tags r:id="rId1"/>
            </p:custDataLst>
          </p:nvPr>
        </p:nvGraphicFramePr>
        <p:xfrm>
          <a:off x="4267" y="2613"/>
          <a:ext cx="1619" cy="1619"/>
        </p:xfrm>
        <a:graphic>
          <a:graphicData uri="http://schemas.openxmlformats.org/presentationml/2006/ole">
            <mc:AlternateContent xmlns:mc="http://schemas.openxmlformats.org/markup-compatibility/2006">
              <mc:Choice xmlns:v="urn:schemas-microsoft-com:vml" Requires="v">
                <p:oleObj name="think-cell Slide" r:id="rId9" imgW="378" imgH="377" progId="TCLayout.ActiveDocument.1">
                  <p:embed/>
                </p:oleObj>
              </mc:Choice>
              <mc:Fallback>
                <p:oleObj name="think-cell Slide" r:id="rId9" imgW="378" imgH="377" progId="TCLayout.ActiveDocument.1">
                  <p:embed/>
                  <p:pic>
                    <p:nvPicPr>
                      <p:cNvPr id="23" name="Object 22"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7" y="2613"/>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 name="Rectangle 62"/>
          <p:cNvSpPr/>
          <p:nvPr/>
        </p:nvSpPr>
        <p:spPr>
          <a:xfrm>
            <a:off x="-31452" y="3995921"/>
            <a:ext cx="1980806" cy="1602885"/>
          </a:xfrm>
          <a:prstGeom prst="rect">
            <a:avLst/>
          </a:prstGeom>
          <a:noFill/>
          <a:ln w="3175">
            <a:noFill/>
          </a:ln>
        </p:spPr>
        <p:txBody>
          <a:bodyPr wrap="square" lIns="93234" tIns="46616" rIns="93234" bIns="46616">
            <a:noAutofit/>
          </a:bodyPr>
          <a:lstStyle/>
          <a:p>
            <a:pPr algn="ctr" defTabSz="931745" fontAlgn="base">
              <a:spcBef>
                <a:spcPts val="408"/>
              </a:spcBef>
              <a:defRPr/>
            </a:pPr>
            <a:endParaRPr lang="en-US" sz="1199" dirty="0">
              <a:solidFill>
                <a:srgbClr val="353535"/>
              </a:solidFill>
              <a:latin typeface="Segoe UI Light"/>
              <a:ea typeface="Segoe UI" pitchFamily="34" charset="0"/>
              <a:cs typeface="Segoe UI" pitchFamily="34" charset="0"/>
            </a:endParaRPr>
          </a:p>
        </p:txBody>
      </p:sp>
      <p:sp>
        <p:nvSpPr>
          <p:cNvPr id="13" name="Freeform 12"/>
          <p:cNvSpPr/>
          <p:nvPr/>
        </p:nvSpPr>
        <p:spPr bwMode="auto">
          <a:xfrm>
            <a:off x="43480" y="1744911"/>
            <a:ext cx="11797342" cy="3200765"/>
          </a:xfrm>
          <a:custGeom>
            <a:avLst/>
            <a:gdLst>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6388769 w 12119714"/>
              <a:gd name="connsiteY8" fmla="*/ 743929 h 3785780"/>
              <a:gd name="connsiteX9" fmla="*/ 7279106 w 12119714"/>
              <a:gd name="connsiteY9" fmla="*/ 1104876 h 3785780"/>
              <a:gd name="connsiteX10" fmla="*/ 8446169 w 12119714"/>
              <a:gd name="connsiteY10" fmla="*/ 142350 h 3785780"/>
              <a:gd name="connsiteX11" fmla="*/ 11105148 w 12119714"/>
              <a:gd name="connsiteY11" fmla="*/ 214539 h 3785780"/>
              <a:gd name="connsiteX12" fmla="*/ 11694695 w 12119714"/>
              <a:gd name="connsiteY12" fmla="*/ 2103497 h 3785780"/>
              <a:gd name="connsiteX13" fmla="*/ 9745579 w 12119714"/>
              <a:gd name="connsiteY13" fmla="*/ 1826771 h 3785780"/>
              <a:gd name="connsiteX14" fmla="*/ 6605337 w 12119714"/>
              <a:gd name="connsiteY14" fmla="*/ 1778644 h 3785780"/>
              <a:gd name="connsiteX15" fmla="*/ 4632158 w 12119714"/>
              <a:gd name="connsiteY15" fmla="*/ 2067402 h 3785780"/>
              <a:gd name="connsiteX16" fmla="*/ 4307306 w 12119714"/>
              <a:gd name="connsiteY16" fmla="*/ 3571350 h 3785780"/>
              <a:gd name="connsiteX17" fmla="*/ 5305927 w 12119714"/>
              <a:gd name="connsiteY17" fmla="*/ 3643539 h 3785780"/>
              <a:gd name="connsiteX18" fmla="*/ 6424863 w 12119714"/>
              <a:gd name="connsiteY18" fmla="*/ 2320065 h 3785780"/>
              <a:gd name="connsiteX19" fmla="*/ 8698832 w 12119714"/>
              <a:gd name="connsiteY19" fmla="*/ 3330718 h 3785780"/>
              <a:gd name="connsiteX20" fmla="*/ 11670632 w 12119714"/>
              <a:gd name="connsiteY20" fmla="*/ 3174308 h 3785780"/>
              <a:gd name="connsiteX21" fmla="*/ 12055642 w 12119714"/>
              <a:gd name="connsiteY21"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6388769 w 12119714"/>
              <a:gd name="connsiteY8" fmla="*/ 743929 h 3785780"/>
              <a:gd name="connsiteX9" fmla="*/ 7279106 w 12119714"/>
              <a:gd name="connsiteY9" fmla="*/ 1104876 h 3785780"/>
              <a:gd name="connsiteX10" fmla="*/ 8446169 w 12119714"/>
              <a:gd name="connsiteY10" fmla="*/ 142350 h 3785780"/>
              <a:gd name="connsiteX11" fmla="*/ 11105148 w 12119714"/>
              <a:gd name="connsiteY11" fmla="*/ 214539 h 3785780"/>
              <a:gd name="connsiteX12" fmla="*/ 11694695 w 12119714"/>
              <a:gd name="connsiteY12" fmla="*/ 2103497 h 3785780"/>
              <a:gd name="connsiteX13" fmla="*/ 9745579 w 12119714"/>
              <a:gd name="connsiteY13" fmla="*/ 1826771 h 3785780"/>
              <a:gd name="connsiteX14" fmla="*/ 6605337 w 12119714"/>
              <a:gd name="connsiteY14" fmla="*/ 1778644 h 3785780"/>
              <a:gd name="connsiteX15" fmla="*/ 4632158 w 12119714"/>
              <a:gd name="connsiteY15" fmla="*/ 2067402 h 3785780"/>
              <a:gd name="connsiteX16" fmla="*/ 4307306 w 12119714"/>
              <a:gd name="connsiteY16" fmla="*/ 3571350 h 3785780"/>
              <a:gd name="connsiteX17" fmla="*/ 5305927 w 12119714"/>
              <a:gd name="connsiteY17" fmla="*/ 3643539 h 3785780"/>
              <a:gd name="connsiteX18" fmla="*/ 6424863 w 12119714"/>
              <a:gd name="connsiteY18" fmla="*/ 2320065 h 3785780"/>
              <a:gd name="connsiteX19" fmla="*/ 8698832 w 12119714"/>
              <a:gd name="connsiteY19" fmla="*/ 3330718 h 3785780"/>
              <a:gd name="connsiteX20" fmla="*/ 11670632 w 12119714"/>
              <a:gd name="connsiteY20" fmla="*/ 3174308 h 3785780"/>
              <a:gd name="connsiteX21" fmla="*/ 12055642 w 12119714"/>
              <a:gd name="connsiteY21"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7279106 w 12119714"/>
              <a:gd name="connsiteY8" fmla="*/ 1104876 h 3785780"/>
              <a:gd name="connsiteX9" fmla="*/ 8446169 w 12119714"/>
              <a:gd name="connsiteY9" fmla="*/ 142350 h 3785780"/>
              <a:gd name="connsiteX10" fmla="*/ 11105148 w 12119714"/>
              <a:gd name="connsiteY10" fmla="*/ 214539 h 3785780"/>
              <a:gd name="connsiteX11" fmla="*/ 11694695 w 12119714"/>
              <a:gd name="connsiteY11" fmla="*/ 2103497 h 3785780"/>
              <a:gd name="connsiteX12" fmla="*/ 9745579 w 12119714"/>
              <a:gd name="connsiteY12" fmla="*/ 1826771 h 3785780"/>
              <a:gd name="connsiteX13" fmla="*/ 6605337 w 12119714"/>
              <a:gd name="connsiteY13" fmla="*/ 1778644 h 3785780"/>
              <a:gd name="connsiteX14" fmla="*/ 4632158 w 12119714"/>
              <a:gd name="connsiteY14" fmla="*/ 2067402 h 3785780"/>
              <a:gd name="connsiteX15" fmla="*/ 4307306 w 12119714"/>
              <a:gd name="connsiteY15" fmla="*/ 3571350 h 3785780"/>
              <a:gd name="connsiteX16" fmla="*/ 5305927 w 12119714"/>
              <a:gd name="connsiteY16" fmla="*/ 3643539 h 3785780"/>
              <a:gd name="connsiteX17" fmla="*/ 6424863 w 12119714"/>
              <a:gd name="connsiteY17" fmla="*/ 2320065 h 3785780"/>
              <a:gd name="connsiteX18" fmla="*/ 8698832 w 12119714"/>
              <a:gd name="connsiteY18" fmla="*/ 3330718 h 3785780"/>
              <a:gd name="connsiteX19" fmla="*/ 11670632 w 12119714"/>
              <a:gd name="connsiteY19" fmla="*/ 3174308 h 3785780"/>
              <a:gd name="connsiteX20" fmla="*/ 12055642 w 12119714"/>
              <a:gd name="connsiteY20"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7279106 w 12119714"/>
              <a:gd name="connsiteY8" fmla="*/ 1104876 h 3785780"/>
              <a:gd name="connsiteX9" fmla="*/ 8446169 w 12119714"/>
              <a:gd name="connsiteY9" fmla="*/ 142350 h 3785780"/>
              <a:gd name="connsiteX10" fmla="*/ 11105148 w 12119714"/>
              <a:gd name="connsiteY10" fmla="*/ 214539 h 3785780"/>
              <a:gd name="connsiteX11" fmla="*/ 11694695 w 12119714"/>
              <a:gd name="connsiteY11" fmla="*/ 2103497 h 3785780"/>
              <a:gd name="connsiteX12" fmla="*/ 9745579 w 12119714"/>
              <a:gd name="connsiteY12" fmla="*/ 1826771 h 3785780"/>
              <a:gd name="connsiteX13" fmla="*/ 6605337 w 12119714"/>
              <a:gd name="connsiteY13" fmla="*/ 1778644 h 3785780"/>
              <a:gd name="connsiteX14" fmla="*/ 4632158 w 12119714"/>
              <a:gd name="connsiteY14" fmla="*/ 2067402 h 3785780"/>
              <a:gd name="connsiteX15" fmla="*/ 4307306 w 12119714"/>
              <a:gd name="connsiteY15" fmla="*/ 3571350 h 3785780"/>
              <a:gd name="connsiteX16" fmla="*/ 5305927 w 12119714"/>
              <a:gd name="connsiteY16" fmla="*/ 3643539 h 3785780"/>
              <a:gd name="connsiteX17" fmla="*/ 6424863 w 12119714"/>
              <a:gd name="connsiteY17" fmla="*/ 2320065 h 3785780"/>
              <a:gd name="connsiteX18" fmla="*/ 8698832 w 12119714"/>
              <a:gd name="connsiteY18" fmla="*/ 3330718 h 3785780"/>
              <a:gd name="connsiteX19" fmla="*/ 11670632 w 12119714"/>
              <a:gd name="connsiteY19" fmla="*/ 3174308 h 3785780"/>
              <a:gd name="connsiteX20" fmla="*/ 12055642 w 12119714"/>
              <a:gd name="connsiteY20" fmla="*/ 3174308 h 3785780"/>
              <a:gd name="connsiteX0" fmla="*/ 0 w 12119714"/>
              <a:gd name="connsiteY0" fmla="*/ 950730 h 3715855"/>
              <a:gd name="connsiteX1" fmla="*/ 1383632 w 12119714"/>
              <a:gd name="connsiteY1" fmla="*/ 48362 h 3715855"/>
              <a:gd name="connsiteX2" fmla="*/ 2442411 w 12119714"/>
              <a:gd name="connsiteY2" fmla="*/ 1444025 h 3715855"/>
              <a:gd name="connsiteX3" fmla="*/ 1130969 w 12119714"/>
              <a:gd name="connsiteY3" fmla="*/ 2466709 h 3715855"/>
              <a:gd name="connsiteX4" fmla="*/ 1143000 w 12119714"/>
              <a:gd name="connsiteY4" fmla="*/ 3453298 h 3715855"/>
              <a:gd name="connsiteX5" fmla="*/ 3164306 w 12119714"/>
              <a:gd name="connsiteY5" fmla="*/ 3260793 h 3715855"/>
              <a:gd name="connsiteX6" fmla="*/ 4030579 w 12119714"/>
              <a:gd name="connsiteY6" fmla="*/ 1143235 h 3715855"/>
              <a:gd name="connsiteX7" fmla="*/ 4896853 w 12119714"/>
              <a:gd name="connsiteY7" fmla="*/ 235 h 3715855"/>
              <a:gd name="connsiteX8" fmla="*/ 7279106 w 12119714"/>
              <a:gd name="connsiteY8" fmla="*/ 1034951 h 3715855"/>
              <a:gd name="connsiteX9" fmla="*/ 11105148 w 12119714"/>
              <a:gd name="connsiteY9" fmla="*/ 144614 h 3715855"/>
              <a:gd name="connsiteX10" fmla="*/ 11694695 w 12119714"/>
              <a:gd name="connsiteY10" fmla="*/ 2033572 h 3715855"/>
              <a:gd name="connsiteX11" fmla="*/ 9745579 w 12119714"/>
              <a:gd name="connsiteY11" fmla="*/ 1756846 h 3715855"/>
              <a:gd name="connsiteX12" fmla="*/ 6605337 w 12119714"/>
              <a:gd name="connsiteY12" fmla="*/ 1708719 h 3715855"/>
              <a:gd name="connsiteX13" fmla="*/ 4632158 w 12119714"/>
              <a:gd name="connsiteY13" fmla="*/ 1997477 h 3715855"/>
              <a:gd name="connsiteX14" fmla="*/ 4307306 w 12119714"/>
              <a:gd name="connsiteY14" fmla="*/ 3501425 h 3715855"/>
              <a:gd name="connsiteX15" fmla="*/ 5305927 w 12119714"/>
              <a:gd name="connsiteY15" fmla="*/ 3573614 h 3715855"/>
              <a:gd name="connsiteX16" fmla="*/ 6424863 w 12119714"/>
              <a:gd name="connsiteY16" fmla="*/ 2250140 h 3715855"/>
              <a:gd name="connsiteX17" fmla="*/ 8698832 w 12119714"/>
              <a:gd name="connsiteY17" fmla="*/ 3260793 h 3715855"/>
              <a:gd name="connsiteX18" fmla="*/ 11670632 w 12119714"/>
              <a:gd name="connsiteY18" fmla="*/ 3104383 h 3715855"/>
              <a:gd name="connsiteX19" fmla="*/ 12055642 w 12119714"/>
              <a:gd name="connsiteY19" fmla="*/ 3104383 h 3715855"/>
              <a:gd name="connsiteX0" fmla="*/ 0 w 12119714"/>
              <a:gd name="connsiteY0" fmla="*/ 950730 h 3715855"/>
              <a:gd name="connsiteX1" fmla="*/ 1383632 w 12119714"/>
              <a:gd name="connsiteY1" fmla="*/ 48362 h 3715855"/>
              <a:gd name="connsiteX2" fmla="*/ 2442411 w 12119714"/>
              <a:gd name="connsiteY2" fmla="*/ 1444025 h 3715855"/>
              <a:gd name="connsiteX3" fmla="*/ 1130969 w 12119714"/>
              <a:gd name="connsiteY3" fmla="*/ 2466709 h 3715855"/>
              <a:gd name="connsiteX4" fmla="*/ 1143000 w 12119714"/>
              <a:gd name="connsiteY4" fmla="*/ 3453298 h 3715855"/>
              <a:gd name="connsiteX5" fmla="*/ 3164306 w 12119714"/>
              <a:gd name="connsiteY5" fmla="*/ 3260793 h 3715855"/>
              <a:gd name="connsiteX6" fmla="*/ 4030579 w 12119714"/>
              <a:gd name="connsiteY6" fmla="*/ 1143235 h 3715855"/>
              <a:gd name="connsiteX7" fmla="*/ 4896853 w 12119714"/>
              <a:gd name="connsiteY7" fmla="*/ 235 h 3715855"/>
              <a:gd name="connsiteX8" fmla="*/ 7279106 w 12119714"/>
              <a:gd name="connsiteY8" fmla="*/ 1034951 h 3715855"/>
              <a:gd name="connsiteX9" fmla="*/ 11105148 w 12119714"/>
              <a:gd name="connsiteY9" fmla="*/ 144614 h 3715855"/>
              <a:gd name="connsiteX10" fmla="*/ 11694695 w 12119714"/>
              <a:gd name="connsiteY10" fmla="*/ 2033572 h 3715855"/>
              <a:gd name="connsiteX11" fmla="*/ 9745579 w 12119714"/>
              <a:gd name="connsiteY11" fmla="*/ 1756846 h 3715855"/>
              <a:gd name="connsiteX12" fmla="*/ 6605337 w 12119714"/>
              <a:gd name="connsiteY12" fmla="*/ 1708719 h 3715855"/>
              <a:gd name="connsiteX13" fmla="*/ 4632158 w 12119714"/>
              <a:gd name="connsiteY13" fmla="*/ 1997477 h 3715855"/>
              <a:gd name="connsiteX14" fmla="*/ 4307306 w 12119714"/>
              <a:gd name="connsiteY14" fmla="*/ 3501425 h 3715855"/>
              <a:gd name="connsiteX15" fmla="*/ 5305927 w 12119714"/>
              <a:gd name="connsiteY15" fmla="*/ 3573614 h 3715855"/>
              <a:gd name="connsiteX16" fmla="*/ 6424863 w 12119714"/>
              <a:gd name="connsiteY16" fmla="*/ 2250140 h 3715855"/>
              <a:gd name="connsiteX17" fmla="*/ 8698832 w 12119714"/>
              <a:gd name="connsiteY17" fmla="*/ 3260793 h 3715855"/>
              <a:gd name="connsiteX18" fmla="*/ 11670632 w 12119714"/>
              <a:gd name="connsiteY18" fmla="*/ 3104383 h 3715855"/>
              <a:gd name="connsiteX19" fmla="*/ 12055642 w 12119714"/>
              <a:gd name="connsiteY19" fmla="*/ 3104383 h 3715855"/>
              <a:gd name="connsiteX0" fmla="*/ 0 w 12119714"/>
              <a:gd name="connsiteY0" fmla="*/ 1108674 h 3873799"/>
              <a:gd name="connsiteX1" fmla="*/ 1383632 w 12119714"/>
              <a:gd name="connsiteY1" fmla="*/ 206306 h 3873799"/>
              <a:gd name="connsiteX2" fmla="*/ 2442411 w 12119714"/>
              <a:gd name="connsiteY2" fmla="*/ 1601969 h 3873799"/>
              <a:gd name="connsiteX3" fmla="*/ 1130969 w 12119714"/>
              <a:gd name="connsiteY3" fmla="*/ 2624653 h 3873799"/>
              <a:gd name="connsiteX4" fmla="*/ 1143000 w 12119714"/>
              <a:gd name="connsiteY4" fmla="*/ 3611242 h 3873799"/>
              <a:gd name="connsiteX5" fmla="*/ 3164306 w 12119714"/>
              <a:gd name="connsiteY5" fmla="*/ 3418737 h 3873799"/>
              <a:gd name="connsiteX6" fmla="*/ 4030579 w 12119714"/>
              <a:gd name="connsiteY6" fmla="*/ 1301179 h 3873799"/>
              <a:gd name="connsiteX7" fmla="*/ 4896853 w 12119714"/>
              <a:gd name="connsiteY7" fmla="*/ 158179 h 3873799"/>
              <a:gd name="connsiteX8" fmla="*/ 7279106 w 12119714"/>
              <a:gd name="connsiteY8" fmla="*/ 1192895 h 3873799"/>
              <a:gd name="connsiteX9" fmla="*/ 10323095 w 12119714"/>
              <a:gd name="connsiteY9" fmla="*/ 49894 h 3873799"/>
              <a:gd name="connsiteX10" fmla="*/ 11694695 w 12119714"/>
              <a:gd name="connsiteY10" fmla="*/ 2191516 h 3873799"/>
              <a:gd name="connsiteX11" fmla="*/ 9745579 w 12119714"/>
              <a:gd name="connsiteY11" fmla="*/ 1914790 h 3873799"/>
              <a:gd name="connsiteX12" fmla="*/ 6605337 w 12119714"/>
              <a:gd name="connsiteY12" fmla="*/ 1866663 h 3873799"/>
              <a:gd name="connsiteX13" fmla="*/ 4632158 w 12119714"/>
              <a:gd name="connsiteY13" fmla="*/ 2155421 h 3873799"/>
              <a:gd name="connsiteX14" fmla="*/ 4307306 w 12119714"/>
              <a:gd name="connsiteY14" fmla="*/ 3659369 h 3873799"/>
              <a:gd name="connsiteX15" fmla="*/ 5305927 w 12119714"/>
              <a:gd name="connsiteY15" fmla="*/ 3731558 h 3873799"/>
              <a:gd name="connsiteX16" fmla="*/ 6424863 w 12119714"/>
              <a:gd name="connsiteY16" fmla="*/ 2408084 h 3873799"/>
              <a:gd name="connsiteX17" fmla="*/ 8698832 w 12119714"/>
              <a:gd name="connsiteY17" fmla="*/ 3418737 h 3873799"/>
              <a:gd name="connsiteX18" fmla="*/ 11670632 w 12119714"/>
              <a:gd name="connsiteY18" fmla="*/ 3262327 h 3873799"/>
              <a:gd name="connsiteX19" fmla="*/ 12055642 w 12119714"/>
              <a:gd name="connsiteY19" fmla="*/ 3262327 h 3873799"/>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745579 w 12119714"/>
              <a:gd name="connsiteY11" fmla="*/ 1930401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023684 w 12119714"/>
              <a:gd name="connsiteY11" fmla="*/ 1413043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073586 h 3838711"/>
              <a:gd name="connsiteX1" fmla="*/ 1383632 w 12119714"/>
              <a:gd name="connsiteY1" fmla="*/ 171218 h 3838711"/>
              <a:gd name="connsiteX2" fmla="*/ 2442411 w 12119714"/>
              <a:gd name="connsiteY2" fmla="*/ 1566881 h 3838711"/>
              <a:gd name="connsiteX3" fmla="*/ 1130969 w 12119714"/>
              <a:gd name="connsiteY3" fmla="*/ 2589565 h 3838711"/>
              <a:gd name="connsiteX4" fmla="*/ 1143000 w 12119714"/>
              <a:gd name="connsiteY4" fmla="*/ 3576154 h 3838711"/>
              <a:gd name="connsiteX5" fmla="*/ 3164306 w 12119714"/>
              <a:gd name="connsiteY5" fmla="*/ 3383649 h 3838711"/>
              <a:gd name="connsiteX6" fmla="*/ 4030579 w 12119714"/>
              <a:gd name="connsiteY6" fmla="*/ 1266091 h 3838711"/>
              <a:gd name="connsiteX7" fmla="*/ 4896853 w 12119714"/>
              <a:gd name="connsiteY7" fmla="*/ 123091 h 3838711"/>
              <a:gd name="connsiteX8" fmla="*/ 7279106 w 12119714"/>
              <a:gd name="connsiteY8" fmla="*/ 1157807 h 3838711"/>
              <a:gd name="connsiteX9" fmla="*/ 10323095 w 12119714"/>
              <a:gd name="connsiteY9" fmla="*/ 14806 h 3838711"/>
              <a:gd name="connsiteX10" fmla="*/ 11694695 w 12119714"/>
              <a:gd name="connsiteY10" fmla="*/ 2156428 h 3838711"/>
              <a:gd name="connsiteX11" fmla="*/ 9023684 w 12119714"/>
              <a:gd name="connsiteY11" fmla="*/ 1362344 h 3838711"/>
              <a:gd name="connsiteX12" fmla="*/ 6605337 w 12119714"/>
              <a:gd name="connsiteY12" fmla="*/ 1831575 h 3838711"/>
              <a:gd name="connsiteX13" fmla="*/ 4632158 w 12119714"/>
              <a:gd name="connsiteY13" fmla="*/ 2120333 h 3838711"/>
              <a:gd name="connsiteX14" fmla="*/ 4307306 w 12119714"/>
              <a:gd name="connsiteY14" fmla="*/ 3624281 h 3838711"/>
              <a:gd name="connsiteX15" fmla="*/ 5305927 w 12119714"/>
              <a:gd name="connsiteY15" fmla="*/ 3696470 h 3838711"/>
              <a:gd name="connsiteX16" fmla="*/ 6424863 w 12119714"/>
              <a:gd name="connsiteY16" fmla="*/ 2372996 h 3838711"/>
              <a:gd name="connsiteX17" fmla="*/ 8698832 w 12119714"/>
              <a:gd name="connsiteY17" fmla="*/ 3383649 h 3838711"/>
              <a:gd name="connsiteX18" fmla="*/ 11670632 w 12119714"/>
              <a:gd name="connsiteY18" fmla="*/ 3227239 h 3838711"/>
              <a:gd name="connsiteX19" fmla="*/ 12055642 w 12119714"/>
              <a:gd name="connsiteY19" fmla="*/ 3227239 h 3838711"/>
              <a:gd name="connsiteX0" fmla="*/ 0 w 12119714"/>
              <a:gd name="connsiteY0" fmla="*/ 1073586 h 3838711"/>
              <a:gd name="connsiteX1" fmla="*/ 1383632 w 12119714"/>
              <a:gd name="connsiteY1" fmla="*/ 171218 h 3838711"/>
              <a:gd name="connsiteX2" fmla="*/ 2442411 w 12119714"/>
              <a:gd name="connsiteY2" fmla="*/ 1566881 h 3838711"/>
              <a:gd name="connsiteX3" fmla="*/ 1130969 w 12119714"/>
              <a:gd name="connsiteY3" fmla="*/ 2589565 h 3838711"/>
              <a:gd name="connsiteX4" fmla="*/ 1143000 w 12119714"/>
              <a:gd name="connsiteY4" fmla="*/ 3576154 h 3838711"/>
              <a:gd name="connsiteX5" fmla="*/ 3164306 w 12119714"/>
              <a:gd name="connsiteY5" fmla="*/ 3383649 h 3838711"/>
              <a:gd name="connsiteX6" fmla="*/ 4030579 w 12119714"/>
              <a:gd name="connsiteY6" fmla="*/ 1266091 h 3838711"/>
              <a:gd name="connsiteX7" fmla="*/ 4896853 w 12119714"/>
              <a:gd name="connsiteY7" fmla="*/ 123091 h 3838711"/>
              <a:gd name="connsiteX8" fmla="*/ 7279106 w 12119714"/>
              <a:gd name="connsiteY8" fmla="*/ 1157807 h 3838711"/>
              <a:gd name="connsiteX9" fmla="*/ 10323095 w 12119714"/>
              <a:gd name="connsiteY9" fmla="*/ 14806 h 3838711"/>
              <a:gd name="connsiteX10" fmla="*/ 11694695 w 12119714"/>
              <a:gd name="connsiteY10" fmla="*/ 2156428 h 3838711"/>
              <a:gd name="connsiteX11" fmla="*/ 9023684 w 12119714"/>
              <a:gd name="connsiteY11" fmla="*/ 1362344 h 3838711"/>
              <a:gd name="connsiteX12" fmla="*/ 6605337 w 12119714"/>
              <a:gd name="connsiteY12" fmla="*/ 1831575 h 3838711"/>
              <a:gd name="connsiteX13" fmla="*/ 4632158 w 12119714"/>
              <a:gd name="connsiteY13" fmla="*/ 2120333 h 3838711"/>
              <a:gd name="connsiteX14" fmla="*/ 4307306 w 12119714"/>
              <a:gd name="connsiteY14" fmla="*/ 3624281 h 3838711"/>
              <a:gd name="connsiteX15" fmla="*/ 5305927 w 12119714"/>
              <a:gd name="connsiteY15" fmla="*/ 3696470 h 3838711"/>
              <a:gd name="connsiteX16" fmla="*/ 6424863 w 12119714"/>
              <a:gd name="connsiteY16" fmla="*/ 2372996 h 3838711"/>
              <a:gd name="connsiteX17" fmla="*/ 8698832 w 12119714"/>
              <a:gd name="connsiteY17" fmla="*/ 3383649 h 3838711"/>
              <a:gd name="connsiteX18" fmla="*/ 11670632 w 12119714"/>
              <a:gd name="connsiteY18" fmla="*/ 3227239 h 3838711"/>
              <a:gd name="connsiteX19" fmla="*/ 12055642 w 12119714"/>
              <a:gd name="connsiteY19" fmla="*/ 3227239 h 3838711"/>
              <a:gd name="connsiteX0" fmla="*/ 0 w 12119714"/>
              <a:gd name="connsiteY0" fmla="*/ 1086920 h 3852045"/>
              <a:gd name="connsiteX1" fmla="*/ 1383632 w 12119714"/>
              <a:gd name="connsiteY1" fmla="*/ 184552 h 3852045"/>
              <a:gd name="connsiteX2" fmla="*/ 2442411 w 12119714"/>
              <a:gd name="connsiteY2" fmla="*/ 1580215 h 3852045"/>
              <a:gd name="connsiteX3" fmla="*/ 1130969 w 12119714"/>
              <a:gd name="connsiteY3" fmla="*/ 2602899 h 3852045"/>
              <a:gd name="connsiteX4" fmla="*/ 1143000 w 12119714"/>
              <a:gd name="connsiteY4" fmla="*/ 3589488 h 3852045"/>
              <a:gd name="connsiteX5" fmla="*/ 3164306 w 12119714"/>
              <a:gd name="connsiteY5" fmla="*/ 3396983 h 3852045"/>
              <a:gd name="connsiteX6" fmla="*/ 4030579 w 12119714"/>
              <a:gd name="connsiteY6" fmla="*/ 1279425 h 3852045"/>
              <a:gd name="connsiteX7" fmla="*/ 4896853 w 12119714"/>
              <a:gd name="connsiteY7" fmla="*/ 136425 h 3852045"/>
              <a:gd name="connsiteX8" fmla="*/ 7279106 w 12119714"/>
              <a:gd name="connsiteY8" fmla="*/ 894415 h 3852045"/>
              <a:gd name="connsiteX9" fmla="*/ 10323095 w 12119714"/>
              <a:gd name="connsiteY9" fmla="*/ 28140 h 3852045"/>
              <a:gd name="connsiteX10" fmla="*/ 11694695 w 12119714"/>
              <a:gd name="connsiteY10" fmla="*/ 2169762 h 3852045"/>
              <a:gd name="connsiteX11" fmla="*/ 9023684 w 12119714"/>
              <a:gd name="connsiteY11" fmla="*/ 1375678 h 3852045"/>
              <a:gd name="connsiteX12" fmla="*/ 6605337 w 12119714"/>
              <a:gd name="connsiteY12" fmla="*/ 1844909 h 3852045"/>
              <a:gd name="connsiteX13" fmla="*/ 4632158 w 12119714"/>
              <a:gd name="connsiteY13" fmla="*/ 2133667 h 3852045"/>
              <a:gd name="connsiteX14" fmla="*/ 4307306 w 12119714"/>
              <a:gd name="connsiteY14" fmla="*/ 3637615 h 3852045"/>
              <a:gd name="connsiteX15" fmla="*/ 5305927 w 12119714"/>
              <a:gd name="connsiteY15" fmla="*/ 3709804 h 3852045"/>
              <a:gd name="connsiteX16" fmla="*/ 6424863 w 12119714"/>
              <a:gd name="connsiteY16" fmla="*/ 2386330 h 3852045"/>
              <a:gd name="connsiteX17" fmla="*/ 8698832 w 12119714"/>
              <a:gd name="connsiteY17" fmla="*/ 3396983 h 3852045"/>
              <a:gd name="connsiteX18" fmla="*/ 11670632 w 12119714"/>
              <a:gd name="connsiteY18" fmla="*/ 3240573 h 3852045"/>
              <a:gd name="connsiteX19" fmla="*/ 12055642 w 12119714"/>
              <a:gd name="connsiteY19" fmla="*/ 3240573 h 3852045"/>
              <a:gd name="connsiteX0" fmla="*/ 0 w 12119714"/>
              <a:gd name="connsiteY0" fmla="*/ 1086920 h 3852045"/>
              <a:gd name="connsiteX1" fmla="*/ 1383632 w 12119714"/>
              <a:gd name="connsiteY1" fmla="*/ 184552 h 3852045"/>
              <a:gd name="connsiteX2" fmla="*/ 2442411 w 12119714"/>
              <a:gd name="connsiteY2" fmla="*/ 1580215 h 3852045"/>
              <a:gd name="connsiteX3" fmla="*/ 1130969 w 12119714"/>
              <a:gd name="connsiteY3" fmla="*/ 2602899 h 3852045"/>
              <a:gd name="connsiteX4" fmla="*/ 1143000 w 12119714"/>
              <a:gd name="connsiteY4" fmla="*/ 3589488 h 3852045"/>
              <a:gd name="connsiteX5" fmla="*/ 3164306 w 12119714"/>
              <a:gd name="connsiteY5" fmla="*/ 3396983 h 3852045"/>
              <a:gd name="connsiteX6" fmla="*/ 4896853 w 12119714"/>
              <a:gd name="connsiteY6" fmla="*/ 136425 h 3852045"/>
              <a:gd name="connsiteX7" fmla="*/ 7279106 w 12119714"/>
              <a:gd name="connsiteY7" fmla="*/ 894415 h 3852045"/>
              <a:gd name="connsiteX8" fmla="*/ 10323095 w 12119714"/>
              <a:gd name="connsiteY8" fmla="*/ 28140 h 3852045"/>
              <a:gd name="connsiteX9" fmla="*/ 11694695 w 12119714"/>
              <a:gd name="connsiteY9" fmla="*/ 2169762 h 3852045"/>
              <a:gd name="connsiteX10" fmla="*/ 9023684 w 12119714"/>
              <a:gd name="connsiteY10" fmla="*/ 1375678 h 3852045"/>
              <a:gd name="connsiteX11" fmla="*/ 6605337 w 12119714"/>
              <a:gd name="connsiteY11" fmla="*/ 1844909 h 3852045"/>
              <a:gd name="connsiteX12" fmla="*/ 4632158 w 12119714"/>
              <a:gd name="connsiteY12" fmla="*/ 2133667 h 3852045"/>
              <a:gd name="connsiteX13" fmla="*/ 4307306 w 12119714"/>
              <a:gd name="connsiteY13" fmla="*/ 3637615 h 3852045"/>
              <a:gd name="connsiteX14" fmla="*/ 5305927 w 12119714"/>
              <a:gd name="connsiteY14" fmla="*/ 3709804 h 3852045"/>
              <a:gd name="connsiteX15" fmla="*/ 6424863 w 12119714"/>
              <a:gd name="connsiteY15" fmla="*/ 2386330 h 3852045"/>
              <a:gd name="connsiteX16" fmla="*/ 8698832 w 12119714"/>
              <a:gd name="connsiteY16" fmla="*/ 3396983 h 3852045"/>
              <a:gd name="connsiteX17" fmla="*/ 11670632 w 12119714"/>
              <a:gd name="connsiteY17" fmla="*/ 3240573 h 3852045"/>
              <a:gd name="connsiteX18" fmla="*/ 12055642 w 12119714"/>
              <a:gd name="connsiteY18" fmla="*/ 3240573 h 3852045"/>
              <a:gd name="connsiteX0" fmla="*/ 0 w 12119714"/>
              <a:gd name="connsiteY0" fmla="*/ 1086920 h 3852045"/>
              <a:gd name="connsiteX1" fmla="*/ 1383632 w 12119714"/>
              <a:gd name="connsiteY1" fmla="*/ 184552 h 3852045"/>
              <a:gd name="connsiteX2" fmla="*/ 2442411 w 12119714"/>
              <a:gd name="connsiteY2" fmla="*/ 1580215 h 3852045"/>
              <a:gd name="connsiteX3" fmla="*/ 1143000 w 12119714"/>
              <a:gd name="connsiteY3" fmla="*/ 358948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4157199"/>
              <a:gd name="connsiteX1" fmla="*/ 1383632 w 12119714"/>
              <a:gd name="connsiteY1" fmla="*/ 184552 h 4157199"/>
              <a:gd name="connsiteX2" fmla="*/ 2442411 w 12119714"/>
              <a:gd name="connsiteY2" fmla="*/ 1580215 h 4157199"/>
              <a:gd name="connsiteX3" fmla="*/ 1143000 w 12119714"/>
              <a:gd name="connsiteY3" fmla="*/ 3589488 h 4157199"/>
              <a:gd name="connsiteX4" fmla="*/ 3164306 w 12119714"/>
              <a:gd name="connsiteY4" fmla="*/ 3396983 h 4157199"/>
              <a:gd name="connsiteX5" fmla="*/ 4896853 w 12119714"/>
              <a:gd name="connsiteY5" fmla="*/ 136425 h 4157199"/>
              <a:gd name="connsiteX6" fmla="*/ 7279106 w 12119714"/>
              <a:gd name="connsiteY6" fmla="*/ 894415 h 4157199"/>
              <a:gd name="connsiteX7" fmla="*/ 10323095 w 12119714"/>
              <a:gd name="connsiteY7" fmla="*/ 28140 h 4157199"/>
              <a:gd name="connsiteX8" fmla="*/ 11694695 w 12119714"/>
              <a:gd name="connsiteY8" fmla="*/ 2169762 h 4157199"/>
              <a:gd name="connsiteX9" fmla="*/ 9023684 w 12119714"/>
              <a:gd name="connsiteY9" fmla="*/ 1375678 h 4157199"/>
              <a:gd name="connsiteX10" fmla="*/ 6605337 w 12119714"/>
              <a:gd name="connsiteY10" fmla="*/ 1844909 h 4157199"/>
              <a:gd name="connsiteX11" fmla="*/ 4632158 w 12119714"/>
              <a:gd name="connsiteY11" fmla="*/ 2133667 h 4157199"/>
              <a:gd name="connsiteX12" fmla="*/ 4307306 w 12119714"/>
              <a:gd name="connsiteY12" fmla="*/ 3637615 h 4157199"/>
              <a:gd name="connsiteX13" fmla="*/ 5305927 w 12119714"/>
              <a:gd name="connsiteY13" fmla="*/ 3709804 h 4157199"/>
              <a:gd name="connsiteX14" fmla="*/ 6424863 w 12119714"/>
              <a:gd name="connsiteY14" fmla="*/ 2386330 h 4157199"/>
              <a:gd name="connsiteX15" fmla="*/ 8698832 w 12119714"/>
              <a:gd name="connsiteY15" fmla="*/ 3396983 h 4157199"/>
              <a:gd name="connsiteX16" fmla="*/ 11670632 w 12119714"/>
              <a:gd name="connsiteY16" fmla="*/ 3240573 h 4157199"/>
              <a:gd name="connsiteX17" fmla="*/ 12055642 w 12119714"/>
              <a:gd name="connsiteY17" fmla="*/ 3240573 h 4157199"/>
              <a:gd name="connsiteX0" fmla="*/ 0 w 12119714"/>
              <a:gd name="connsiteY0" fmla="*/ 1086920 h 3852045"/>
              <a:gd name="connsiteX1" fmla="*/ 1383632 w 12119714"/>
              <a:gd name="connsiteY1" fmla="*/ 184552 h 3852045"/>
              <a:gd name="connsiteX2" fmla="*/ 2442411 w 12119714"/>
              <a:gd name="connsiteY2" fmla="*/ 15802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479885 w 12119714"/>
              <a:gd name="connsiteY1" fmla="*/ 148457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479885 w 12119714"/>
              <a:gd name="connsiteY1" fmla="*/ 148457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875 h 3852000"/>
              <a:gd name="connsiteX1" fmla="*/ 1479885 w 12119714"/>
              <a:gd name="connsiteY1" fmla="*/ 148412 h 3852000"/>
              <a:gd name="connsiteX2" fmla="*/ 2538664 w 12119714"/>
              <a:gd name="connsiteY2" fmla="*/ 1351570 h 3852000"/>
              <a:gd name="connsiteX3" fmla="*/ 589548 w 12119714"/>
              <a:gd name="connsiteY3" fmla="*/ 2975833 h 3852000"/>
              <a:gd name="connsiteX4" fmla="*/ 3164306 w 12119714"/>
              <a:gd name="connsiteY4" fmla="*/ 3396938 h 3852000"/>
              <a:gd name="connsiteX5" fmla="*/ 4547937 w 12119714"/>
              <a:gd name="connsiteY5" fmla="*/ 124348 h 3852000"/>
              <a:gd name="connsiteX6" fmla="*/ 7279106 w 12119714"/>
              <a:gd name="connsiteY6" fmla="*/ 894370 h 3852000"/>
              <a:gd name="connsiteX7" fmla="*/ 10323095 w 12119714"/>
              <a:gd name="connsiteY7" fmla="*/ 28095 h 3852000"/>
              <a:gd name="connsiteX8" fmla="*/ 11694695 w 12119714"/>
              <a:gd name="connsiteY8" fmla="*/ 2169717 h 3852000"/>
              <a:gd name="connsiteX9" fmla="*/ 9023684 w 12119714"/>
              <a:gd name="connsiteY9" fmla="*/ 1375633 h 3852000"/>
              <a:gd name="connsiteX10" fmla="*/ 6605337 w 12119714"/>
              <a:gd name="connsiteY10" fmla="*/ 1844864 h 3852000"/>
              <a:gd name="connsiteX11" fmla="*/ 4632158 w 12119714"/>
              <a:gd name="connsiteY11" fmla="*/ 2133622 h 3852000"/>
              <a:gd name="connsiteX12" fmla="*/ 4307306 w 12119714"/>
              <a:gd name="connsiteY12" fmla="*/ 3637570 h 3852000"/>
              <a:gd name="connsiteX13" fmla="*/ 5305927 w 12119714"/>
              <a:gd name="connsiteY13" fmla="*/ 3709759 h 3852000"/>
              <a:gd name="connsiteX14" fmla="*/ 6424863 w 12119714"/>
              <a:gd name="connsiteY14" fmla="*/ 2386285 h 3852000"/>
              <a:gd name="connsiteX15" fmla="*/ 8698832 w 12119714"/>
              <a:gd name="connsiteY15" fmla="*/ 3396938 h 3852000"/>
              <a:gd name="connsiteX16" fmla="*/ 11670632 w 12119714"/>
              <a:gd name="connsiteY16" fmla="*/ 3240528 h 3852000"/>
              <a:gd name="connsiteX17" fmla="*/ 12055642 w 12119714"/>
              <a:gd name="connsiteY17" fmla="*/ 3240528 h 3852000"/>
              <a:gd name="connsiteX0" fmla="*/ 0 w 12119714"/>
              <a:gd name="connsiteY0" fmla="*/ 1086875 h 3852000"/>
              <a:gd name="connsiteX1" fmla="*/ 1479885 w 12119714"/>
              <a:gd name="connsiteY1" fmla="*/ 148412 h 3852000"/>
              <a:gd name="connsiteX2" fmla="*/ 2538664 w 12119714"/>
              <a:gd name="connsiteY2" fmla="*/ 1351570 h 3852000"/>
              <a:gd name="connsiteX3" fmla="*/ 589548 w 12119714"/>
              <a:gd name="connsiteY3" fmla="*/ 2975833 h 3852000"/>
              <a:gd name="connsiteX4" fmla="*/ 3164306 w 12119714"/>
              <a:gd name="connsiteY4" fmla="*/ 3396938 h 3852000"/>
              <a:gd name="connsiteX5" fmla="*/ 4547937 w 12119714"/>
              <a:gd name="connsiteY5" fmla="*/ 124348 h 3852000"/>
              <a:gd name="connsiteX6" fmla="*/ 7279106 w 12119714"/>
              <a:gd name="connsiteY6" fmla="*/ 894370 h 3852000"/>
              <a:gd name="connsiteX7" fmla="*/ 10323095 w 12119714"/>
              <a:gd name="connsiteY7" fmla="*/ 28095 h 3852000"/>
              <a:gd name="connsiteX8" fmla="*/ 11694695 w 12119714"/>
              <a:gd name="connsiteY8" fmla="*/ 2169717 h 3852000"/>
              <a:gd name="connsiteX9" fmla="*/ 9023684 w 12119714"/>
              <a:gd name="connsiteY9" fmla="*/ 1375633 h 3852000"/>
              <a:gd name="connsiteX10" fmla="*/ 6545179 w 12119714"/>
              <a:gd name="connsiteY10" fmla="*/ 1808769 h 3852000"/>
              <a:gd name="connsiteX11" fmla="*/ 4632158 w 12119714"/>
              <a:gd name="connsiteY11" fmla="*/ 2133622 h 3852000"/>
              <a:gd name="connsiteX12" fmla="*/ 4307306 w 12119714"/>
              <a:gd name="connsiteY12" fmla="*/ 3637570 h 3852000"/>
              <a:gd name="connsiteX13" fmla="*/ 5305927 w 12119714"/>
              <a:gd name="connsiteY13" fmla="*/ 3709759 h 3852000"/>
              <a:gd name="connsiteX14" fmla="*/ 6424863 w 12119714"/>
              <a:gd name="connsiteY14" fmla="*/ 2386285 h 3852000"/>
              <a:gd name="connsiteX15" fmla="*/ 8698832 w 12119714"/>
              <a:gd name="connsiteY15" fmla="*/ 3396938 h 3852000"/>
              <a:gd name="connsiteX16" fmla="*/ 11670632 w 12119714"/>
              <a:gd name="connsiteY16" fmla="*/ 3240528 h 3852000"/>
              <a:gd name="connsiteX17" fmla="*/ 12055642 w 12119714"/>
              <a:gd name="connsiteY17" fmla="*/ 3240528 h 3852000"/>
              <a:gd name="connsiteX0" fmla="*/ 0 w 12119714"/>
              <a:gd name="connsiteY0" fmla="*/ 1086875 h 3876767"/>
              <a:gd name="connsiteX1" fmla="*/ 1479885 w 12119714"/>
              <a:gd name="connsiteY1" fmla="*/ 148412 h 3876767"/>
              <a:gd name="connsiteX2" fmla="*/ 2538664 w 12119714"/>
              <a:gd name="connsiteY2" fmla="*/ 1351570 h 3876767"/>
              <a:gd name="connsiteX3" fmla="*/ 589548 w 12119714"/>
              <a:gd name="connsiteY3" fmla="*/ 2975833 h 3876767"/>
              <a:gd name="connsiteX4" fmla="*/ 3164306 w 12119714"/>
              <a:gd name="connsiteY4" fmla="*/ 3396938 h 3876767"/>
              <a:gd name="connsiteX5" fmla="*/ 4547937 w 12119714"/>
              <a:gd name="connsiteY5" fmla="*/ 124348 h 3876767"/>
              <a:gd name="connsiteX6" fmla="*/ 7279106 w 12119714"/>
              <a:gd name="connsiteY6" fmla="*/ 894370 h 3876767"/>
              <a:gd name="connsiteX7" fmla="*/ 10323095 w 12119714"/>
              <a:gd name="connsiteY7" fmla="*/ 28095 h 3876767"/>
              <a:gd name="connsiteX8" fmla="*/ 11694695 w 12119714"/>
              <a:gd name="connsiteY8" fmla="*/ 2169717 h 3876767"/>
              <a:gd name="connsiteX9" fmla="*/ 9023684 w 12119714"/>
              <a:gd name="connsiteY9" fmla="*/ 1375633 h 3876767"/>
              <a:gd name="connsiteX10" fmla="*/ 6545179 w 12119714"/>
              <a:gd name="connsiteY10" fmla="*/ 1808769 h 3876767"/>
              <a:gd name="connsiteX11" fmla="*/ 4511843 w 12119714"/>
              <a:gd name="connsiteY11" fmla="*/ 1712517 h 3876767"/>
              <a:gd name="connsiteX12" fmla="*/ 4307306 w 12119714"/>
              <a:gd name="connsiteY12" fmla="*/ 3637570 h 3876767"/>
              <a:gd name="connsiteX13" fmla="*/ 5305927 w 12119714"/>
              <a:gd name="connsiteY13" fmla="*/ 3709759 h 3876767"/>
              <a:gd name="connsiteX14" fmla="*/ 6424863 w 12119714"/>
              <a:gd name="connsiteY14" fmla="*/ 2386285 h 3876767"/>
              <a:gd name="connsiteX15" fmla="*/ 8698832 w 12119714"/>
              <a:gd name="connsiteY15" fmla="*/ 3396938 h 3876767"/>
              <a:gd name="connsiteX16" fmla="*/ 11670632 w 12119714"/>
              <a:gd name="connsiteY16" fmla="*/ 3240528 h 3876767"/>
              <a:gd name="connsiteX17" fmla="*/ 12055642 w 12119714"/>
              <a:gd name="connsiteY17" fmla="*/ 3240528 h 3876767"/>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752475 w 12119714"/>
              <a:gd name="connsiteY12" fmla="*/ 3661633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752475 w 12119714"/>
              <a:gd name="connsiteY12" fmla="*/ 3661633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6641433 w 12119714"/>
              <a:gd name="connsiteY12" fmla="*/ 3264592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6641433 w 12119714"/>
              <a:gd name="connsiteY12" fmla="*/ 3264592 h 3719904"/>
              <a:gd name="connsiteX13" fmla="*/ 8915400 w 12119714"/>
              <a:gd name="connsiteY13" fmla="*/ 2518633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073168"/>
              <a:gd name="connsiteY0" fmla="*/ 1086875 h 3763216"/>
              <a:gd name="connsiteX1" fmla="*/ 1479885 w 12073168"/>
              <a:gd name="connsiteY1" fmla="*/ 148412 h 3763216"/>
              <a:gd name="connsiteX2" fmla="*/ 2538664 w 12073168"/>
              <a:gd name="connsiteY2" fmla="*/ 1351570 h 3763216"/>
              <a:gd name="connsiteX3" fmla="*/ 589548 w 12073168"/>
              <a:gd name="connsiteY3" fmla="*/ 2975833 h 3763216"/>
              <a:gd name="connsiteX4" fmla="*/ 3164306 w 12073168"/>
              <a:gd name="connsiteY4" fmla="*/ 3396938 h 3763216"/>
              <a:gd name="connsiteX5" fmla="*/ 4547937 w 12073168"/>
              <a:gd name="connsiteY5" fmla="*/ 124348 h 3763216"/>
              <a:gd name="connsiteX6" fmla="*/ 7279106 w 12073168"/>
              <a:gd name="connsiteY6" fmla="*/ 894370 h 3763216"/>
              <a:gd name="connsiteX7" fmla="*/ 10323095 w 12073168"/>
              <a:gd name="connsiteY7" fmla="*/ 28095 h 3763216"/>
              <a:gd name="connsiteX8" fmla="*/ 11694695 w 12073168"/>
              <a:gd name="connsiteY8" fmla="*/ 2169717 h 3763216"/>
              <a:gd name="connsiteX9" fmla="*/ 9023684 w 12073168"/>
              <a:gd name="connsiteY9" fmla="*/ 1375633 h 3763216"/>
              <a:gd name="connsiteX10" fmla="*/ 6918158 w 12073168"/>
              <a:gd name="connsiteY10" fmla="*/ 1652358 h 3763216"/>
              <a:gd name="connsiteX11" fmla="*/ 6304548 w 12073168"/>
              <a:gd name="connsiteY11" fmla="*/ 1868928 h 3763216"/>
              <a:gd name="connsiteX12" fmla="*/ 6641433 w 12073168"/>
              <a:gd name="connsiteY12" fmla="*/ 3264592 h 3763216"/>
              <a:gd name="connsiteX13" fmla="*/ 8915400 w 12073168"/>
              <a:gd name="connsiteY13" fmla="*/ 2518633 h 3763216"/>
              <a:gd name="connsiteX14" fmla="*/ 10756232 w 12073168"/>
              <a:gd name="connsiteY14" fmla="*/ 3745854 h 3763216"/>
              <a:gd name="connsiteX15" fmla="*/ 11670632 w 12073168"/>
              <a:gd name="connsiteY15" fmla="*/ 3240528 h 3763216"/>
              <a:gd name="connsiteX16" fmla="*/ 12055642 w 12073168"/>
              <a:gd name="connsiteY16" fmla="*/ 3240528 h 3763216"/>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918158 w 12073168"/>
              <a:gd name="connsiteY10" fmla="*/ 1652358 h 3750732"/>
              <a:gd name="connsiteX11" fmla="*/ 6304548 w 12073168"/>
              <a:gd name="connsiteY11" fmla="*/ 1868928 h 3750732"/>
              <a:gd name="connsiteX12" fmla="*/ 6641433 w 12073168"/>
              <a:gd name="connsiteY12" fmla="*/ 3264592 h 3750732"/>
              <a:gd name="connsiteX13" fmla="*/ 9059779 w 12073168"/>
              <a:gd name="connsiteY13" fmla="*/ 2891612 h 3750732"/>
              <a:gd name="connsiteX14" fmla="*/ 10756232 w 12073168"/>
              <a:gd name="connsiteY14" fmla="*/ 3745854 h 3750732"/>
              <a:gd name="connsiteX15" fmla="*/ 11670632 w 12073168"/>
              <a:gd name="connsiteY15" fmla="*/ 3240528 h 3750732"/>
              <a:gd name="connsiteX16" fmla="*/ 12055642 w 12073168"/>
              <a:gd name="connsiteY16" fmla="*/ 3240528 h 3750732"/>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304548 w 12073168"/>
              <a:gd name="connsiteY10" fmla="*/ 1868928 h 3750732"/>
              <a:gd name="connsiteX11" fmla="*/ 6641433 w 12073168"/>
              <a:gd name="connsiteY11" fmla="*/ 3264592 h 3750732"/>
              <a:gd name="connsiteX12" fmla="*/ 9059779 w 12073168"/>
              <a:gd name="connsiteY12" fmla="*/ 2891612 h 3750732"/>
              <a:gd name="connsiteX13" fmla="*/ 10756232 w 12073168"/>
              <a:gd name="connsiteY13" fmla="*/ 3745854 h 3750732"/>
              <a:gd name="connsiteX14" fmla="*/ 11670632 w 12073168"/>
              <a:gd name="connsiteY14" fmla="*/ 3240528 h 3750732"/>
              <a:gd name="connsiteX15" fmla="*/ 12055642 w 12073168"/>
              <a:gd name="connsiteY15" fmla="*/ 3240528 h 3750732"/>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340643 w 12073168"/>
              <a:gd name="connsiteY10" fmla="*/ 2133622 h 3750732"/>
              <a:gd name="connsiteX11" fmla="*/ 6641433 w 12073168"/>
              <a:gd name="connsiteY11" fmla="*/ 3264592 h 3750732"/>
              <a:gd name="connsiteX12" fmla="*/ 9059779 w 12073168"/>
              <a:gd name="connsiteY12" fmla="*/ 2891612 h 3750732"/>
              <a:gd name="connsiteX13" fmla="*/ 10756232 w 12073168"/>
              <a:gd name="connsiteY13" fmla="*/ 3745854 h 3750732"/>
              <a:gd name="connsiteX14" fmla="*/ 11670632 w 12073168"/>
              <a:gd name="connsiteY14" fmla="*/ 3240528 h 3750732"/>
              <a:gd name="connsiteX15" fmla="*/ 12055642 w 12073168"/>
              <a:gd name="connsiteY15" fmla="*/ 3240528 h 3750732"/>
              <a:gd name="connsiteX0" fmla="*/ 0 w 12482242"/>
              <a:gd name="connsiteY0" fmla="*/ 1447823 h 3750732"/>
              <a:gd name="connsiteX1" fmla="*/ 1888959 w 12482242"/>
              <a:gd name="connsiteY1" fmla="*/ 148412 h 3750732"/>
              <a:gd name="connsiteX2" fmla="*/ 2947738 w 12482242"/>
              <a:gd name="connsiteY2" fmla="*/ 1351570 h 3750732"/>
              <a:gd name="connsiteX3" fmla="*/ 998622 w 12482242"/>
              <a:gd name="connsiteY3" fmla="*/ 2975833 h 3750732"/>
              <a:gd name="connsiteX4" fmla="*/ 3573380 w 12482242"/>
              <a:gd name="connsiteY4" fmla="*/ 3396938 h 3750732"/>
              <a:gd name="connsiteX5" fmla="*/ 4957011 w 12482242"/>
              <a:gd name="connsiteY5" fmla="*/ 124348 h 3750732"/>
              <a:gd name="connsiteX6" fmla="*/ 7688180 w 12482242"/>
              <a:gd name="connsiteY6" fmla="*/ 894370 h 3750732"/>
              <a:gd name="connsiteX7" fmla="*/ 10732169 w 12482242"/>
              <a:gd name="connsiteY7" fmla="*/ 28095 h 3750732"/>
              <a:gd name="connsiteX8" fmla="*/ 12103769 w 12482242"/>
              <a:gd name="connsiteY8" fmla="*/ 2169717 h 3750732"/>
              <a:gd name="connsiteX9" fmla="*/ 9432758 w 12482242"/>
              <a:gd name="connsiteY9" fmla="*/ 1375633 h 3750732"/>
              <a:gd name="connsiteX10" fmla="*/ 6749717 w 12482242"/>
              <a:gd name="connsiteY10" fmla="*/ 2133622 h 3750732"/>
              <a:gd name="connsiteX11" fmla="*/ 7050507 w 12482242"/>
              <a:gd name="connsiteY11" fmla="*/ 3264592 h 3750732"/>
              <a:gd name="connsiteX12" fmla="*/ 9468853 w 12482242"/>
              <a:gd name="connsiteY12" fmla="*/ 2891612 h 3750732"/>
              <a:gd name="connsiteX13" fmla="*/ 11165306 w 12482242"/>
              <a:gd name="connsiteY13" fmla="*/ 3745854 h 3750732"/>
              <a:gd name="connsiteX14" fmla="*/ 12079706 w 12482242"/>
              <a:gd name="connsiteY14" fmla="*/ 3240528 h 3750732"/>
              <a:gd name="connsiteX15" fmla="*/ 12464716 w 12482242"/>
              <a:gd name="connsiteY15" fmla="*/ 3240528 h 3750732"/>
              <a:gd name="connsiteX0" fmla="*/ 0 w 12482242"/>
              <a:gd name="connsiteY0" fmla="*/ 1426339 h 3729248"/>
              <a:gd name="connsiteX1" fmla="*/ 1888959 w 12482242"/>
              <a:gd name="connsiteY1" fmla="*/ 126928 h 3729248"/>
              <a:gd name="connsiteX2" fmla="*/ 2947738 w 12482242"/>
              <a:gd name="connsiteY2" fmla="*/ 1330086 h 3729248"/>
              <a:gd name="connsiteX3" fmla="*/ 998622 w 12482242"/>
              <a:gd name="connsiteY3" fmla="*/ 2954349 h 3729248"/>
              <a:gd name="connsiteX4" fmla="*/ 3573380 w 12482242"/>
              <a:gd name="connsiteY4" fmla="*/ 3375454 h 3729248"/>
              <a:gd name="connsiteX5" fmla="*/ 4957011 w 12482242"/>
              <a:gd name="connsiteY5" fmla="*/ 102864 h 3729248"/>
              <a:gd name="connsiteX6" fmla="*/ 7688180 w 12482242"/>
              <a:gd name="connsiteY6" fmla="*/ 872886 h 3729248"/>
              <a:gd name="connsiteX7" fmla="*/ 10732169 w 12482242"/>
              <a:gd name="connsiteY7" fmla="*/ 6611 h 3729248"/>
              <a:gd name="connsiteX8" fmla="*/ 11542181 w 12482242"/>
              <a:gd name="connsiteY8" fmla="*/ 1438370 h 3729248"/>
              <a:gd name="connsiteX9" fmla="*/ 9432758 w 12482242"/>
              <a:gd name="connsiteY9" fmla="*/ 1354149 h 3729248"/>
              <a:gd name="connsiteX10" fmla="*/ 6749717 w 12482242"/>
              <a:gd name="connsiteY10" fmla="*/ 2112138 h 3729248"/>
              <a:gd name="connsiteX11" fmla="*/ 7050507 w 12482242"/>
              <a:gd name="connsiteY11" fmla="*/ 3243108 h 3729248"/>
              <a:gd name="connsiteX12" fmla="*/ 9468853 w 12482242"/>
              <a:gd name="connsiteY12" fmla="*/ 2870128 h 3729248"/>
              <a:gd name="connsiteX13" fmla="*/ 11165306 w 12482242"/>
              <a:gd name="connsiteY13" fmla="*/ 3724370 h 3729248"/>
              <a:gd name="connsiteX14" fmla="*/ 12079706 w 12482242"/>
              <a:gd name="connsiteY14" fmla="*/ 3219044 h 3729248"/>
              <a:gd name="connsiteX15" fmla="*/ 12464716 w 12482242"/>
              <a:gd name="connsiteY15" fmla="*/ 3219044 h 3729248"/>
              <a:gd name="connsiteX0" fmla="*/ 0 w 13485251"/>
              <a:gd name="connsiteY0" fmla="*/ 1426339 h 3729400"/>
              <a:gd name="connsiteX1" fmla="*/ 1888959 w 13485251"/>
              <a:gd name="connsiteY1" fmla="*/ 126928 h 3729400"/>
              <a:gd name="connsiteX2" fmla="*/ 2947738 w 13485251"/>
              <a:gd name="connsiteY2" fmla="*/ 1330086 h 3729400"/>
              <a:gd name="connsiteX3" fmla="*/ 998622 w 13485251"/>
              <a:gd name="connsiteY3" fmla="*/ 2954349 h 3729400"/>
              <a:gd name="connsiteX4" fmla="*/ 3573380 w 13485251"/>
              <a:gd name="connsiteY4" fmla="*/ 3375454 h 3729400"/>
              <a:gd name="connsiteX5" fmla="*/ 4957011 w 13485251"/>
              <a:gd name="connsiteY5" fmla="*/ 102864 h 3729400"/>
              <a:gd name="connsiteX6" fmla="*/ 7688180 w 13485251"/>
              <a:gd name="connsiteY6" fmla="*/ 872886 h 3729400"/>
              <a:gd name="connsiteX7" fmla="*/ 10732169 w 13485251"/>
              <a:gd name="connsiteY7" fmla="*/ 6611 h 3729400"/>
              <a:gd name="connsiteX8" fmla="*/ 11542181 w 13485251"/>
              <a:gd name="connsiteY8" fmla="*/ 1438370 h 3729400"/>
              <a:gd name="connsiteX9" fmla="*/ 9432758 w 13485251"/>
              <a:gd name="connsiteY9" fmla="*/ 1354149 h 3729400"/>
              <a:gd name="connsiteX10" fmla="*/ 6749717 w 13485251"/>
              <a:gd name="connsiteY10" fmla="*/ 2112138 h 3729400"/>
              <a:gd name="connsiteX11" fmla="*/ 7050507 w 13485251"/>
              <a:gd name="connsiteY11" fmla="*/ 3243108 h 3729400"/>
              <a:gd name="connsiteX12" fmla="*/ 9468853 w 13485251"/>
              <a:gd name="connsiteY12" fmla="*/ 2870128 h 3729400"/>
              <a:gd name="connsiteX13" fmla="*/ 11165306 w 13485251"/>
              <a:gd name="connsiteY13" fmla="*/ 3724370 h 3729400"/>
              <a:gd name="connsiteX14" fmla="*/ 12079706 w 13485251"/>
              <a:gd name="connsiteY14" fmla="*/ 3219044 h 3729400"/>
              <a:gd name="connsiteX15" fmla="*/ 13480355 w 13485251"/>
              <a:gd name="connsiteY15" fmla="*/ 3122791 h 3729400"/>
              <a:gd name="connsiteX0" fmla="*/ 0 w 13486837"/>
              <a:gd name="connsiteY0" fmla="*/ 1426339 h 3724673"/>
              <a:gd name="connsiteX1" fmla="*/ 1888959 w 13486837"/>
              <a:gd name="connsiteY1" fmla="*/ 126928 h 3724673"/>
              <a:gd name="connsiteX2" fmla="*/ 2947738 w 13486837"/>
              <a:gd name="connsiteY2" fmla="*/ 1330086 h 3724673"/>
              <a:gd name="connsiteX3" fmla="*/ 998622 w 13486837"/>
              <a:gd name="connsiteY3" fmla="*/ 2954349 h 3724673"/>
              <a:gd name="connsiteX4" fmla="*/ 3573380 w 13486837"/>
              <a:gd name="connsiteY4" fmla="*/ 3375454 h 3724673"/>
              <a:gd name="connsiteX5" fmla="*/ 4957011 w 13486837"/>
              <a:gd name="connsiteY5" fmla="*/ 102864 h 3724673"/>
              <a:gd name="connsiteX6" fmla="*/ 7688180 w 13486837"/>
              <a:gd name="connsiteY6" fmla="*/ 872886 h 3724673"/>
              <a:gd name="connsiteX7" fmla="*/ 10732169 w 13486837"/>
              <a:gd name="connsiteY7" fmla="*/ 6611 h 3724673"/>
              <a:gd name="connsiteX8" fmla="*/ 11542181 w 13486837"/>
              <a:gd name="connsiteY8" fmla="*/ 1438370 h 3724673"/>
              <a:gd name="connsiteX9" fmla="*/ 9432758 w 13486837"/>
              <a:gd name="connsiteY9" fmla="*/ 1354149 h 3724673"/>
              <a:gd name="connsiteX10" fmla="*/ 6749717 w 13486837"/>
              <a:gd name="connsiteY10" fmla="*/ 2112138 h 3724673"/>
              <a:gd name="connsiteX11" fmla="*/ 7050507 w 13486837"/>
              <a:gd name="connsiteY11" fmla="*/ 3243108 h 3724673"/>
              <a:gd name="connsiteX12" fmla="*/ 9468853 w 13486837"/>
              <a:gd name="connsiteY12" fmla="*/ 2870128 h 3724673"/>
              <a:gd name="connsiteX13" fmla="*/ 11165306 w 13486837"/>
              <a:gd name="connsiteY13" fmla="*/ 3724370 h 3724673"/>
              <a:gd name="connsiteX14" fmla="*/ 12366474 w 13486837"/>
              <a:gd name="connsiteY14" fmla="*/ 2761844 h 3724673"/>
              <a:gd name="connsiteX15" fmla="*/ 13480355 w 13486837"/>
              <a:gd name="connsiteY15" fmla="*/ 3122791 h 3724673"/>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6749717 w 13485059"/>
              <a:gd name="connsiteY10" fmla="*/ 2112138 h 3724555"/>
              <a:gd name="connsiteX11" fmla="*/ 7050507 w 13485059"/>
              <a:gd name="connsiteY11" fmla="*/ 3243108 h 3724555"/>
              <a:gd name="connsiteX12" fmla="*/ 9468853 w 13485059"/>
              <a:gd name="connsiteY12" fmla="*/ 2870128 h 3724555"/>
              <a:gd name="connsiteX13" fmla="*/ 11165306 w 13485059"/>
              <a:gd name="connsiteY13" fmla="*/ 3724370 h 3724555"/>
              <a:gd name="connsiteX14" fmla="*/ 12031911 w 13485059"/>
              <a:gd name="connsiteY14" fmla="*/ 2785907 h 3724555"/>
              <a:gd name="connsiteX15" fmla="*/ 13480355 w 13485059"/>
              <a:gd name="connsiteY15" fmla="*/ 3122791 h 3724555"/>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8506177 w 13485059"/>
              <a:gd name="connsiteY10" fmla="*/ 2256517 h 3724555"/>
              <a:gd name="connsiteX11" fmla="*/ 7050507 w 13485059"/>
              <a:gd name="connsiteY11" fmla="*/ 3243108 h 3724555"/>
              <a:gd name="connsiteX12" fmla="*/ 9468853 w 13485059"/>
              <a:gd name="connsiteY12" fmla="*/ 2870128 h 3724555"/>
              <a:gd name="connsiteX13" fmla="*/ 11165306 w 13485059"/>
              <a:gd name="connsiteY13" fmla="*/ 3724370 h 3724555"/>
              <a:gd name="connsiteX14" fmla="*/ 12031911 w 13485059"/>
              <a:gd name="connsiteY14" fmla="*/ 2785907 h 3724555"/>
              <a:gd name="connsiteX15" fmla="*/ 13480355 w 13485059"/>
              <a:gd name="connsiteY15" fmla="*/ 3122791 h 3724555"/>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7050507 w 13485059"/>
              <a:gd name="connsiteY10" fmla="*/ 3243108 h 3724555"/>
              <a:gd name="connsiteX11" fmla="*/ 9468853 w 13485059"/>
              <a:gd name="connsiteY11" fmla="*/ 2870128 h 3724555"/>
              <a:gd name="connsiteX12" fmla="*/ 11165306 w 13485059"/>
              <a:gd name="connsiteY12" fmla="*/ 3724370 h 3724555"/>
              <a:gd name="connsiteX13" fmla="*/ 12031911 w 13485059"/>
              <a:gd name="connsiteY13" fmla="*/ 2785907 h 3724555"/>
              <a:gd name="connsiteX14" fmla="*/ 13480355 w 13485059"/>
              <a:gd name="connsiteY14" fmla="*/ 3122791 h 3724555"/>
              <a:gd name="connsiteX0" fmla="*/ 0 w 13485059"/>
              <a:gd name="connsiteY0" fmla="*/ 1426339 h 3724587"/>
              <a:gd name="connsiteX1" fmla="*/ 1888959 w 13485059"/>
              <a:gd name="connsiteY1" fmla="*/ 126928 h 3724587"/>
              <a:gd name="connsiteX2" fmla="*/ 2947738 w 13485059"/>
              <a:gd name="connsiteY2" fmla="*/ 1330086 h 3724587"/>
              <a:gd name="connsiteX3" fmla="*/ 998622 w 13485059"/>
              <a:gd name="connsiteY3" fmla="*/ 2954349 h 3724587"/>
              <a:gd name="connsiteX4" fmla="*/ 3573380 w 13485059"/>
              <a:gd name="connsiteY4" fmla="*/ 3375454 h 3724587"/>
              <a:gd name="connsiteX5" fmla="*/ 4957011 w 13485059"/>
              <a:gd name="connsiteY5" fmla="*/ 102864 h 3724587"/>
              <a:gd name="connsiteX6" fmla="*/ 7688180 w 13485059"/>
              <a:gd name="connsiteY6" fmla="*/ 872886 h 3724587"/>
              <a:gd name="connsiteX7" fmla="*/ 10732169 w 13485059"/>
              <a:gd name="connsiteY7" fmla="*/ 6611 h 3724587"/>
              <a:gd name="connsiteX8" fmla="*/ 11542181 w 13485059"/>
              <a:gd name="connsiteY8" fmla="*/ 1438370 h 3724587"/>
              <a:gd name="connsiteX9" fmla="*/ 9432758 w 13485059"/>
              <a:gd name="connsiteY9" fmla="*/ 1354149 h 3724587"/>
              <a:gd name="connsiteX10" fmla="*/ 8579941 w 13485059"/>
              <a:gd name="connsiteY10" fmla="*/ 2533245 h 3724587"/>
              <a:gd name="connsiteX11" fmla="*/ 9468853 w 13485059"/>
              <a:gd name="connsiteY11" fmla="*/ 2870128 h 3724587"/>
              <a:gd name="connsiteX12" fmla="*/ 11165306 w 13485059"/>
              <a:gd name="connsiteY12" fmla="*/ 3724370 h 3724587"/>
              <a:gd name="connsiteX13" fmla="*/ 12031911 w 13485059"/>
              <a:gd name="connsiteY13" fmla="*/ 2785907 h 3724587"/>
              <a:gd name="connsiteX14" fmla="*/ 13480355 w 13485059"/>
              <a:gd name="connsiteY14" fmla="*/ 3122791 h 3724587"/>
              <a:gd name="connsiteX0" fmla="*/ 0 w 13485059"/>
              <a:gd name="connsiteY0" fmla="*/ 1426339 h 3735599"/>
              <a:gd name="connsiteX1" fmla="*/ 1888959 w 13485059"/>
              <a:gd name="connsiteY1" fmla="*/ 126928 h 3735599"/>
              <a:gd name="connsiteX2" fmla="*/ 2947738 w 13485059"/>
              <a:gd name="connsiteY2" fmla="*/ 1330086 h 3735599"/>
              <a:gd name="connsiteX3" fmla="*/ 998622 w 13485059"/>
              <a:gd name="connsiteY3" fmla="*/ 2954349 h 3735599"/>
              <a:gd name="connsiteX4" fmla="*/ 3573380 w 13485059"/>
              <a:gd name="connsiteY4" fmla="*/ 3375454 h 3735599"/>
              <a:gd name="connsiteX5" fmla="*/ 4957011 w 13485059"/>
              <a:gd name="connsiteY5" fmla="*/ 102864 h 3735599"/>
              <a:gd name="connsiteX6" fmla="*/ 7688180 w 13485059"/>
              <a:gd name="connsiteY6" fmla="*/ 872886 h 3735599"/>
              <a:gd name="connsiteX7" fmla="*/ 10732169 w 13485059"/>
              <a:gd name="connsiteY7" fmla="*/ 6611 h 3735599"/>
              <a:gd name="connsiteX8" fmla="*/ 11542181 w 13485059"/>
              <a:gd name="connsiteY8" fmla="*/ 1438370 h 3735599"/>
              <a:gd name="connsiteX9" fmla="*/ 9432758 w 13485059"/>
              <a:gd name="connsiteY9" fmla="*/ 1354149 h 3735599"/>
              <a:gd name="connsiteX10" fmla="*/ 8579941 w 13485059"/>
              <a:gd name="connsiteY10" fmla="*/ 2533245 h 3735599"/>
              <a:gd name="connsiteX11" fmla="*/ 9755622 w 13485059"/>
              <a:gd name="connsiteY11" fmla="*/ 3255138 h 3735599"/>
              <a:gd name="connsiteX12" fmla="*/ 11165306 w 13485059"/>
              <a:gd name="connsiteY12" fmla="*/ 3724370 h 3735599"/>
              <a:gd name="connsiteX13" fmla="*/ 12031911 w 13485059"/>
              <a:gd name="connsiteY13" fmla="*/ 2785907 h 3735599"/>
              <a:gd name="connsiteX14" fmla="*/ 13480355 w 13485059"/>
              <a:gd name="connsiteY14" fmla="*/ 3122791 h 3735599"/>
              <a:gd name="connsiteX0" fmla="*/ 0 w 13485059"/>
              <a:gd name="connsiteY0" fmla="*/ 1426339 h 3724370"/>
              <a:gd name="connsiteX1" fmla="*/ 1888959 w 13485059"/>
              <a:gd name="connsiteY1" fmla="*/ 126928 h 3724370"/>
              <a:gd name="connsiteX2" fmla="*/ 2947738 w 13485059"/>
              <a:gd name="connsiteY2" fmla="*/ 1330086 h 3724370"/>
              <a:gd name="connsiteX3" fmla="*/ 998622 w 13485059"/>
              <a:gd name="connsiteY3" fmla="*/ 2954349 h 3724370"/>
              <a:gd name="connsiteX4" fmla="*/ 3573380 w 13485059"/>
              <a:gd name="connsiteY4" fmla="*/ 3375454 h 3724370"/>
              <a:gd name="connsiteX5" fmla="*/ 4957011 w 13485059"/>
              <a:gd name="connsiteY5" fmla="*/ 102864 h 3724370"/>
              <a:gd name="connsiteX6" fmla="*/ 7688180 w 13485059"/>
              <a:gd name="connsiteY6" fmla="*/ 872886 h 3724370"/>
              <a:gd name="connsiteX7" fmla="*/ 10732169 w 13485059"/>
              <a:gd name="connsiteY7" fmla="*/ 6611 h 3724370"/>
              <a:gd name="connsiteX8" fmla="*/ 11542181 w 13485059"/>
              <a:gd name="connsiteY8" fmla="*/ 1438370 h 3724370"/>
              <a:gd name="connsiteX9" fmla="*/ 9432758 w 13485059"/>
              <a:gd name="connsiteY9" fmla="*/ 1354149 h 3724370"/>
              <a:gd name="connsiteX10" fmla="*/ 8579941 w 13485059"/>
              <a:gd name="connsiteY10" fmla="*/ 2533245 h 3724370"/>
              <a:gd name="connsiteX11" fmla="*/ 11165306 w 13485059"/>
              <a:gd name="connsiteY11" fmla="*/ 3724370 h 3724370"/>
              <a:gd name="connsiteX12" fmla="*/ 12031911 w 13485059"/>
              <a:gd name="connsiteY12" fmla="*/ 2785907 h 3724370"/>
              <a:gd name="connsiteX13" fmla="*/ 13480355 w 13485059"/>
              <a:gd name="connsiteY13" fmla="*/ 3122791 h 3724370"/>
              <a:gd name="connsiteX0" fmla="*/ 0 w 13485152"/>
              <a:gd name="connsiteY0" fmla="*/ 1426339 h 3698420"/>
              <a:gd name="connsiteX1" fmla="*/ 1888959 w 13485152"/>
              <a:gd name="connsiteY1" fmla="*/ 126928 h 3698420"/>
              <a:gd name="connsiteX2" fmla="*/ 2947738 w 13485152"/>
              <a:gd name="connsiteY2" fmla="*/ 1330086 h 3698420"/>
              <a:gd name="connsiteX3" fmla="*/ 998622 w 13485152"/>
              <a:gd name="connsiteY3" fmla="*/ 2954349 h 3698420"/>
              <a:gd name="connsiteX4" fmla="*/ 3573380 w 13485152"/>
              <a:gd name="connsiteY4" fmla="*/ 3375454 h 3698420"/>
              <a:gd name="connsiteX5" fmla="*/ 4957011 w 13485152"/>
              <a:gd name="connsiteY5" fmla="*/ 102864 h 3698420"/>
              <a:gd name="connsiteX6" fmla="*/ 7688180 w 13485152"/>
              <a:gd name="connsiteY6" fmla="*/ 872886 h 3698420"/>
              <a:gd name="connsiteX7" fmla="*/ 10732169 w 13485152"/>
              <a:gd name="connsiteY7" fmla="*/ 6611 h 3698420"/>
              <a:gd name="connsiteX8" fmla="*/ 11542181 w 13485152"/>
              <a:gd name="connsiteY8" fmla="*/ 1438370 h 3698420"/>
              <a:gd name="connsiteX9" fmla="*/ 9432758 w 13485152"/>
              <a:gd name="connsiteY9" fmla="*/ 1354149 h 3698420"/>
              <a:gd name="connsiteX10" fmla="*/ 8579941 w 13485152"/>
              <a:gd name="connsiteY10" fmla="*/ 2533245 h 3698420"/>
              <a:gd name="connsiteX11" fmla="*/ 11021921 w 13485152"/>
              <a:gd name="connsiteY11" fmla="*/ 2858097 h 3698420"/>
              <a:gd name="connsiteX12" fmla="*/ 12031911 w 13485152"/>
              <a:gd name="connsiteY12" fmla="*/ 2785907 h 3698420"/>
              <a:gd name="connsiteX13" fmla="*/ 13480355 w 13485152"/>
              <a:gd name="connsiteY13" fmla="*/ 3122791 h 3698420"/>
              <a:gd name="connsiteX0" fmla="*/ 0 w 13485152"/>
              <a:gd name="connsiteY0" fmla="*/ 1426339 h 3698420"/>
              <a:gd name="connsiteX1" fmla="*/ 1888959 w 13485152"/>
              <a:gd name="connsiteY1" fmla="*/ 126928 h 3698420"/>
              <a:gd name="connsiteX2" fmla="*/ 2947738 w 13485152"/>
              <a:gd name="connsiteY2" fmla="*/ 1330086 h 3698420"/>
              <a:gd name="connsiteX3" fmla="*/ 998622 w 13485152"/>
              <a:gd name="connsiteY3" fmla="*/ 2954349 h 3698420"/>
              <a:gd name="connsiteX4" fmla="*/ 3573380 w 13485152"/>
              <a:gd name="connsiteY4" fmla="*/ 3375454 h 3698420"/>
              <a:gd name="connsiteX5" fmla="*/ 4957011 w 13485152"/>
              <a:gd name="connsiteY5" fmla="*/ 102864 h 3698420"/>
              <a:gd name="connsiteX6" fmla="*/ 7688180 w 13485152"/>
              <a:gd name="connsiteY6" fmla="*/ 872886 h 3698420"/>
              <a:gd name="connsiteX7" fmla="*/ 10732169 w 13485152"/>
              <a:gd name="connsiteY7" fmla="*/ 6611 h 3698420"/>
              <a:gd name="connsiteX8" fmla="*/ 11542181 w 13485152"/>
              <a:gd name="connsiteY8" fmla="*/ 1438370 h 3698420"/>
              <a:gd name="connsiteX9" fmla="*/ 9432758 w 13485152"/>
              <a:gd name="connsiteY9" fmla="*/ 1354149 h 3698420"/>
              <a:gd name="connsiteX10" fmla="*/ 8305122 w 13485152"/>
              <a:gd name="connsiteY10" fmla="*/ 2834034 h 3698420"/>
              <a:gd name="connsiteX11" fmla="*/ 11021921 w 13485152"/>
              <a:gd name="connsiteY11" fmla="*/ 2858097 h 3698420"/>
              <a:gd name="connsiteX12" fmla="*/ 12031911 w 13485152"/>
              <a:gd name="connsiteY12" fmla="*/ 2785907 h 3698420"/>
              <a:gd name="connsiteX13" fmla="*/ 13480355 w 13485152"/>
              <a:gd name="connsiteY13" fmla="*/ 3122791 h 3698420"/>
              <a:gd name="connsiteX0" fmla="*/ 0 w 13485152"/>
              <a:gd name="connsiteY0" fmla="*/ 1419976 h 3692057"/>
              <a:gd name="connsiteX1" fmla="*/ 1888959 w 13485152"/>
              <a:gd name="connsiteY1" fmla="*/ 120565 h 3692057"/>
              <a:gd name="connsiteX2" fmla="*/ 2947738 w 13485152"/>
              <a:gd name="connsiteY2" fmla="*/ 1323723 h 3692057"/>
              <a:gd name="connsiteX3" fmla="*/ 998622 w 13485152"/>
              <a:gd name="connsiteY3" fmla="*/ 2947986 h 3692057"/>
              <a:gd name="connsiteX4" fmla="*/ 3573380 w 13485152"/>
              <a:gd name="connsiteY4" fmla="*/ 3369091 h 3692057"/>
              <a:gd name="connsiteX5" fmla="*/ 4957011 w 13485152"/>
              <a:gd name="connsiteY5" fmla="*/ 96501 h 3692057"/>
              <a:gd name="connsiteX6" fmla="*/ 7544797 w 13485152"/>
              <a:gd name="connsiteY6" fmla="*/ 1540292 h 3692057"/>
              <a:gd name="connsiteX7" fmla="*/ 10732169 w 13485152"/>
              <a:gd name="connsiteY7" fmla="*/ 248 h 3692057"/>
              <a:gd name="connsiteX8" fmla="*/ 11542181 w 13485152"/>
              <a:gd name="connsiteY8" fmla="*/ 1432007 h 3692057"/>
              <a:gd name="connsiteX9" fmla="*/ 9432758 w 13485152"/>
              <a:gd name="connsiteY9" fmla="*/ 1347786 h 3692057"/>
              <a:gd name="connsiteX10" fmla="*/ 8305122 w 13485152"/>
              <a:gd name="connsiteY10" fmla="*/ 2827671 h 3692057"/>
              <a:gd name="connsiteX11" fmla="*/ 11021921 w 13485152"/>
              <a:gd name="connsiteY11" fmla="*/ 2851734 h 3692057"/>
              <a:gd name="connsiteX12" fmla="*/ 12031911 w 13485152"/>
              <a:gd name="connsiteY12" fmla="*/ 2779544 h 3692057"/>
              <a:gd name="connsiteX13" fmla="*/ 13480355 w 13485152"/>
              <a:gd name="connsiteY13" fmla="*/ 3116428 h 3692057"/>
              <a:gd name="connsiteX0" fmla="*/ 0 w 13485152"/>
              <a:gd name="connsiteY0" fmla="*/ 1419976 h 3604285"/>
              <a:gd name="connsiteX1" fmla="*/ 1888959 w 13485152"/>
              <a:gd name="connsiteY1" fmla="*/ 120565 h 3604285"/>
              <a:gd name="connsiteX2" fmla="*/ 2947738 w 13485152"/>
              <a:gd name="connsiteY2" fmla="*/ 1323723 h 3604285"/>
              <a:gd name="connsiteX3" fmla="*/ 998622 w 13485152"/>
              <a:gd name="connsiteY3" fmla="*/ 2947986 h 3604285"/>
              <a:gd name="connsiteX4" fmla="*/ 3573380 w 13485152"/>
              <a:gd name="connsiteY4" fmla="*/ 3369091 h 3604285"/>
              <a:gd name="connsiteX5" fmla="*/ 5255729 w 13485152"/>
              <a:gd name="connsiteY5" fmla="*/ 1371849 h 3604285"/>
              <a:gd name="connsiteX6" fmla="*/ 7544797 w 13485152"/>
              <a:gd name="connsiteY6" fmla="*/ 1540292 h 3604285"/>
              <a:gd name="connsiteX7" fmla="*/ 10732169 w 13485152"/>
              <a:gd name="connsiteY7" fmla="*/ 248 h 3604285"/>
              <a:gd name="connsiteX8" fmla="*/ 11542181 w 13485152"/>
              <a:gd name="connsiteY8" fmla="*/ 1432007 h 3604285"/>
              <a:gd name="connsiteX9" fmla="*/ 9432758 w 13485152"/>
              <a:gd name="connsiteY9" fmla="*/ 1347786 h 3604285"/>
              <a:gd name="connsiteX10" fmla="*/ 8305122 w 13485152"/>
              <a:gd name="connsiteY10" fmla="*/ 2827671 h 3604285"/>
              <a:gd name="connsiteX11" fmla="*/ 11021921 w 13485152"/>
              <a:gd name="connsiteY11" fmla="*/ 2851734 h 3604285"/>
              <a:gd name="connsiteX12" fmla="*/ 12031911 w 13485152"/>
              <a:gd name="connsiteY12" fmla="*/ 2779544 h 3604285"/>
              <a:gd name="connsiteX13" fmla="*/ 13480355 w 13485152"/>
              <a:gd name="connsiteY13" fmla="*/ 3116428 h 3604285"/>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9432758 w 13485152"/>
              <a:gd name="connsiteY9" fmla="*/ 1227609 h 3484108"/>
              <a:gd name="connsiteX10" fmla="*/ 8305122 w 13485152"/>
              <a:gd name="connsiteY10" fmla="*/ 27074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8305122 w 13485152"/>
              <a:gd name="connsiteY10" fmla="*/ 27074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9153481 w 13485152"/>
              <a:gd name="connsiteY10" fmla="*/ 3309073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8567994 w 13485152"/>
              <a:gd name="connsiteY10" fmla="*/ 31646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68"/>
              <a:gd name="connsiteY0" fmla="*/ 1299799 h 3484108"/>
              <a:gd name="connsiteX1" fmla="*/ 1888959 w 13485168"/>
              <a:gd name="connsiteY1" fmla="*/ 388 h 3484108"/>
              <a:gd name="connsiteX2" fmla="*/ 2947738 w 13485168"/>
              <a:gd name="connsiteY2" fmla="*/ 1203546 h 3484108"/>
              <a:gd name="connsiteX3" fmla="*/ 998622 w 13485168"/>
              <a:gd name="connsiteY3" fmla="*/ 2827809 h 3484108"/>
              <a:gd name="connsiteX4" fmla="*/ 3573380 w 13485168"/>
              <a:gd name="connsiteY4" fmla="*/ 3248914 h 3484108"/>
              <a:gd name="connsiteX5" fmla="*/ 5255729 w 13485168"/>
              <a:gd name="connsiteY5" fmla="*/ 1251672 h 3484108"/>
              <a:gd name="connsiteX6" fmla="*/ 7544797 w 13485168"/>
              <a:gd name="connsiteY6" fmla="*/ 1420115 h 3484108"/>
              <a:gd name="connsiteX7" fmla="*/ 10325913 w 13485168"/>
              <a:gd name="connsiteY7" fmla="*/ 806503 h 3484108"/>
              <a:gd name="connsiteX8" fmla="*/ 11542181 w 13485168"/>
              <a:gd name="connsiteY8" fmla="*/ 1311830 h 3484108"/>
              <a:gd name="connsiteX9" fmla="*/ 8918964 w 13485168"/>
              <a:gd name="connsiteY9" fmla="*/ 2009662 h 3484108"/>
              <a:gd name="connsiteX10" fmla="*/ 8567994 w 13485168"/>
              <a:gd name="connsiteY10" fmla="*/ 3164694 h 3484108"/>
              <a:gd name="connsiteX11" fmla="*/ 10998024 w 13485168"/>
              <a:gd name="connsiteY11" fmla="*/ 2960157 h 3484108"/>
              <a:gd name="connsiteX12" fmla="*/ 12031911 w 13485168"/>
              <a:gd name="connsiteY12" fmla="*/ 2659367 h 3484108"/>
              <a:gd name="connsiteX13" fmla="*/ 13480355 w 13485168"/>
              <a:gd name="connsiteY13" fmla="*/ 2996251 h 3484108"/>
              <a:gd name="connsiteX0" fmla="*/ 0 w 13480355"/>
              <a:gd name="connsiteY0" fmla="*/ 1299799 h 3484108"/>
              <a:gd name="connsiteX1" fmla="*/ 1888959 w 13480355"/>
              <a:gd name="connsiteY1" fmla="*/ 388 h 3484108"/>
              <a:gd name="connsiteX2" fmla="*/ 2947738 w 13480355"/>
              <a:gd name="connsiteY2" fmla="*/ 1203546 h 3484108"/>
              <a:gd name="connsiteX3" fmla="*/ 998622 w 13480355"/>
              <a:gd name="connsiteY3" fmla="*/ 2827809 h 3484108"/>
              <a:gd name="connsiteX4" fmla="*/ 3573380 w 13480355"/>
              <a:gd name="connsiteY4" fmla="*/ 3248914 h 3484108"/>
              <a:gd name="connsiteX5" fmla="*/ 5255729 w 13480355"/>
              <a:gd name="connsiteY5" fmla="*/ 1251672 h 3484108"/>
              <a:gd name="connsiteX6" fmla="*/ 7544797 w 13480355"/>
              <a:gd name="connsiteY6" fmla="*/ 1420115 h 3484108"/>
              <a:gd name="connsiteX7" fmla="*/ 10325913 w 13480355"/>
              <a:gd name="connsiteY7" fmla="*/ 806503 h 3484108"/>
              <a:gd name="connsiteX8" fmla="*/ 11542181 w 13480355"/>
              <a:gd name="connsiteY8" fmla="*/ 1311830 h 3484108"/>
              <a:gd name="connsiteX9" fmla="*/ 8918964 w 13480355"/>
              <a:gd name="connsiteY9" fmla="*/ 2009662 h 3484108"/>
              <a:gd name="connsiteX10" fmla="*/ 8567994 w 13480355"/>
              <a:gd name="connsiteY10" fmla="*/ 3164694 h 3484108"/>
              <a:gd name="connsiteX11" fmla="*/ 10998024 w 13480355"/>
              <a:gd name="connsiteY11" fmla="*/ 2960157 h 3484108"/>
              <a:gd name="connsiteX12" fmla="*/ 13480355 w 13480355"/>
              <a:gd name="connsiteY12" fmla="*/ 2996251 h 3484108"/>
              <a:gd name="connsiteX0" fmla="*/ 0 w 11584575"/>
              <a:gd name="connsiteY0" fmla="*/ 1299799 h 3484108"/>
              <a:gd name="connsiteX1" fmla="*/ 1888959 w 11584575"/>
              <a:gd name="connsiteY1" fmla="*/ 388 h 3484108"/>
              <a:gd name="connsiteX2" fmla="*/ 2947738 w 11584575"/>
              <a:gd name="connsiteY2" fmla="*/ 1203546 h 3484108"/>
              <a:gd name="connsiteX3" fmla="*/ 998622 w 11584575"/>
              <a:gd name="connsiteY3" fmla="*/ 2827809 h 3484108"/>
              <a:gd name="connsiteX4" fmla="*/ 3573380 w 11584575"/>
              <a:gd name="connsiteY4" fmla="*/ 3248914 h 3484108"/>
              <a:gd name="connsiteX5" fmla="*/ 5255729 w 11584575"/>
              <a:gd name="connsiteY5" fmla="*/ 1251672 h 3484108"/>
              <a:gd name="connsiteX6" fmla="*/ 7544797 w 11584575"/>
              <a:gd name="connsiteY6" fmla="*/ 1420115 h 3484108"/>
              <a:gd name="connsiteX7" fmla="*/ 10325913 w 11584575"/>
              <a:gd name="connsiteY7" fmla="*/ 806503 h 3484108"/>
              <a:gd name="connsiteX8" fmla="*/ 11542181 w 11584575"/>
              <a:gd name="connsiteY8" fmla="*/ 1311830 h 3484108"/>
              <a:gd name="connsiteX9" fmla="*/ 8918964 w 11584575"/>
              <a:gd name="connsiteY9" fmla="*/ 2009662 h 3484108"/>
              <a:gd name="connsiteX10" fmla="*/ 8567994 w 11584575"/>
              <a:gd name="connsiteY10" fmla="*/ 3164694 h 3484108"/>
              <a:gd name="connsiteX11" fmla="*/ 10998024 w 11584575"/>
              <a:gd name="connsiteY11" fmla="*/ 2960157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10325913 w 13053199"/>
              <a:gd name="connsiteY7" fmla="*/ 806503 h 3484108"/>
              <a:gd name="connsiteX8" fmla="*/ 11542181 w 13053199"/>
              <a:gd name="connsiteY8" fmla="*/ 1311830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11542181 w 13053199"/>
              <a:gd name="connsiteY8" fmla="*/ 1311830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9905210 w 13053199"/>
              <a:gd name="connsiteY8" fmla="*/ 1648714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9905210 w 13053199"/>
              <a:gd name="connsiteY8" fmla="*/ 1648714 h 3484108"/>
              <a:gd name="connsiteX9" fmla="*/ 7867478 w 13053199"/>
              <a:gd name="connsiteY9" fmla="*/ 2767651 h 3484108"/>
              <a:gd name="connsiteX10" fmla="*/ 8567994 w 13053199"/>
              <a:gd name="connsiteY10" fmla="*/ 3164694 h 3484108"/>
              <a:gd name="connsiteX11" fmla="*/ 13053199 w 13053199"/>
              <a:gd name="connsiteY11" fmla="*/ 2129978 h 3484108"/>
              <a:gd name="connsiteX0" fmla="*/ 0 w 13053199"/>
              <a:gd name="connsiteY0" fmla="*/ 1299799 h 3522829"/>
              <a:gd name="connsiteX1" fmla="*/ 1888959 w 13053199"/>
              <a:gd name="connsiteY1" fmla="*/ 388 h 3522829"/>
              <a:gd name="connsiteX2" fmla="*/ 2947738 w 13053199"/>
              <a:gd name="connsiteY2" fmla="*/ 1203546 h 3522829"/>
              <a:gd name="connsiteX3" fmla="*/ 998622 w 13053199"/>
              <a:gd name="connsiteY3" fmla="*/ 2827809 h 3522829"/>
              <a:gd name="connsiteX4" fmla="*/ 3573380 w 13053199"/>
              <a:gd name="connsiteY4" fmla="*/ 3248914 h 3522829"/>
              <a:gd name="connsiteX5" fmla="*/ 5255729 w 13053199"/>
              <a:gd name="connsiteY5" fmla="*/ 1251672 h 3522829"/>
              <a:gd name="connsiteX6" fmla="*/ 7544797 w 13053199"/>
              <a:gd name="connsiteY6" fmla="*/ 1420115 h 3522829"/>
              <a:gd name="connsiteX7" fmla="*/ 9298324 w 13053199"/>
              <a:gd name="connsiteY7" fmla="*/ 589935 h 3522829"/>
              <a:gd name="connsiteX8" fmla="*/ 9905210 w 13053199"/>
              <a:gd name="connsiteY8" fmla="*/ 1648714 h 3522829"/>
              <a:gd name="connsiteX9" fmla="*/ 7867478 w 13053199"/>
              <a:gd name="connsiteY9" fmla="*/ 2767651 h 3522829"/>
              <a:gd name="connsiteX10" fmla="*/ 8567994 w 13053199"/>
              <a:gd name="connsiteY10" fmla="*/ 3164694 h 3522829"/>
              <a:gd name="connsiteX11" fmla="*/ 9523113 w 13053199"/>
              <a:gd name="connsiteY11" fmla="*/ 3477513 h 3522829"/>
              <a:gd name="connsiteX12" fmla="*/ 13053199 w 13053199"/>
              <a:gd name="connsiteY12" fmla="*/ 2129978 h 3522829"/>
              <a:gd name="connsiteX0" fmla="*/ 0 w 13053199"/>
              <a:gd name="connsiteY0" fmla="*/ 1299799 h 3491805"/>
              <a:gd name="connsiteX1" fmla="*/ 1888959 w 13053199"/>
              <a:gd name="connsiteY1" fmla="*/ 388 h 3491805"/>
              <a:gd name="connsiteX2" fmla="*/ 2947738 w 13053199"/>
              <a:gd name="connsiteY2" fmla="*/ 1203546 h 3491805"/>
              <a:gd name="connsiteX3" fmla="*/ 998622 w 13053199"/>
              <a:gd name="connsiteY3" fmla="*/ 2827809 h 3491805"/>
              <a:gd name="connsiteX4" fmla="*/ 3573380 w 13053199"/>
              <a:gd name="connsiteY4" fmla="*/ 3248914 h 3491805"/>
              <a:gd name="connsiteX5" fmla="*/ 5255729 w 13053199"/>
              <a:gd name="connsiteY5" fmla="*/ 1251672 h 3491805"/>
              <a:gd name="connsiteX6" fmla="*/ 7544797 w 13053199"/>
              <a:gd name="connsiteY6" fmla="*/ 1420115 h 3491805"/>
              <a:gd name="connsiteX7" fmla="*/ 9298324 w 13053199"/>
              <a:gd name="connsiteY7" fmla="*/ 589935 h 3491805"/>
              <a:gd name="connsiteX8" fmla="*/ 9905210 w 13053199"/>
              <a:gd name="connsiteY8" fmla="*/ 1648714 h 3491805"/>
              <a:gd name="connsiteX9" fmla="*/ 7867478 w 13053199"/>
              <a:gd name="connsiteY9" fmla="*/ 2767651 h 3491805"/>
              <a:gd name="connsiteX10" fmla="*/ 9523113 w 13053199"/>
              <a:gd name="connsiteY10" fmla="*/ 3477513 h 3491805"/>
              <a:gd name="connsiteX11" fmla="*/ 13053199 w 13053199"/>
              <a:gd name="connsiteY11" fmla="*/ 2129978 h 3491805"/>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9298324 w 13053199"/>
              <a:gd name="connsiteY7" fmla="*/ 589935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975709 w 13053199"/>
              <a:gd name="connsiteY7" fmla="*/ 601966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9095196 w 13053199"/>
              <a:gd name="connsiteY7" fmla="*/ 734314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9095196 w 13053199"/>
              <a:gd name="connsiteY7" fmla="*/ 734314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3573380 w 13053199"/>
              <a:gd name="connsiteY4" fmla="*/ 3248914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3573380 w 13053199"/>
              <a:gd name="connsiteY4" fmla="*/ 3248914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4063276 w 13053199"/>
              <a:gd name="connsiteY4" fmla="*/ 3188756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676 h 3507048"/>
              <a:gd name="connsiteX1" fmla="*/ 1888959 w 13053199"/>
              <a:gd name="connsiteY1" fmla="*/ 265 h 3507048"/>
              <a:gd name="connsiteX2" fmla="*/ 2947738 w 13053199"/>
              <a:gd name="connsiteY2" fmla="*/ 1203423 h 3507048"/>
              <a:gd name="connsiteX3" fmla="*/ 1679698 w 13053199"/>
              <a:gd name="connsiteY3" fmla="*/ 3020191 h 3507048"/>
              <a:gd name="connsiteX4" fmla="*/ 4063276 w 13053199"/>
              <a:gd name="connsiteY4" fmla="*/ 3188633 h 3507048"/>
              <a:gd name="connsiteX5" fmla="*/ 5255729 w 13053199"/>
              <a:gd name="connsiteY5" fmla="*/ 1251549 h 3507048"/>
              <a:gd name="connsiteX6" fmla="*/ 7269978 w 13053199"/>
              <a:gd name="connsiteY6" fmla="*/ 1456087 h 3507048"/>
              <a:gd name="connsiteX7" fmla="*/ 9095196 w 13053199"/>
              <a:gd name="connsiteY7" fmla="*/ 734191 h 3507048"/>
              <a:gd name="connsiteX8" fmla="*/ 9510902 w 13053199"/>
              <a:gd name="connsiteY8" fmla="*/ 1744843 h 3507048"/>
              <a:gd name="connsiteX9" fmla="*/ 7867478 w 13053199"/>
              <a:gd name="connsiteY9" fmla="*/ 2767528 h 3507048"/>
              <a:gd name="connsiteX10" fmla="*/ 9523113 w 13053199"/>
              <a:gd name="connsiteY10" fmla="*/ 3477390 h 3507048"/>
              <a:gd name="connsiteX11" fmla="*/ 13053199 w 13053199"/>
              <a:gd name="connsiteY11" fmla="*/ 2129855 h 3507048"/>
              <a:gd name="connsiteX0" fmla="*/ 0 w 13053199"/>
              <a:gd name="connsiteY0" fmla="*/ 1299676 h 3556370"/>
              <a:gd name="connsiteX1" fmla="*/ 1888959 w 13053199"/>
              <a:gd name="connsiteY1" fmla="*/ 265 h 3556370"/>
              <a:gd name="connsiteX2" fmla="*/ 2947738 w 13053199"/>
              <a:gd name="connsiteY2" fmla="*/ 1203423 h 3556370"/>
              <a:gd name="connsiteX3" fmla="*/ 1679698 w 13053199"/>
              <a:gd name="connsiteY3" fmla="*/ 3020191 h 3556370"/>
              <a:gd name="connsiteX4" fmla="*/ 4063276 w 13053199"/>
              <a:gd name="connsiteY4" fmla="*/ 3188633 h 3556370"/>
              <a:gd name="connsiteX5" fmla="*/ 5255729 w 13053199"/>
              <a:gd name="connsiteY5" fmla="*/ 1251549 h 3556370"/>
              <a:gd name="connsiteX6" fmla="*/ 7269978 w 13053199"/>
              <a:gd name="connsiteY6" fmla="*/ 1456087 h 3556370"/>
              <a:gd name="connsiteX7" fmla="*/ 9095196 w 13053199"/>
              <a:gd name="connsiteY7" fmla="*/ 734191 h 3556370"/>
              <a:gd name="connsiteX8" fmla="*/ 9510902 w 13053199"/>
              <a:gd name="connsiteY8" fmla="*/ 1744843 h 3556370"/>
              <a:gd name="connsiteX9" fmla="*/ 7867478 w 13053199"/>
              <a:gd name="connsiteY9" fmla="*/ 2767528 h 3556370"/>
              <a:gd name="connsiteX10" fmla="*/ 9523113 w 13053199"/>
              <a:gd name="connsiteY10" fmla="*/ 3477390 h 3556370"/>
              <a:gd name="connsiteX11" fmla="*/ 13053199 w 13053199"/>
              <a:gd name="connsiteY11" fmla="*/ 2129855 h 3556370"/>
              <a:gd name="connsiteX0" fmla="*/ 0 w 13782069"/>
              <a:gd name="connsiteY0" fmla="*/ 1653292 h 3561070"/>
              <a:gd name="connsiteX1" fmla="*/ 2617829 w 13782069"/>
              <a:gd name="connsiteY1" fmla="*/ 4965 h 3561070"/>
              <a:gd name="connsiteX2" fmla="*/ 3676608 w 13782069"/>
              <a:gd name="connsiteY2" fmla="*/ 1208123 h 3561070"/>
              <a:gd name="connsiteX3" fmla="*/ 2408568 w 13782069"/>
              <a:gd name="connsiteY3" fmla="*/ 3024891 h 3561070"/>
              <a:gd name="connsiteX4" fmla="*/ 4792146 w 13782069"/>
              <a:gd name="connsiteY4" fmla="*/ 3193333 h 3561070"/>
              <a:gd name="connsiteX5" fmla="*/ 5984599 w 13782069"/>
              <a:gd name="connsiteY5" fmla="*/ 1256249 h 3561070"/>
              <a:gd name="connsiteX6" fmla="*/ 7998848 w 13782069"/>
              <a:gd name="connsiteY6" fmla="*/ 1460787 h 3561070"/>
              <a:gd name="connsiteX7" fmla="*/ 9824066 w 13782069"/>
              <a:gd name="connsiteY7" fmla="*/ 738891 h 3561070"/>
              <a:gd name="connsiteX8" fmla="*/ 10239772 w 13782069"/>
              <a:gd name="connsiteY8" fmla="*/ 1749543 h 3561070"/>
              <a:gd name="connsiteX9" fmla="*/ 8596348 w 13782069"/>
              <a:gd name="connsiteY9" fmla="*/ 2772228 h 3561070"/>
              <a:gd name="connsiteX10" fmla="*/ 10251983 w 13782069"/>
              <a:gd name="connsiteY10" fmla="*/ 3482090 h 3561070"/>
              <a:gd name="connsiteX11" fmla="*/ 13782069 w 13782069"/>
              <a:gd name="connsiteY11" fmla="*/ 2134555 h 3561070"/>
              <a:gd name="connsiteX0" fmla="*/ 0 w 13782069"/>
              <a:gd name="connsiteY0" fmla="*/ 1651904 h 3559682"/>
              <a:gd name="connsiteX1" fmla="*/ 2617829 w 13782069"/>
              <a:gd name="connsiteY1" fmla="*/ 3577 h 3559682"/>
              <a:gd name="connsiteX2" fmla="*/ 3676608 w 13782069"/>
              <a:gd name="connsiteY2" fmla="*/ 1206735 h 3559682"/>
              <a:gd name="connsiteX3" fmla="*/ 2408568 w 13782069"/>
              <a:gd name="connsiteY3" fmla="*/ 3023503 h 3559682"/>
              <a:gd name="connsiteX4" fmla="*/ 4792146 w 13782069"/>
              <a:gd name="connsiteY4" fmla="*/ 3191945 h 3559682"/>
              <a:gd name="connsiteX5" fmla="*/ 5984599 w 13782069"/>
              <a:gd name="connsiteY5" fmla="*/ 1254861 h 3559682"/>
              <a:gd name="connsiteX6" fmla="*/ 7998848 w 13782069"/>
              <a:gd name="connsiteY6" fmla="*/ 1459399 h 3559682"/>
              <a:gd name="connsiteX7" fmla="*/ 9824066 w 13782069"/>
              <a:gd name="connsiteY7" fmla="*/ 737503 h 3559682"/>
              <a:gd name="connsiteX8" fmla="*/ 10239772 w 13782069"/>
              <a:gd name="connsiteY8" fmla="*/ 1748155 h 3559682"/>
              <a:gd name="connsiteX9" fmla="*/ 8596348 w 13782069"/>
              <a:gd name="connsiteY9" fmla="*/ 2770840 h 3559682"/>
              <a:gd name="connsiteX10" fmla="*/ 10251983 w 13782069"/>
              <a:gd name="connsiteY10" fmla="*/ 3480702 h 3559682"/>
              <a:gd name="connsiteX11" fmla="*/ 13782069 w 13782069"/>
              <a:gd name="connsiteY11" fmla="*/ 2133167 h 3559682"/>
              <a:gd name="connsiteX0" fmla="*/ 0 w 13782069"/>
              <a:gd name="connsiteY0" fmla="*/ 1652509 h 3560287"/>
              <a:gd name="connsiteX1" fmla="*/ 2617829 w 13782069"/>
              <a:gd name="connsiteY1" fmla="*/ 4182 h 3560287"/>
              <a:gd name="connsiteX2" fmla="*/ 3676608 w 13782069"/>
              <a:gd name="connsiteY2" fmla="*/ 1207340 h 3560287"/>
              <a:gd name="connsiteX3" fmla="*/ 2408568 w 13782069"/>
              <a:gd name="connsiteY3" fmla="*/ 3024108 h 3560287"/>
              <a:gd name="connsiteX4" fmla="*/ 4792146 w 13782069"/>
              <a:gd name="connsiteY4" fmla="*/ 3192550 h 3560287"/>
              <a:gd name="connsiteX5" fmla="*/ 5984599 w 13782069"/>
              <a:gd name="connsiteY5" fmla="*/ 1255466 h 3560287"/>
              <a:gd name="connsiteX6" fmla="*/ 7998848 w 13782069"/>
              <a:gd name="connsiteY6" fmla="*/ 1460004 h 3560287"/>
              <a:gd name="connsiteX7" fmla="*/ 9824066 w 13782069"/>
              <a:gd name="connsiteY7" fmla="*/ 738108 h 3560287"/>
              <a:gd name="connsiteX8" fmla="*/ 10239772 w 13782069"/>
              <a:gd name="connsiteY8" fmla="*/ 1748760 h 3560287"/>
              <a:gd name="connsiteX9" fmla="*/ 8596348 w 13782069"/>
              <a:gd name="connsiteY9" fmla="*/ 2771445 h 3560287"/>
              <a:gd name="connsiteX10" fmla="*/ 10251983 w 13782069"/>
              <a:gd name="connsiteY10" fmla="*/ 3481307 h 3560287"/>
              <a:gd name="connsiteX11" fmla="*/ 13782069 w 13782069"/>
              <a:gd name="connsiteY11" fmla="*/ 2133772 h 3560287"/>
              <a:gd name="connsiteX0" fmla="*/ 0 w 13782069"/>
              <a:gd name="connsiteY0" fmla="*/ 1652509 h 3560287"/>
              <a:gd name="connsiteX1" fmla="*/ 2617829 w 13782069"/>
              <a:gd name="connsiteY1" fmla="*/ 4182 h 3560287"/>
              <a:gd name="connsiteX2" fmla="*/ 3676608 w 13782069"/>
              <a:gd name="connsiteY2" fmla="*/ 1207340 h 3560287"/>
              <a:gd name="connsiteX3" fmla="*/ 2408568 w 13782069"/>
              <a:gd name="connsiteY3" fmla="*/ 3024108 h 3560287"/>
              <a:gd name="connsiteX4" fmla="*/ 4792146 w 13782069"/>
              <a:gd name="connsiteY4" fmla="*/ 3192550 h 3560287"/>
              <a:gd name="connsiteX5" fmla="*/ 5984599 w 13782069"/>
              <a:gd name="connsiteY5" fmla="*/ 1255466 h 3560287"/>
              <a:gd name="connsiteX6" fmla="*/ 7998848 w 13782069"/>
              <a:gd name="connsiteY6" fmla="*/ 1460004 h 3560287"/>
              <a:gd name="connsiteX7" fmla="*/ 9824066 w 13782069"/>
              <a:gd name="connsiteY7" fmla="*/ 738108 h 3560287"/>
              <a:gd name="connsiteX8" fmla="*/ 10239772 w 13782069"/>
              <a:gd name="connsiteY8" fmla="*/ 1748760 h 3560287"/>
              <a:gd name="connsiteX9" fmla="*/ 8596348 w 13782069"/>
              <a:gd name="connsiteY9" fmla="*/ 2771445 h 3560287"/>
              <a:gd name="connsiteX10" fmla="*/ 10251983 w 13782069"/>
              <a:gd name="connsiteY10" fmla="*/ 3481307 h 3560287"/>
              <a:gd name="connsiteX11" fmla="*/ 13782069 w 13782069"/>
              <a:gd name="connsiteY11" fmla="*/ 2133772 h 3560287"/>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7998848 w 13782069"/>
              <a:gd name="connsiteY6" fmla="*/ 1460004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7927156 w 13782069"/>
              <a:gd name="connsiteY6" fmla="*/ 978741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9719857 w 13782069"/>
              <a:gd name="connsiteY7" fmla="*/ 903000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239772 w 13782069"/>
              <a:gd name="connsiteY7" fmla="*/ 1748760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9822938 w 13782069"/>
              <a:gd name="connsiteY7" fmla="*/ 1508918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9822938 w 13782069"/>
              <a:gd name="connsiteY7" fmla="*/ 1508918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549600"/>
              <a:gd name="connsiteX1" fmla="*/ 2617829 w 13782069"/>
              <a:gd name="connsiteY1" fmla="*/ 4182 h 3549600"/>
              <a:gd name="connsiteX2" fmla="*/ 3676608 w 13782069"/>
              <a:gd name="connsiteY2" fmla="*/ 1207340 h 3549600"/>
              <a:gd name="connsiteX3" fmla="*/ 2408568 w 13782069"/>
              <a:gd name="connsiteY3" fmla="*/ 3024108 h 3549600"/>
              <a:gd name="connsiteX4" fmla="*/ 4792146 w 13782069"/>
              <a:gd name="connsiteY4" fmla="*/ 3192550 h 3549600"/>
              <a:gd name="connsiteX5" fmla="*/ 5865504 w 13782069"/>
              <a:gd name="connsiteY5" fmla="*/ 1450338 h 3549600"/>
              <a:gd name="connsiteX6" fmla="*/ 8449091 w 13782069"/>
              <a:gd name="connsiteY6" fmla="*/ 670244 h 3549600"/>
              <a:gd name="connsiteX7" fmla="*/ 9822938 w 13782069"/>
              <a:gd name="connsiteY7" fmla="*/ 1508918 h 3549600"/>
              <a:gd name="connsiteX8" fmla="*/ 8596348 w 13782069"/>
              <a:gd name="connsiteY8" fmla="*/ 2771445 h 3549600"/>
              <a:gd name="connsiteX9" fmla="*/ 10251983 w 13782069"/>
              <a:gd name="connsiteY9" fmla="*/ 3481307 h 3549600"/>
              <a:gd name="connsiteX10" fmla="*/ 13782069 w 13782069"/>
              <a:gd name="connsiteY10" fmla="*/ 2133772 h 3549600"/>
              <a:gd name="connsiteX0" fmla="*/ 0 w 13782069"/>
              <a:gd name="connsiteY0" fmla="*/ 1652509 h 3758856"/>
              <a:gd name="connsiteX1" fmla="*/ 2617829 w 13782069"/>
              <a:gd name="connsiteY1" fmla="*/ 4182 h 3758856"/>
              <a:gd name="connsiteX2" fmla="*/ 3676608 w 13782069"/>
              <a:gd name="connsiteY2" fmla="*/ 1207340 h 3758856"/>
              <a:gd name="connsiteX3" fmla="*/ 2408568 w 13782069"/>
              <a:gd name="connsiteY3" fmla="*/ 3024108 h 3758856"/>
              <a:gd name="connsiteX4" fmla="*/ 3898932 w 13782069"/>
              <a:gd name="connsiteY4" fmla="*/ 3687226 h 3758856"/>
              <a:gd name="connsiteX5" fmla="*/ 5865504 w 13782069"/>
              <a:gd name="connsiteY5" fmla="*/ 1450338 h 3758856"/>
              <a:gd name="connsiteX6" fmla="*/ 8449091 w 13782069"/>
              <a:gd name="connsiteY6" fmla="*/ 670244 h 3758856"/>
              <a:gd name="connsiteX7" fmla="*/ 9822938 w 13782069"/>
              <a:gd name="connsiteY7" fmla="*/ 1508918 h 3758856"/>
              <a:gd name="connsiteX8" fmla="*/ 8596348 w 13782069"/>
              <a:gd name="connsiteY8" fmla="*/ 2771445 h 3758856"/>
              <a:gd name="connsiteX9" fmla="*/ 10251983 w 13782069"/>
              <a:gd name="connsiteY9" fmla="*/ 3481307 h 3758856"/>
              <a:gd name="connsiteX10" fmla="*/ 13782069 w 13782069"/>
              <a:gd name="connsiteY10" fmla="*/ 2133772 h 3758856"/>
              <a:gd name="connsiteX0" fmla="*/ 0 w 13782069"/>
              <a:gd name="connsiteY0" fmla="*/ 1652509 h 3770183"/>
              <a:gd name="connsiteX1" fmla="*/ 2617829 w 13782069"/>
              <a:gd name="connsiteY1" fmla="*/ 4182 h 3770183"/>
              <a:gd name="connsiteX2" fmla="*/ 3676608 w 13782069"/>
              <a:gd name="connsiteY2" fmla="*/ 1207340 h 3770183"/>
              <a:gd name="connsiteX3" fmla="*/ 2408568 w 13782069"/>
              <a:gd name="connsiteY3" fmla="*/ 3024108 h 3770183"/>
              <a:gd name="connsiteX4" fmla="*/ 3898932 w 13782069"/>
              <a:gd name="connsiteY4" fmla="*/ 3687226 h 3770183"/>
              <a:gd name="connsiteX5" fmla="*/ 5865504 w 13782069"/>
              <a:gd name="connsiteY5" fmla="*/ 1450338 h 3770183"/>
              <a:gd name="connsiteX6" fmla="*/ 8449091 w 13782069"/>
              <a:gd name="connsiteY6" fmla="*/ 670244 h 3770183"/>
              <a:gd name="connsiteX7" fmla="*/ 9822938 w 13782069"/>
              <a:gd name="connsiteY7" fmla="*/ 1508918 h 3770183"/>
              <a:gd name="connsiteX8" fmla="*/ 8596348 w 13782069"/>
              <a:gd name="connsiteY8" fmla="*/ 2771445 h 3770183"/>
              <a:gd name="connsiteX9" fmla="*/ 10251983 w 13782069"/>
              <a:gd name="connsiteY9" fmla="*/ 3481307 h 3770183"/>
              <a:gd name="connsiteX10" fmla="*/ 13782069 w 13782069"/>
              <a:gd name="connsiteY10" fmla="*/ 2133772 h 3770183"/>
              <a:gd name="connsiteX0" fmla="*/ 0 w 13782069"/>
              <a:gd name="connsiteY0" fmla="*/ 1652509 h 3794117"/>
              <a:gd name="connsiteX1" fmla="*/ 2617829 w 13782069"/>
              <a:gd name="connsiteY1" fmla="*/ 4182 h 3794117"/>
              <a:gd name="connsiteX2" fmla="*/ 3676608 w 13782069"/>
              <a:gd name="connsiteY2" fmla="*/ 1207340 h 3794117"/>
              <a:gd name="connsiteX3" fmla="*/ 2408568 w 13782069"/>
              <a:gd name="connsiteY3" fmla="*/ 3024108 h 3794117"/>
              <a:gd name="connsiteX4" fmla="*/ 3898932 w 13782069"/>
              <a:gd name="connsiteY4" fmla="*/ 3687226 h 3794117"/>
              <a:gd name="connsiteX5" fmla="*/ 3770942 w 13782069"/>
              <a:gd name="connsiteY5" fmla="*/ 3554894 h 3794117"/>
              <a:gd name="connsiteX6" fmla="*/ 5865504 w 13782069"/>
              <a:gd name="connsiteY6" fmla="*/ 1450338 h 3794117"/>
              <a:gd name="connsiteX7" fmla="*/ 8449091 w 13782069"/>
              <a:gd name="connsiteY7" fmla="*/ 670244 h 3794117"/>
              <a:gd name="connsiteX8" fmla="*/ 9822938 w 13782069"/>
              <a:gd name="connsiteY8" fmla="*/ 1508918 h 3794117"/>
              <a:gd name="connsiteX9" fmla="*/ 8596348 w 13782069"/>
              <a:gd name="connsiteY9" fmla="*/ 2771445 h 3794117"/>
              <a:gd name="connsiteX10" fmla="*/ 10251983 w 13782069"/>
              <a:gd name="connsiteY10" fmla="*/ 3481307 h 3794117"/>
              <a:gd name="connsiteX11" fmla="*/ 13782069 w 13782069"/>
              <a:gd name="connsiteY11" fmla="*/ 2133772 h 3794117"/>
              <a:gd name="connsiteX0" fmla="*/ 0 w 13782069"/>
              <a:gd name="connsiteY0" fmla="*/ 1652509 h 3758856"/>
              <a:gd name="connsiteX1" fmla="*/ 2617829 w 13782069"/>
              <a:gd name="connsiteY1" fmla="*/ 4182 h 3758856"/>
              <a:gd name="connsiteX2" fmla="*/ 3676608 w 13782069"/>
              <a:gd name="connsiteY2" fmla="*/ 1207340 h 3758856"/>
              <a:gd name="connsiteX3" fmla="*/ 2408568 w 13782069"/>
              <a:gd name="connsiteY3" fmla="*/ 3024108 h 3758856"/>
              <a:gd name="connsiteX4" fmla="*/ 3898932 w 13782069"/>
              <a:gd name="connsiteY4" fmla="*/ 3687226 h 3758856"/>
              <a:gd name="connsiteX5" fmla="*/ 5865504 w 13782069"/>
              <a:gd name="connsiteY5" fmla="*/ 1450338 h 3758856"/>
              <a:gd name="connsiteX6" fmla="*/ 8449091 w 13782069"/>
              <a:gd name="connsiteY6" fmla="*/ 670244 h 3758856"/>
              <a:gd name="connsiteX7" fmla="*/ 9822938 w 13782069"/>
              <a:gd name="connsiteY7" fmla="*/ 1508918 h 3758856"/>
              <a:gd name="connsiteX8" fmla="*/ 8596348 w 13782069"/>
              <a:gd name="connsiteY8" fmla="*/ 2771445 h 3758856"/>
              <a:gd name="connsiteX9" fmla="*/ 10251983 w 13782069"/>
              <a:gd name="connsiteY9" fmla="*/ 3481307 h 3758856"/>
              <a:gd name="connsiteX10" fmla="*/ 13782069 w 13782069"/>
              <a:gd name="connsiteY10" fmla="*/ 2133772 h 3758856"/>
              <a:gd name="connsiteX0" fmla="*/ 0 w 13782069"/>
              <a:gd name="connsiteY0" fmla="*/ 1652509 h 3717648"/>
              <a:gd name="connsiteX1" fmla="*/ 2617829 w 13782069"/>
              <a:gd name="connsiteY1" fmla="*/ 4182 h 3717648"/>
              <a:gd name="connsiteX2" fmla="*/ 3676608 w 13782069"/>
              <a:gd name="connsiteY2" fmla="*/ 1207340 h 3717648"/>
              <a:gd name="connsiteX3" fmla="*/ 2408568 w 13782069"/>
              <a:gd name="connsiteY3" fmla="*/ 3024108 h 3717648"/>
              <a:gd name="connsiteX4" fmla="*/ 3794724 w 13782069"/>
              <a:gd name="connsiteY4" fmla="*/ 3642256 h 3717648"/>
              <a:gd name="connsiteX5" fmla="*/ 5865504 w 13782069"/>
              <a:gd name="connsiteY5" fmla="*/ 1450338 h 3717648"/>
              <a:gd name="connsiteX6" fmla="*/ 8449091 w 13782069"/>
              <a:gd name="connsiteY6" fmla="*/ 670244 h 3717648"/>
              <a:gd name="connsiteX7" fmla="*/ 9822938 w 13782069"/>
              <a:gd name="connsiteY7" fmla="*/ 1508918 h 3717648"/>
              <a:gd name="connsiteX8" fmla="*/ 8596348 w 13782069"/>
              <a:gd name="connsiteY8" fmla="*/ 2771445 h 3717648"/>
              <a:gd name="connsiteX9" fmla="*/ 10251983 w 13782069"/>
              <a:gd name="connsiteY9" fmla="*/ 3481307 h 3717648"/>
              <a:gd name="connsiteX10" fmla="*/ 13782069 w 13782069"/>
              <a:gd name="connsiteY10" fmla="*/ 2133772 h 3717648"/>
              <a:gd name="connsiteX0" fmla="*/ 0 w 13782069"/>
              <a:gd name="connsiteY0" fmla="*/ 1652509 h 3674295"/>
              <a:gd name="connsiteX1" fmla="*/ 2617829 w 13782069"/>
              <a:gd name="connsiteY1" fmla="*/ 4182 h 3674295"/>
              <a:gd name="connsiteX2" fmla="*/ 3676608 w 13782069"/>
              <a:gd name="connsiteY2" fmla="*/ 1207340 h 3674295"/>
              <a:gd name="connsiteX3" fmla="*/ 2408568 w 13782069"/>
              <a:gd name="connsiteY3" fmla="*/ 3024108 h 3674295"/>
              <a:gd name="connsiteX4" fmla="*/ 3794724 w 13782069"/>
              <a:gd name="connsiteY4" fmla="*/ 3642256 h 3674295"/>
              <a:gd name="connsiteX5" fmla="*/ 5865504 w 13782069"/>
              <a:gd name="connsiteY5" fmla="*/ 1450338 h 3674295"/>
              <a:gd name="connsiteX6" fmla="*/ 8449091 w 13782069"/>
              <a:gd name="connsiteY6" fmla="*/ 670244 h 3674295"/>
              <a:gd name="connsiteX7" fmla="*/ 9822938 w 13782069"/>
              <a:gd name="connsiteY7" fmla="*/ 1508918 h 3674295"/>
              <a:gd name="connsiteX8" fmla="*/ 8596348 w 13782069"/>
              <a:gd name="connsiteY8" fmla="*/ 2771445 h 3674295"/>
              <a:gd name="connsiteX9" fmla="*/ 10251983 w 13782069"/>
              <a:gd name="connsiteY9" fmla="*/ 3481307 h 3674295"/>
              <a:gd name="connsiteX10" fmla="*/ 13782069 w 13782069"/>
              <a:gd name="connsiteY10" fmla="*/ 2133772 h 3674295"/>
              <a:gd name="connsiteX0" fmla="*/ 0 w 13782069"/>
              <a:gd name="connsiteY0" fmla="*/ 1649325 h 3668858"/>
              <a:gd name="connsiteX1" fmla="*/ 2617829 w 13782069"/>
              <a:gd name="connsiteY1" fmla="*/ 998 h 3668858"/>
              <a:gd name="connsiteX2" fmla="*/ 3512852 w 13782069"/>
              <a:gd name="connsiteY2" fmla="*/ 1443998 h 3668858"/>
              <a:gd name="connsiteX3" fmla="*/ 2408568 w 13782069"/>
              <a:gd name="connsiteY3" fmla="*/ 3020924 h 3668858"/>
              <a:gd name="connsiteX4" fmla="*/ 3794724 w 13782069"/>
              <a:gd name="connsiteY4" fmla="*/ 3639072 h 3668858"/>
              <a:gd name="connsiteX5" fmla="*/ 5865504 w 13782069"/>
              <a:gd name="connsiteY5" fmla="*/ 1447154 h 3668858"/>
              <a:gd name="connsiteX6" fmla="*/ 8449091 w 13782069"/>
              <a:gd name="connsiteY6" fmla="*/ 667060 h 3668858"/>
              <a:gd name="connsiteX7" fmla="*/ 9822938 w 13782069"/>
              <a:gd name="connsiteY7" fmla="*/ 1505734 h 3668858"/>
              <a:gd name="connsiteX8" fmla="*/ 8596348 w 13782069"/>
              <a:gd name="connsiteY8" fmla="*/ 2768261 h 3668858"/>
              <a:gd name="connsiteX9" fmla="*/ 10251983 w 13782069"/>
              <a:gd name="connsiteY9" fmla="*/ 3478123 h 3668858"/>
              <a:gd name="connsiteX10" fmla="*/ 13782069 w 13782069"/>
              <a:gd name="connsiteY10" fmla="*/ 2130588 h 3668858"/>
              <a:gd name="connsiteX0" fmla="*/ 0 w 13782069"/>
              <a:gd name="connsiteY0" fmla="*/ 1649754 h 3669287"/>
              <a:gd name="connsiteX1" fmla="*/ 2617829 w 13782069"/>
              <a:gd name="connsiteY1" fmla="*/ 1427 h 3669287"/>
              <a:gd name="connsiteX2" fmla="*/ 3512852 w 13782069"/>
              <a:gd name="connsiteY2" fmla="*/ 1444427 h 3669287"/>
              <a:gd name="connsiteX3" fmla="*/ 2408568 w 13782069"/>
              <a:gd name="connsiteY3" fmla="*/ 3021353 h 3669287"/>
              <a:gd name="connsiteX4" fmla="*/ 3794724 w 13782069"/>
              <a:gd name="connsiteY4" fmla="*/ 3639501 h 3669287"/>
              <a:gd name="connsiteX5" fmla="*/ 5865504 w 13782069"/>
              <a:gd name="connsiteY5" fmla="*/ 1447583 h 3669287"/>
              <a:gd name="connsiteX6" fmla="*/ 8449091 w 13782069"/>
              <a:gd name="connsiteY6" fmla="*/ 667489 h 3669287"/>
              <a:gd name="connsiteX7" fmla="*/ 9822938 w 13782069"/>
              <a:gd name="connsiteY7" fmla="*/ 1506163 h 3669287"/>
              <a:gd name="connsiteX8" fmla="*/ 8596348 w 13782069"/>
              <a:gd name="connsiteY8" fmla="*/ 2768690 h 3669287"/>
              <a:gd name="connsiteX9" fmla="*/ 10251983 w 13782069"/>
              <a:gd name="connsiteY9" fmla="*/ 3478552 h 3669287"/>
              <a:gd name="connsiteX10" fmla="*/ 13782069 w 13782069"/>
              <a:gd name="connsiteY10" fmla="*/ 2131017 h 3669287"/>
              <a:gd name="connsiteX0" fmla="*/ 0 w 13782069"/>
              <a:gd name="connsiteY0" fmla="*/ 1652002 h 3672485"/>
              <a:gd name="connsiteX1" fmla="*/ 2617829 w 13782069"/>
              <a:gd name="connsiteY1" fmla="*/ 3675 h 3672485"/>
              <a:gd name="connsiteX2" fmla="*/ 3483079 w 13782069"/>
              <a:gd name="connsiteY2" fmla="*/ 1341744 h 3672485"/>
              <a:gd name="connsiteX3" fmla="*/ 2408568 w 13782069"/>
              <a:gd name="connsiteY3" fmla="*/ 3023601 h 3672485"/>
              <a:gd name="connsiteX4" fmla="*/ 3794724 w 13782069"/>
              <a:gd name="connsiteY4" fmla="*/ 3641749 h 3672485"/>
              <a:gd name="connsiteX5" fmla="*/ 5865504 w 13782069"/>
              <a:gd name="connsiteY5" fmla="*/ 1449831 h 3672485"/>
              <a:gd name="connsiteX6" fmla="*/ 8449091 w 13782069"/>
              <a:gd name="connsiteY6" fmla="*/ 669737 h 3672485"/>
              <a:gd name="connsiteX7" fmla="*/ 9822938 w 13782069"/>
              <a:gd name="connsiteY7" fmla="*/ 1508411 h 3672485"/>
              <a:gd name="connsiteX8" fmla="*/ 8596348 w 13782069"/>
              <a:gd name="connsiteY8" fmla="*/ 2770938 h 3672485"/>
              <a:gd name="connsiteX9" fmla="*/ 10251983 w 13782069"/>
              <a:gd name="connsiteY9" fmla="*/ 3480800 h 3672485"/>
              <a:gd name="connsiteX10" fmla="*/ 13782069 w 13782069"/>
              <a:gd name="connsiteY10" fmla="*/ 2133265 h 3672485"/>
              <a:gd name="connsiteX0" fmla="*/ 0 w 13782069"/>
              <a:gd name="connsiteY0" fmla="*/ 1654795 h 3675278"/>
              <a:gd name="connsiteX1" fmla="*/ 2617829 w 13782069"/>
              <a:gd name="connsiteY1" fmla="*/ 6468 h 3675278"/>
              <a:gd name="connsiteX2" fmla="*/ 3483079 w 13782069"/>
              <a:gd name="connsiteY2" fmla="*/ 1344537 h 3675278"/>
              <a:gd name="connsiteX3" fmla="*/ 2408568 w 13782069"/>
              <a:gd name="connsiteY3" fmla="*/ 3026394 h 3675278"/>
              <a:gd name="connsiteX4" fmla="*/ 3794724 w 13782069"/>
              <a:gd name="connsiteY4" fmla="*/ 3644542 h 3675278"/>
              <a:gd name="connsiteX5" fmla="*/ 5865504 w 13782069"/>
              <a:gd name="connsiteY5" fmla="*/ 1452624 h 3675278"/>
              <a:gd name="connsiteX6" fmla="*/ 8449091 w 13782069"/>
              <a:gd name="connsiteY6" fmla="*/ 672530 h 3675278"/>
              <a:gd name="connsiteX7" fmla="*/ 9822938 w 13782069"/>
              <a:gd name="connsiteY7" fmla="*/ 1511204 h 3675278"/>
              <a:gd name="connsiteX8" fmla="*/ 8596348 w 13782069"/>
              <a:gd name="connsiteY8" fmla="*/ 2773731 h 3675278"/>
              <a:gd name="connsiteX9" fmla="*/ 10251983 w 13782069"/>
              <a:gd name="connsiteY9" fmla="*/ 3483593 h 3675278"/>
              <a:gd name="connsiteX10" fmla="*/ 13782069 w 13782069"/>
              <a:gd name="connsiteY10" fmla="*/ 2136058 h 3675278"/>
              <a:gd name="connsiteX0" fmla="*/ 0 w 13782069"/>
              <a:gd name="connsiteY0" fmla="*/ 1650571 h 3752861"/>
              <a:gd name="connsiteX1" fmla="*/ 2617829 w 13782069"/>
              <a:gd name="connsiteY1" fmla="*/ 2244 h 3752861"/>
              <a:gd name="connsiteX2" fmla="*/ 3483079 w 13782069"/>
              <a:gd name="connsiteY2" fmla="*/ 1340313 h 3752861"/>
              <a:gd name="connsiteX3" fmla="*/ 2244812 w 13782069"/>
              <a:gd name="connsiteY3" fmla="*/ 3217043 h 3752861"/>
              <a:gd name="connsiteX4" fmla="*/ 3794724 w 13782069"/>
              <a:gd name="connsiteY4" fmla="*/ 3640318 h 3752861"/>
              <a:gd name="connsiteX5" fmla="*/ 5865504 w 13782069"/>
              <a:gd name="connsiteY5" fmla="*/ 1448400 h 3752861"/>
              <a:gd name="connsiteX6" fmla="*/ 8449091 w 13782069"/>
              <a:gd name="connsiteY6" fmla="*/ 668306 h 3752861"/>
              <a:gd name="connsiteX7" fmla="*/ 9822938 w 13782069"/>
              <a:gd name="connsiteY7" fmla="*/ 1506980 h 3752861"/>
              <a:gd name="connsiteX8" fmla="*/ 8596348 w 13782069"/>
              <a:gd name="connsiteY8" fmla="*/ 2769507 h 3752861"/>
              <a:gd name="connsiteX9" fmla="*/ 10251983 w 13782069"/>
              <a:gd name="connsiteY9" fmla="*/ 3479369 h 3752861"/>
              <a:gd name="connsiteX10" fmla="*/ 13782069 w 13782069"/>
              <a:gd name="connsiteY10" fmla="*/ 2131834 h 3752861"/>
              <a:gd name="connsiteX0" fmla="*/ 0 w 13782069"/>
              <a:gd name="connsiteY0" fmla="*/ 1650571 h 3855092"/>
              <a:gd name="connsiteX1" fmla="*/ 2617829 w 13782069"/>
              <a:gd name="connsiteY1" fmla="*/ 2244 h 3855092"/>
              <a:gd name="connsiteX2" fmla="*/ 3483079 w 13782069"/>
              <a:gd name="connsiteY2" fmla="*/ 1340313 h 3855092"/>
              <a:gd name="connsiteX3" fmla="*/ 2244812 w 13782069"/>
              <a:gd name="connsiteY3" fmla="*/ 3217043 h 3855092"/>
              <a:gd name="connsiteX4" fmla="*/ 3794724 w 13782069"/>
              <a:gd name="connsiteY4" fmla="*/ 3640318 h 3855092"/>
              <a:gd name="connsiteX5" fmla="*/ 5865504 w 13782069"/>
              <a:gd name="connsiteY5" fmla="*/ 1448400 h 3855092"/>
              <a:gd name="connsiteX6" fmla="*/ 8449091 w 13782069"/>
              <a:gd name="connsiteY6" fmla="*/ 668306 h 3855092"/>
              <a:gd name="connsiteX7" fmla="*/ 9822938 w 13782069"/>
              <a:gd name="connsiteY7" fmla="*/ 1506980 h 3855092"/>
              <a:gd name="connsiteX8" fmla="*/ 8596348 w 13782069"/>
              <a:gd name="connsiteY8" fmla="*/ 2769507 h 3855092"/>
              <a:gd name="connsiteX9" fmla="*/ 10251983 w 13782069"/>
              <a:gd name="connsiteY9" fmla="*/ 3479369 h 3855092"/>
              <a:gd name="connsiteX10" fmla="*/ 13782069 w 13782069"/>
              <a:gd name="connsiteY10" fmla="*/ 2131834 h 3855092"/>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748503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197688 w 13782069"/>
              <a:gd name="connsiteY7" fmla="*/ 1808227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197688 w 13782069"/>
              <a:gd name="connsiteY7" fmla="*/ 1808227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840402 w 13782069"/>
              <a:gd name="connsiteY7" fmla="*/ 2257932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840402 w 13782069"/>
              <a:gd name="connsiteY7" fmla="*/ 2257932 h 3856536"/>
              <a:gd name="connsiteX8" fmla="*/ 7316075 w 13782069"/>
              <a:gd name="connsiteY8" fmla="*/ 3520460 h 3856536"/>
              <a:gd name="connsiteX9" fmla="*/ 11055876 w 13782069"/>
              <a:gd name="connsiteY9" fmla="*/ 3315922 h 3856536"/>
              <a:gd name="connsiteX10" fmla="*/ 13782069 w 13782069"/>
              <a:gd name="connsiteY10" fmla="*/ 2133278 h 3856536"/>
              <a:gd name="connsiteX0" fmla="*/ 0 w 13782069"/>
              <a:gd name="connsiteY0" fmla="*/ 1652015 h 3983361"/>
              <a:gd name="connsiteX1" fmla="*/ 2617829 w 13782069"/>
              <a:gd name="connsiteY1" fmla="*/ 3688 h 3983361"/>
              <a:gd name="connsiteX2" fmla="*/ 3483079 w 13782069"/>
              <a:gd name="connsiteY2" fmla="*/ 1341757 h 3983361"/>
              <a:gd name="connsiteX3" fmla="*/ 2244812 w 13782069"/>
              <a:gd name="connsiteY3" fmla="*/ 3218487 h 3983361"/>
              <a:gd name="connsiteX4" fmla="*/ 3794724 w 13782069"/>
              <a:gd name="connsiteY4" fmla="*/ 3641762 h 3983361"/>
              <a:gd name="connsiteX5" fmla="*/ 5865504 w 13782069"/>
              <a:gd name="connsiteY5" fmla="*/ 1449844 h 3983361"/>
              <a:gd name="connsiteX6" fmla="*/ 8449091 w 13782069"/>
              <a:gd name="connsiteY6" fmla="*/ 669750 h 3983361"/>
              <a:gd name="connsiteX7" fmla="*/ 8840402 w 13782069"/>
              <a:gd name="connsiteY7" fmla="*/ 2257932 h 3983361"/>
              <a:gd name="connsiteX8" fmla="*/ 7316075 w 13782069"/>
              <a:gd name="connsiteY8" fmla="*/ 3520460 h 3983361"/>
              <a:gd name="connsiteX9" fmla="*/ 11055876 w 13782069"/>
              <a:gd name="connsiteY9" fmla="*/ 3315922 h 3983361"/>
              <a:gd name="connsiteX10" fmla="*/ 13782069 w 13782069"/>
              <a:gd name="connsiteY10" fmla="*/ 2133278 h 3983361"/>
              <a:gd name="connsiteX0" fmla="*/ 0 w 13782069"/>
              <a:gd name="connsiteY0" fmla="*/ 1652015 h 3948460"/>
              <a:gd name="connsiteX1" fmla="*/ 2617829 w 13782069"/>
              <a:gd name="connsiteY1" fmla="*/ 3688 h 3948460"/>
              <a:gd name="connsiteX2" fmla="*/ 3483079 w 13782069"/>
              <a:gd name="connsiteY2" fmla="*/ 1341757 h 3948460"/>
              <a:gd name="connsiteX3" fmla="*/ 2244812 w 13782069"/>
              <a:gd name="connsiteY3" fmla="*/ 3218487 h 3948460"/>
              <a:gd name="connsiteX4" fmla="*/ 3794724 w 13782069"/>
              <a:gd name="connsiteY4" fmla="*/ 3641762 h 3948460"/>
              <a:gd name="connsiteX5" fmla="*/ 5865504 w 13782069"/>
              <a:gd name="connsiteY5" fmla="*/ 1449844 h 3948460"/>
              <a:gd name="connsiteX6" fmla="*/ 8449091 w 13782069"/>
              <a:gd name="connsiteY6" fmla="*/ 669750 h 3948460"/>
              <a:gd name="connsiteX7" fmla="*/ 8840402 w 13782069"/>
              <a:gd name="connsiteY7" fmla="*/ 2257932 h 3948460"/>
              <a:gd name="connsiteX8" fmla="*/ 7524492 w 13782069"/>
              <a:gd name="connsiteY8" fmla="*/ 3460499 h 3948460"/>
              <a:gd name="connsiteX9" fmla="*/ 11055876 w 13782069"/>
              <a:gd name="connsiteY9" fmla="*/ 3315922 h 3948460"/>
              <a:gd name="connsiteX10" fmla="*/ 13782069 w 13782069"/>
              <a:gd name="connsiteY10" fmla="*/ 2133278 h 3948460"/>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995536"/>
              <a:gd name="connsiteX1" fmla="*/ 2617829 w 13782069"/>
              <a:gd name="connsiteY1" fmla="*/ 3688 h 3995536"/>
              <a:gd name="connsiteX2" fmla="*/ 3483079 w 13782069"/>
              <a:gd name="connsiteY2" fmla="*/ 1341757 h 3995536"/>
              <a:gd name="connsiteX3" fmla="*/ 2244812 w 13782069"/>
              <a:gd name="connsiteY3" fmla="*/ 3218487 h 3995536"/>
              <a:gd name="connsiteX4" fmla="*/ 3794724 w 13782069"/>
              <a:gd name="connsiteY4" fmla="*/ 3641762 h 3995536"/>
              <a:gd name="connsiteX5" fmla="*/ 5865504 w 13782069"/>
              <a:gd name="connsiteY5" fmla="*/ 1449844 h 3995536"/>
              <a:gd name="connsiteX6" fmla="*/ 8225787 w 13782069"/>
              <a:gd name="connsiteY6" fmla="*/ 699730 h 3995536"/>
              <a:gd name="connsiteX7" fmla="*/ 8974385 w 13782069"/>
              <a:gd name="connsiteY7" fmla="*/ 1928149 h 3995536"/>
              <a:gd name="connsiteX8" fmla="*/ 7524492 w 13782069"/>
              <a:gd name="connsiteY8" fmla="*/ 3460499 h 3995536"/>
              <a:gd name="connsiteX9" fmla="*/ 11055876 w 13782069"/>
              <a:gd name="connsiteY9" fmla="*/ 3315922 h 3995536"/>
              <a:gd name="connsiteX10" fmla="*/ 13782069 w 13782069"/>
              <a:gd name="connsiteY10" fmla="*/ 2133278 h 3995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643587 w 13782069"/>
              <a:gd name="connsiteY8" fmla="*/ 3010794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9123254 w 13782069"/>
              <a:gd name="connsiteY7" fmla="*/ 1673316 h 3856536"/>
              <a:gd name="connsiteX8" fmla="*/ 7643587 w 13782069"/>
              <a:gd name="connsiteY8" fmla="*/ 3010794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821264 w 13782069"/>
              <a:gd name="connsiteY6" fmla="*/ 86462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821264 w 13782069"/>
              <a:gd name="connsiteY6" fmla="*/ 86462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75946"/>
              <a:gd name="connsiteX1" fmla="*/ 2617829 w 13782069"/>
              <a:gd name="connsiteY1" fmla="*/ 3688 h 3875946"/>
              <a:gd name="connsiteX2" fmla="*/ 3483079 w 13782069"/>
              <a:gd name="connsiteY2" fmla="*/ 1341757 h 3875946"/>
              <a:gd name="connsiteX3" fmla="*/ 2244812 w 13782069"/>
              <a:gd name="connsiteY3" fmla="*/ 3218487 h 3875946"/>
              <a:gd name="connsiteX4" fmla="*/ 3794724 w 13782069"/>
              <a:gd name="connsiteY4" fmla="*/ 3641762 h 3875946"/>
              <a:gd name="connsiteX5" fmla="*/ 5865504 w 13782069"/>
              <a:gd name="connsiteY5" fmla="*/ 1449844 h 3875946"/>
              <a:gd name="connsiteX6" fmla="*/ 8821264 w 13782069"/>
              <a:gd name="connsiteY6" fmla="*/ 864621 h 3875946"/>
              <a:gd name="connsiteX7" fmla="*/ 7643587 w 13782069"/>
              <a:gd name="connsiteY7" fmla="*/ 3010794 h 3875946"/>
              <a:gd name="connsiteX8" fmla="*/ 11055876 w 13782069"/>
              <a:gd name="connsiteY8" fmla="*/ 3315922 h 3875946"/>
              <a:gd name="connsiteX9" fmla="*/ 13782069 w 13782069"/>
              <a:gd name="connsiteY9" fmla="*/ 2133278 h 387594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7347461 w 13782069"/>
              <a:gd name="connsiteY6" fmla="*/ 103625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7347461 w 13782069"/>
              <a:gd name="connsiteY6" fmla="*/ 103625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11734"/>
              <a:gd name="connsiteX1" fmla="*/ 2617829 w 13782069"/>
              <a:gd name="connsiteY1" fmla="*/ 3688 h 3811734"/>
              <a:gd name="connsiteX2" fmla="*/ 3483079 w 13782069"/>
              <a:gd name="connsiteY2" fmla="*/ 1341757 h 3811734"/>
              <a:gd name="connsiteX3" fmla="*/ 2244812 w 13782069"/>
              <a:gd name="connsiteY3" fmla="*/ 3218487 h 3811734"/>
              <a:gd name="connsiteX4" fmla="*/ 3794724 w 13782069"/>
              <a:gd name="connsiteY4" fmla="*/ 3641762 h 3811734"/>
              <a:gd name="connsiteX5" fmla="*/ 5344464 w 13782069"/>
              <a:gd name="connsiteY5" fmla="*/ 2093455 h 3811734"/>
              <a:gd name="connsiteX6" fmla="*/ 7347461 w 13782069"/>
              <a:gd name="connsiteY6" fmla="*/ 1036251 h 3811734"/>
              <a:gd name="connsiteX7" fmla="*/ 7643587 w 13782069"/>
              <a:gd name="connsiteY7" fmla="*/ 3010794 h 3811734"/>
              <a:gd name="connsiteX8" fmla="*/ 11055876 w 13782069"/>
              <a:gd name="connsiteY8" fmla="*/ 3315922 h 3811734"/>
              <a:gd name="connsiteX9" fmla="*/ 13782069 w 13782069"/>
              <a:gd name="connsiteY9" fmla="*/ 2133278 h 3811734"/>
              <a:gd name="connsiteX0" fmla="*/ 0 w 13782069"/>
              <a:gd name="connsiteY0" fmla="*/ 1652015 h 3885798"/>
              <a:gd name="connsiteX1" fmla="*/ 2617829 w 13782069"/>
              <a:gd name="connsiteY1" fmla="*/ 3688 h 3885798"/>
              <a:gd name="connsiteX2" fmla="*/ 3483079 w 13782069"/>
              <a:gd name="connsiteY2" fmla="*/ 1341757 h 3885798"/>
              <a:gd name="connsiteX3" fmla="*/ 2244812 w 13782069"/>
              <a:gd name="connsiteY3" fmla="*/ 3218487 h 3885798"/>
              <a:gd name="connsiteX4" fmla="*/ 3794724 w 13782069"/>
              <a:gd name="connsiteY4" fmla="*/ 3641762 h 3885798"/>
              <a:gd name="connsiteX5" fmla="*/ 7347461 w 13782069"/>
              <a:gd name="connsiteY5" fmla="*/ 1036251 h 3885798"/>
              <a:gd name="connsiteX6" fmla="*/ 7643587 w 13782069"/>
              <a:gd name="connsiteY6" fmla="*/ 3010794 h 3885798"/>
              <a:gd name="connsiteX7" fmla="*/ 11055876 w 13782069"/>
              <a:gd name="connsiteY7" fmla="*/ 3315922 h 3885798"/>
              <a:gd name="connsiteX8" fmla="*/ 13782069 w 13782069"/>
              <a:gd name="connsiteY8" fmla="*/ 2133278 h 388579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562031 w 13782069"/>
              <a:gd name="connsiteY7" fmla="*/ 1971493 h 3903128"/>
              <a:gd name="connsiteX8" fmla="*/ 13782069 w 13782069"/>
              <a:gd name="connsiteY8" fmla="*/ 2133278 h 3903128"/>
              <a:gd name="connsiteX0" fmla="*/ 0 w 11562031"/>
              <a:gd name="connsiteY0" fmla="*/ 1652015 h 3903128"/>
              <a:gd name="connsiteX1" fmla="*/ 2617829 w 11562031"/>
              <a:gd name="connsiteY1" fmla="*/ 3688 h 3903128"/>
              <a:gd name="connsiteX2" fmla="*/ 3483079 w 11562031"/>
              <a:gd name="connsiteY2" fmla="*/ 1341757 h 3903128"/>
              <a:gd name="connsiteX3" fmla="*/ 2244812 w 11562031"/>
              <a:gd name="connsiteY3" fmla="*/ 3218487 h 3903128"/>
              <a:gd name="connsiteX4" fmla="*/ 3794724 w 11562031"/>
              <a:gd name="connsiteY4" fmla="*/ 3641762 h 3903128"/>
              <a:gd name="connsiteX5" fmla="*/ 6409587 w 11562031"/>
              <a:gd name="connsiteY5" fmla="*/ 793109 h 3903128"/>
              <a:gd name="connsiteX6" fmla="*/ 8134855 w 11562031"/>
              <a:gd name="connsiteY6" fmla="*/ 3168121 h 3903128"/>
              <a:gd name="connsiteX7" fmla="*/ 11562031 w 11562031"/>
              <a:gd name="connsiteY7" fmla="*/ 1971493 h 3903128"/>
              <a:gd name="connsiteX0" fmla="*/ 0 w 12678548"/>
              <a:gd name="connsiteY0" fmla="*/ 1652015 h 3903128"/>
              <a:gd name="connsiteX1" fmla="*/ 2617829 w 12678548"/>
              <a:gd name="connsiteY1" fmla="*/ 3688 h 3903128"/>
              <a:gd name="connsiteX2" fmla="*/ 3483079 w 12678548"/>
              <a:gd name="connsiteY2" fmla="*/ 1341757 h 3903128"/>
              <a:gd name="connsiteX3" fmla="*/ 2244812 w 12678548"/>
              <a:gd name="connsiteY3" fmla="*/ 3218487 h 3903128"/>
              <a:gd name="connsiteX4" fmla="*/ 3794724 w 12678548"/>
              <a:gd name="connsiteY4" fmla="*/ 3641762 h 3903128"/>
              <a:gd name="connsiteX5" fmla="*/ 6409587 w 12678548"/>
              <a:gd name="connsiteY5" fmla="*/ 793109 h 3903128"/>
              <a:gd name="connsiteX6" fmla="*/ 8134855 w 12678548"/>
              <a:gd name="connsiteY6" fmla="*/ 3168121 h 3903128"/>
              <a:gd name="connsiteX7" fmla="*/ 12678548 w 12678548"/>
              <a:gd name="connsiteY7" fmla="*/ 1385093 h 3903128"/>
              <a:gd name="connsiteX0" fmla="*/ 0 w 12678548"/>
              <a:gd name="connsiteY0" fmla="*/ 1652015 h 3879702"/>
              <a:gd name="connsiteX1" fmla="*/ 2617829 w 12678548"/>
              <a:gd name="connsiteY1" fmla="*/ 3688 h 3879702"/>
              <a:gd name="connsiteX2" fmla="*/ 3483079 w 12678548"/>
              <a:gd name="connsiteY2" fmla="*/ 1341757 h 3879702"/>
              <a:gd name="connsiteX3" fmla="*/ 2244812 w 12678548"/>
              <a:gd name="connsiteY3" fmla="*/ 3218487 h 3879702"/>
              <a:gd name="connsiteX4" fmla="*/ 3794724 w 12678548"/>
              <a:gd name="connsiteY4" fmla="*/ 3641762 h 3879702"/>
              <a:gd name="connsiteX5" fmla="*/ 6379814 w 12678548"/>
              <a:gd name="connsiteY5" fmla="*/ 1122065 h 3879702"/>
              <a:gd name="connsiteX6" fmla="*/ 8134855 w 12678548"/>
              <a:gd name="connsiteY6" fmla="*/ 3168121 h 3879702"/>
              <a:gd name="connsiteX7" fmla="*/ 12678548 w 12678548"/>
              <a:gd name="connsiteY7" fmla="*/ 1385093 h 3879702"/>
              <a:gd name="connsiteX0" fmla="*/ 0 w 12678548"/>
              <a:gd name="connsiteY0" fmla="*/ 1652015 h 3879702"/>
              <a:gd name="connsiteX1" fmla="*/ 2617829 w 12678548"/>
              <a:gd name="connsiteY1" fmla="*/ 3688 h 3879702"/>
              <a:gd name="connsiteX2" fmla="*/ 3483079 w 12678548"/>
              <a:gd name="connsiteY2" fmla="*/ 1341757 h 3879702"/>
              <a:gd name="connsiteX3" fmla="*/ 2244812 w 12678548"/>
              <a:gd name="connsiteY3" fmla="*/ 3218487 h 3879702"/>
              <a:gd name="connsiteX4" fmla="*/ 3794724 w 12678548"/>
              <a:gd name="connsiteY4" fmla="*/ 3641762 h 3879702"/>
              <a:gd name="connsiteX5" fmla="*/ 6379814 w 12678548"/>
              <a:gd name="connsiteY5" fmla="*/ 1122065 h 3879702"/>
              <a:gd name="connsiteX6" fmla="*/ 8134855 w 12678548"/>
              <a:gd name="connsiteY6" fmla="*/ 3168121 h 3879702"/>
              <a:gd name="connsiteX7" fmla="*/ 12678548 w 12678548"/>
              <a:gd name="connsiteY7" fmla="*/ 1385093 h 3879702"/>
              <a:gd name="connsiteX0" fmla="*/ 0 w 12678548"/>
              <a:gd name="connsiteY0" fmla="*/ 1652015 h 3873618"/>
              <a:gd name="connsiteX1" fmla="*/ 2617829 w 12678548"/>
              <a:gd name="connsiteY1" fmla="*/ 3688 h 3873618"/>
              <a:gd name="connsiteX2" fmla="*/ 3483079 w 12678548"/>
              <a:gd name="connsiteY2" fmla="*/ 1341757 h 3873618"/>
              <a:gd name="connsiteX3" fmla="*/ 2244812 w 12678548"/>
              <a:gd name="connsiteY3" fmla="*/ 3218487 h 3873618"/>
              <a:gd name="connsiteX4" fmla="*/ 3794724 w 12678548"/>
              <a:gd name="connsiteY4" fmla="*/ 3641762 h 3873618"/>
              <a:gd name="connsiteX5" fmla="*/ 6811533 w 12678548"/>
              <a:gd name="connsiteY5" fmla="*/ 1207880 h 3873618"/>
              <a:gd name="connsiteX6" fmla="*/ 8134855 w 12678548"/>
              <a:gd name="connsiteY6" fmla="*/ 3168121 h 3873618"/>
              <a:gd name="connsiteX7" fmla="*/ 12678548 w 12678548"/>
              <a:gd name="connsiteY7" fmla="*/ 1385093 h 3873618"/>
              <a:gd name="connsiteX0" fmla="*/ 0 w 12678548"/>
              <a:gd name="connsiteY0" fmla="*/ 1652015 h 3873618"/>
              <a:gd name="connsiteX1" fmla="*/ 2617829 w 12678548"/>
              <a:gd name="connsiteY1" fmla="*/ 3688 h 3873618"/>
              <a:gd name="connsiteX2" fmla="*/ 3483079 w 12678548"/>
              <a:gd name="connsiteY2" fmla="*/ 1341757 h 3873618"/>
              <a:gd name="connsiteX3" fmla="*/ 2244812 w 12678548"/>
              <a:gd name="connsiteY3" fmla="*/ 3218487 h 3873618"/>
              <a:gd name="connsiteX4" fmla="*/ 3794724 w 12678548"/>
              <a:gd name="connsiteY4" fmla="*/ 3641762 h 3873618"/>
              <a:gd name="connsiteX5" fmla="*/ 6811533 w 12678548"/>
              <a:gd name="connsiteY5" fmla="*/ 1207880 h 3873618"/>
              <a:gd name="connsiteX6" fmla="*/ 9296034 w 12678548"/>
              <a:gd name="connsiteY6" fmla="*/ 2939282 h 3873618"/>
              <a:gd name="connsiteX7" fmla="*/ 12678548 w 12678548"/>
              <a:gd name="connsiteY7" fmla="*/ 1385093 h 3873618"/>
              <a:gd name="connsiteX0" fmla="*/ 0 w 12678548"/>
              <a:gd name="connsiteY0" fmla="*/ 1166123 h 3387726"/>
              <a:gd name="connsiteX1" fmla="*/ 2111674 w 12678548"/>
              <a:gd name="connsiteY1" fmla="*/ 4079 h 3387726"/>
              <a:gd name="connsiteX2" fmla="*/ 3483079 w 12678548"/>
              <a:gd name="connsiteY2" fmla="*/ 855865 h 3387726"/>
              <a:gd name="connsiteX3" fmla="*/ 2244812 w 12678548"/>
              <a:gd name="connsiteY3" fmla="*/ 2732595 h 3387726"/>
              <a:gd name="connsiteX4" fmla="*/ 3794724 w 12678548"/>
              <a:gd name="connsiteY4" fmla="*/ 3155870 h 3387726"/>
              <a:gd name="connsiteX5" fmla="*/ 6811533 w 12678548"/>
              <a:gd name="connsiteY5" fmla="*/ 721988 h 3387726"/>
              <a:gd name="connsiteX6" fmla="*/ 9296034 w 12678548"/>
              <a:gd name="connsiteY6" fmla="*/ 2453390 h 3387726"/>
              <a:gd name="connsiteX7" fmla="*/ 12678548 w 12678548"/>
              <a:gd name="connsiteY7" fmla="*/ 899201 h 3387726"/>
              <a:gd name="connsiteX0" fmla="*/ 0 w 13497328"/>
              <a:gd name="connsiteY0" fmla="*/ 1431291 h 3395450"/>
              <a:gd name="connsiteX1" fmla="*/ 2930454 w 13497328"/>
              <a:gd name="connsiteY1" fmla="*/ 11803 h 3395450"/>
              <a:gd name="connsiteX2" fmla="*/ 4301859 w 13497328"/>
              <a:gd name="connsiteY2" fmla="*/ 863589 h 3395450"/>
              <a:gd name="connsiteX3" fmla="*/ 3063592 w 13497328"/>
              <a:gd name="connsiteY3" fmla="*/ 2740319 h 3395450"/>
              <a:gd name="connsiteX4" fmla="*/ 4613504 w 13497328"/>
              <a:gd name="connsiteY4" fmla="*/ 3163594 h 3395450"/>
              <a:gd name="connsiteX5" fmla="*/ 7630313 w 13497328"/>
              <a:gd name="connsiteY5" fmla="*/ 729712 h 3395450"/>
              <a:gd name="connsiteX6" fmla="*/ 10114814 w 13497328"/>
              <a:gd name="connsiteY6" fmla="*/ 2461114 h 3395450"/>
              <a:gd name="connsiteX7" fmla="*/ 13497328 w 13497328"/>
              <a:gd name="connsiteY7" fmla="*/ 906925 h 3395450"/>
              <a:gd name="connsiteX0" fmla="*/ 0 w 13497328"/>
              <a:gd name="connsiteY0" fmla="*/ 1403191 h 3367350"/>
              <a:gd name="connsiteX1" fmla="*/ 2707150 w 13497328"/>
              <a:gd name="connsiteY1" fmla="*/ 12308 h 3367350"/>
              <a:gd name="connsiteX2" fmla="*/ 4301859 w 13497328"/>
              <a:gd name="connsiteY2" fmla="*/ 835489 h 3367350"/>
              <a:gd name="connsiteX3" fmla="*/ 3063592 w 13497328"/>
              <a:gd name="connsiteY3" fmla="*/ 2712219 h 3367350"/>
              <a:gd name="connsiteX4" fmla="*/ 4613504 w 13497328"/>
              <a:gd name="connsiteY4" fmla="*/ 3135494 h 3367350"/>
              <a:gd name="connsiteX5" fmla="*/ 7630313 w 13497328"/>
              <a:gd name="connsiteY5" fmla="*/ 701612 h 3367350"/>
              <a:gd name="connsiteX6" fmla="*/ 10114814 w 13497328"/>
              <a:gd name="connsiteY6" fmla="*/ 2433014 h 3367350"/>
              <a:gd name="connsiteX7" fmla="*/ 13497328 w 13497328"/>
              <a:gd name="connsiteY7" fmla="*/ 878825 h 3367350"/>
              <a:gd name="connsiteX0" fmla="*/ 0 w 13497328"/>
              <a:gd name="connsiteY0" fmla="*/ 1434721 h 3398880"/>
              <a:gd name="connsiteX1" fmla="*/ 2707150 w 13497328"/>
              <a:gd name="connsiteY1" fmla="*/ 43838 h 3398880"/>
              <a:gd name="connsiteX2" fmla="*/ 4301859 w 13497328"/>
              <a:gd name="connsiteY2" fmla="*/ 867019 h 3398880"/>
              <a:gd name="connsiteX3" fmla="*/ 3063592 w 13497328"/>
              <a:gd name="connsiteY3" fmla="*/ 2743749 h 3398880"/>
              <a:gd name="connsiteX4" fmla="*/ 4613504 w 13497328"/>
              <a:gd name="connsiteY4" fmla="*/ 3167024 h 3398880"/>
              <a:gd name="connsiteX5" fmla="*/ 7630313 w 13497328"/>
              <a:gd name="connsiteY5" fmla="*/ 733142 h 3398880"/>
              <a:gd name="connsiteX6" fmla="*/ 10114814 w 13497328"/>
              <a:gd name="connsiteY6" fmla="*/ 2464544 h 3398880"/>
              <a:gd name="connsiteX7" fmla="*/ 13497328 w 13497328"/>
              <a:gd name="connsiteY7" fmla="*/ 910355 h 3398880"/>
              <a:gd name="connsiteX0" fmla="*/ 0 w 13497328"/>
              <a:gd name="connsiteY0" fmla="*/ 1442689 h 3406848"/>
              <a:gd name="connsiteX1" fmla="*/ 2707150 w 13497328"/>
              <a:gd name="connsiteY1" fmla="*/ 51806 h 3406848"/>
              <a:gd name="connsiteX2" fmla="*/ 4301859 w 13497328"/>
              <a:gd name="connsiteY2" fmla="*/ 874987 h 3406848"/>
              <a:gd name="connsiteX3" fmla="*/ 3063592 w 13497328"/>
              <a:gd name="connsiteY3" fmla="*/ 2751717 h 3406848"/>
              <a:gd name="connsiteX4" fmla="*/ 4613504 w 13497328"/>
              <a:gd name="connsiteY4" fmla="*/ 3174992 h 3406848"/>
              <a:gd name="connsiteX5" fmla="*/ 7630313 w 13497328"/>
              <a:gd name="connsiteY5" fmla="*/ 741110 h 3406848"/>
              <a:gd name="connsiteX6" fmla="*/ 10114814 w 13497328"/>
              <a:gd name="connsiteY6" fmla="*/ 2472512 h 3406848"/>
              <a:gd name="connsiteX7" fmla="*/ 13497328 w 13497328"/>
              <a:gd name="connsiteY7" fmla="*/ 918323 h 3406848"/>
              <a:gd name="connsiteX0" fmla="*/ 0 w 13646197"/>
              <a:gd name="connsiteY0" fmla="*/ 1811586 h 3775745"/>
              <a:gd name="connsiteX1" fmla="*/ 2707150 w 13646197"/>
              <a:gd name="connsiteY1" fmla="*/ 420703 h 3775745"/>
              <a:gd name="connsiteX2" fmla="*/ 4301859 w 13646197"/>
              <a:gd name="connsiteY2" fmla="*/ 1243884 h 3775745"/>
              <a:gd name="connsiteX3" fmla="*/ 3063592 w 13646197"/>
              <a:gd name="connsiteY3" fmla="*/ 3120614 h 3775745"/>
              <a:gd name="connsiteX4" fmla="*/ 4613504 w 13646197"/>
              <a:gd name="connsiteY4" fmla="*/ 3543889 h 3775745"/>
              <a:gd name="connsiteX5" fmla="*/ 7630313 w 13646197"/>
              <a:gd name="connsiteY5" fmla="*/ 1110007 h 3775745"/>
              <a:gd name="connsiteX6" fmla="*/ 10114814 w 13646197"/>
              <a:gd name="connsiteY6" fmla="*/ 2841409 h 3775745"/>
              <a:gd name="connsiteX7" fmla="*/ 13646197 w 13646197"/>
              <a:gd name="connsiteY7" fmla="*/ 0 h 3775745"/>
              <a:gd name="connsiteX0" fmla="*/ 0 w 13646197"/>
              <a:gd name="connsiteY0" fmla="*/ 1811586 h 3775745"/>
              <a:gd name="connsiteX1" fmla="*/ 2707150 w 13646197"/>
              <a:gd name="connsiteY1" fmla="*/ 420703 h 3775745"/>
              <a:gd name="connsiteX2" fmla="*/ 4301859 w 13646197"/>
              <a:gd name="connsiteY2" fmla="*/ 1243884 h 3775745"/>
              <a:gd name="connsiteX3" fmla="*/ 3063592 w 13646197"/>
              <a:gd name="connsiteY3" fmla="*/ 3120614 h 3775745"/>
              <a:gd name="connsiteX4" fmla="*/ 4613504 w 13646197"/>
              <a:gd name="connsiteY4" fmla="*/ 3543889 h 3775745"/>
              <a:gd name="connsiteX5" fmla="*/ 7630313 w 13646197"/>
              <a:gd name="connsiteY5" fmla="*/ 1110007 h 3775745"/>
              <a:gd name="connsiteX6" fmla="*/ 10114814 w 13646197"/>
              <a:gd name="connsiteY6" fmla="*/ 2841409 h 3775745"/>
              <a:gd name="connsiteX7" fmla="*/ 13646197 w 13646197"/>
              <a:gd name="connsiteY7" fmla="*/ 0 h 3775745"/>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80866 w 13646197"/>
              <a:gd name="connsiteY5" fmla="*/ 1114992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80866 w 13646197"/>
              <a:gd name="connsiteY5" fmla="*/ 1114992 h 3721290"/>
              <a:gd name="connsiteX6" fmla="*/ 10114814 w 13646197"/>
              <a:gd name="connsiteY6" fmla="*/ 2841409 h 3721290"/>
              <a:gd name="connsiteX7" fmla="*/ 13646197 w 13646197"/>
              <a:gd name="connsiteY7" fmla="*/ 0 h 3721290"/>
              <a:gd name="connsiteX0" fmla="*/ 0 w 13646197"/>
              <a:gd name="connsiteY0" fmla="*/ 1811586 h 3710311"/>
              <a:gd name="connsiteX1" fmla="*/ 2707150 w 13646197"/>
              <a:gd name="connsiteY1" fmla="*/ 420703 h 3710311"/>
              <a:gd name="connsiteX2" fmla="*/ 4301859 w 13646197"/>
              <a:gd name="connsiteY2" fmla="*/ 1243884 h 3710311"/>
              <a:gd name="connsiteX3" fmla="*/ 3063592 w 13646197"/>
              <a:gd name="connsiteY3" fmla="*/ 3120614 h 3710311"/>
              <a:gd name="connsiteX4" fmla="*/ 4613504 w 13646197"/>
              <a:gd name="connsiteY4" fmla="*/ 3543889 h 3710311"/>
              <a:gd name="connsiteX5" fmla="*/ 7680866 w 13646197"/>
              <a:gd name="connsiteY5" fmla="*/ 1114992 h 3710311"/>
              <a:gd name="connsiteX6" fmla="*/ 10114814 w 13646197"/>
              <a:gd name="connsiteY6" fmla="*/ 2841409 h 3710311"/>
              <a:gd name="connsiteX7" fmla="*/ 13646197 w 13646197"/>
              <a:gd name="connsiteY7" fmla="*/ 0 h 3710311"/>
              <a:gd name="connsiteX0" fmla="*/ 0 w 13646197"/>
              <a:gd name="connsiteY0" fmla="*/ 1811586 h 3725951"/>
              <a:gd name="connsiteX1" fmla="*/ 2707150 w 13646197"/>
              <a:gd name="connsiteY1" fmla="*/ 420703 h 3725951"/>
              <a:gd name="connsiteX2" fmla="*/ 4301859 w 13646197"/>
              <a:gd name="connsiteY2" fmla="*/ 1243884 h 3725951"/>
              <a:gd name="connsiteX3" fmla="*/ 3063592 w 13646197"/>
              <a:gd name="connsiteY3" fmla="*/ 3120614 h 3725951"/>
              <a:gd name="connsiteX4" fmla="*/ 4613504 w 13646197"/>
              <a:gd name="connsiteY4" fmla="*/ 3543889 h 3725951"/>
              <a:gd name="connsiteX5" fmla="*/ 7680866 w 13646197"/>
              <a:gd name="connsiteY5" fmla="*/ 1114992 h 3725951"/>
              <a:gd name="connsiteX6" fmla="*/ 10114814 w 13646197"/>
              <a:gd name="connsiteY6" fmla="*/ 2841409 h 3725951"/>
              <a:gd name="connsiteX7" fmla="*/ 13646197 w 13646197"/>
              <a:gd name="connsiteY7" fmla="*/ 0 h 372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46197" h="3725951">
                <a:moveTo>
                  <a:pt x="0" y="1811586"/>
                </a:moveTo>
                <a:cubicBezTo>
                  <a:pt x="488282" y="1319294"/>
                  <a:pt x="1439359" y="629740"/>
                  <a:pt x="2707150" y="420703"/>
                </a:cubicBezTo>
                <a:cubicBezTo>
                  <a:pt x="3974941" y="211666"/>
                  <a:pt x="4406208" y="665177"/>
                  <a:pt x="4301859" y="1243884"/>
                </a:cubicBezTo>
                <a:cubicBezTo>
                  <a:pt x="4197510" y="1822591"/>
                  <a:pt x="2974023" y="2256032"/>
                  <a:pt x="3063592" y="3120614"/>
                </a:cubicBezTo>
                <a:cubicBezTo>
                  <a:pt x="3153161" y="3985196"/>
                  <a:pt x="4309229" y="3722775"/>
                  <a:pt x="4613504" y="3543889"/>
                </a:cubicBezTo>
                <a:cubicBezTo>
                  <a:pt x="5193010" y="3198817"/>
                  <a:pt x="6938107" y="1107433"/>
                  <a:pt x="7680866" y="1114992"/>
                </a:cubicBezTo>
                <a:cubicBezTo>
                  <a:pt x="8423625" y="1122551"/>
                  <a:pt x="9112167" y="3026410"/>
                  <a:pt x="10114814" y="2841409"/>
                </a:cubicBezTo>
                <a:cubicBezTo>
                  <a:pt x="11117461" y="2656408"/>
                  <a:pt x="11233672" y="750856"/>
                  <a:pt x="13646197" y="0"/>
                </a:cubicBezTo>
              </a:path>
            </a:pathLst>
          </a:custGeom>
          <a:noFill/>
          <a:ln w="19050" cap="flat" cmpd="sng" algn="ctr">
            <a:solidFill>
              <a:schemeClr val="tx1">
                <a:lumMod val="95000"/>
              </a:schemeClr>
            </a:solidFill>
            <a:prstDash val="solid"/>
            <a:headEnd type="none" w="med" len="med"/>
            <a:tailEnd type="none" w="med" len="med"/>
          </a:ln>
          <a:effectLst/>
        </p:spPr>
        <p:txBody>
          <a:bodyPr rtlCol="0" anchor="ctr">
            <a:noAutofit/>
          </a:bodyPr>
          <a:lstStyle/>
          <a:p>
            <a:pPr algn="ctr" defTabSz="932014">
              <a:defRPr/>
            </a:pPr>
            <a:endParaRPr lang="en-US" sz="2400" kern="0">
              <a:solidFill>
                <a:srgbClr val="FFFFFF"/>
              </a:solidFill>
              <a:latin typeface="Segoe UI Light"/>
            </a:endParaRPr>
          </a:p>
        </p:txBody>
      </p:sp>
      <p:sp>
        <p:nvSpPr>
          <p:cNvPr id="14" name="Rectangle 13">
            <a:hlinkClick r:id="rId11"/>
          </p:cNvPr>
          <p:cNvSpPr/>
          <p:nvPr/>
        </p:nvSpPr>
        <p:spPr>
          <a:xfrm>
            <a:off x="359804" y="3298873"/>
            <a:ext cx="1325171" cy="997196"/>
          </a:xfrm>
          <a:prstGeom prst="rect">
            <a:avLst/>
          </a:prstGeom>
        </p:spPr>
        <p:txBody>
          <a:bodyPr wrap="square" lIns="0" tIns="0" rIns="0" bIns="0">
            <a:spAutoFit/>
          </a:bodyPr>
          <a:lstStyle/>
          <a:p>
            <a:pPr defTabSz="931745" fontAlgn="base">
              <a:lnSpc>
                <a:spcPct val="90000"/>
              </a:lnSpc>
              <a:spcBef>
                <a:spcPct val="0"/>
              </a:spcBef>
              <a:spcAft>
                <a:spcPct val="0"/>
              </a:spcAft>
              <a:defRPr/>
            </a:pPr>
            <a:r>
              <a:rPr lang="en-US" dirty="0">
                <a:latin typeface="Segoe UI Light"/>
                <a:ea typeface="Segoe UI" pitchFamily="34" charset="0"/>
                <a:cs typeface="Segoe UI Semibold" panose="020B0702040204020203" pitchFamily="34" charset="0"/>
                <a:hlinkClick r:id="rId11"/>
              </a:rPr>
              <a:t>Choose your Cloud operating Model</a:t>
            </a:r>
            <a:endParaRPr lang="en-US" dirty="0">
              <a:latin typeface="Segoe UI Light"/>
              <a:ea typeface="Segoe UI" pitchFamily="34" charset="0"/>
              <a:cs typeface="Segoe UI Semibold" panose="020B0702040204020203" pitchFamily="34" charset="0"/>
            </a:endParaRPr>
          </a:p>
        </p:txBody>
      </p:sp>
      <p:sp>
        <p:nvSpPr>
          <p:cNvPr id="80" name="Rectangle 79"/>
          <p:cNvSpPr/>
          <p:nvPr/>
        </p:nvSpPr>
        <p:spPr>
          <a:xfrm>
            <a:off x="2896322" y="4074989"/>
            <a:ext cx="1517035" cy="498598"/>
          </a:xfrm>
          <a:prstGeom prst="rect">
            <a:avLst/>
          </a:prstGeom>
        </p:spPr>
        <p:txBody>
          <a:bodyPr wrap="square" lIns="0" tIns="0" rIns="0" bIns="0">
            <a:spAutoFit/>
          </a:bodyPr>
          <a:lstStyle/>
          <a:p>
            <a:pPr defTabSz="931745" fontAlgn="base">
              <a:lnSpc>
                <a:spcPct val="90000"/>
              </a:lnSpc>
              <a:spcBef>
                <a:spcPct val="0"/>
              </a:spcBef>
              <a:spcAft>
                <a:spcPct val="0"/>
              </a:spcAft>
              <a:defRPr/>
            </a:pPr>
            <a:r>
              <a:rPr lang="en-US" dirty="0">
                <a:latin typeface="Segoe UI Light"/>
                <a:ea typeface="Segoe UI" pitchFamily="34" charset="0"/>
                <a:cs typeface="Segoe UI Semibold" panose="020B0702040204020203" pitchFamily="34" charset="0"/>
                <a:hlinkClick r:id="rId12"/>
              </a:rPr>
              <a:t>Map people to functions</a:t>
            </a:r>
            <a:endParaRPr lang="en-US" dirty="0">
              <a:latin typeface="Segoe UI Light"/>
              <a:ea typeface="Segoe UI" pitchFamily="34" charset="0"/>
              <a:cs typeface="Segoe UI Semibold" panose="020B0702040204020203" pitchFamily="34" charset="0"/>
            </a:endParaRPr>
          </a:p>
        </p:txBody>
      </p:sp>
      <p:sp>
        <p:nvSpPr>
          <p:cNvPr id="84" name="Rectangle 83"/>
          <p:cNvSpPr/>
          <p:nvPr/>
        </p:nvSpPr>
        <p:spPr>
          <a:xfrm>
            <a:off x="4123809" y="2943240"/>
            <a:ext cx="1737292" cy="498598"/>
          </a:xfrm>
          <a:prstGeom prst="rect">
            <a:avLst/>
          </a:prstGeom>
        </p:spPr>
        <p:txBody>
          <a:bodyPr wrap="square" lIns="0" tIns="0" rIns="0" bIns="0">
            <a:spAutoFit/>
          </a:bodyPr>
          <a:lstStyle/>
          <a:p>
            <a:pPr algn="ctr" defTabSz="931745" fontAlgn="base">
              <a:lnSpc>
                <a:spcPct val="90000"/>
              </a:lnSpc>
              <a:spcBef>
                <a:spcPct val="0"/>
              </a:spcBef>
              <a:spcAft>
                <a:spcPct val="0"/>
              </a:spcAft>
              <a:defRPr/>
            </a:pPr>
            <a:r>
              <a:rPr lang="en-US" dirty="0">
                <a:latin typeface="Segoe UI Light"/>
                <a:ea typeface="Segoe UI" pitchFamily="34" charset="0"/>
                <a:cs typeface="Segoe UI Semibold" panose="020B0702040204020203" pitchFamily="34" charset="0"/>
                <a:hlinkClick r:id="rId12"/>
              </a:rPr>
              <a:t>Team structure and RACI</a:t>
            </a:r>
            <a:endParaRPr lang="en-US" dirty="0">
              <a:latin typeface="Segoe UI Light"/>
              <a:ea typeface="Segoe UI" pitchFamily="34" charset="0"/>
              <a:cs typeface="Segoe UI Semibold" panose="020B0702040204020203" pitchFamily="34" charset="0"/>
            </a:endParaRPr>
          </a:p>
        </p:txBody>
      </p:sp>
      <p:sp>
        <p:nvSpPr>
          <p:cNvPr id="87" name="Rectangle 86"/>
          <p:cNvSpPr/>
          <p:nvPr/>
        </p:nvSpPr>
        <p:spPr>
          <a:xfrm>
            <a:off x="6790322" y="3933870"/>
            <a:ext cx="1202842" cy="498598"/>
          </a:xfrm>
          <a:prstGeom prst="rect">
            <a:avLst/>
          </a:prstGeom>
        </p:spPr>
        <p:txBody>
          <a:bodyPr wrap="square" lIns="0" tIns="0" rIns="0" bIns="0">
            <a:spAutoFit/>
          </a:bodyPr>
          <a:lstStyle/>
          <a:p>
            <a:pPr algn="ctr" defTabSz="931745" fontAlgn="base">
              <a:lnSpc>
                <a:spcPct val="90000"/>
              </a:lnSpc>
              <a:spcBef>
                <a:spcPct val="0"/>
              </a:spcBef>
              <a:spcAft>
                <a:spcPct val="0"/>
              </a:spcAft>
              <a:defRPr/>
            </a:pPr>
            <a:r>
              <a:rPr lang="en-US" dirty="0">
                <a:latin typeface="Segoe UI Light"/>
                <a:ea typeface="Segoe UI" pitchFamily="34" charset="0"/>
                <a:cs typeface="Segoe UI Semibold" panose="020B0702040204020203" pitchFamily="34" charset="0"/>
                <a:hlinkClick r:id="rId13"/>
              </a:rPr>
              <a:t>Build skills plans</a:t>
            </a:r>
            <a:endParaRPr lang="en-US" dirty="0">
              <a:latin typeface="Segoe UI Light"/>
              <a:ea typeface="Segoe UI" pitchFamily="34" charset="0"/>
              <a:cs typeface="Segoe UI Semibold" panose="020B0702040204020203" pitchFamily="34" charset="0"/>
            </a:endParaRPr>
          </a:p>
        </p:txBody>
      </p:sp>
      <p:sp>
        <p:nvSpPr>
          <p:cNvPr id="96" name="Rectangle 95"/>
          <p:cNvSpPr/>
          <p:nvPr/>
        </p:nvSpPr>
        <p:spPr>
          <a:xfrm>
            <a:off x="5778204" y="2135577"/>
            <a:ext cx="1901943" cy="498598"/>
          </a:xfrm>
          <a:prstGeom prst="rect">
            <a:avLst/>
          </a:prstGeom>
        </p:spPr>
        <p:txBody>
          <a:bodyPr wrap="square" lIns="0" tIns="0" rIns="0" bIns="0">
            <a:spAutoFit/>
          </a:bodyPr>
          <a:lstStyle/>
          <a:p>
            <a:pPr algn="ctr" defTabSz="931745" fontAlgn="base">
              <a:lnSpc>
                <a:spcPct val="90000"/>
              </a:lnSpc>
              <a:spcBef>
                <a:spcPct val="0"/>
              </a:spcBef>
              <a:spcAft>
                <a:spcPct val="0"/>
              </a:spcAft>
              <a:defRPr/>
            </a:pPr>
            <a:r>
              <a:rPr lang="en-US" dirty="0">
                <a:latin typeface="Segoe UI Light"/>
                <a:ea typeface="Segoe UI" pitchFamily="34" charset="0"/>
                <a:cs typeface="Segoe UI Semibold" panose="020B0702040204020203" pitchFamily="34" charset="0"/>
                <a:hlinkClick r:id="rId14"/>
              </a:rPr>
              <a:t>Review and map new roles</a:t>
            </a:r>
            <a:endParaRPr lang="en-US" dirty="0">
              <a:latin typeface="Segoe UI Light"/>
              <a:ea typeface="Segoe UI" pitchFamily="34" charset="0"/>
              <a:cs typeface="Segoe UI Semibold" panose="020B0702040204020203" pitchFamily="34" charset="0"/>
            </a:endParaRPr>
          </a:p>
        </p:txBody>
      </p:sp>
      <p:sp>
        <p:nvSpPr>
          <p:cNvPr id="91" name="Rectangle 90"/>
          <p:cNvSpPr/>
          <p:nvPr/>
        </p:nvSpPr>
        <p:spPr>
          <a:xfrm>
            <a:off x="4792475" y="4248337"/>
            <a:ext cx="2030514" cy="498598"/>
          </a:xfrm>
          <a:prstGeom prst="rect">
            <a:avLst/>
          </a:prstGeom>
        </p:spPr>
        <p:txBody>
          <a:bodyPr wrap="square" lIns="0" tIns="0" rIns="0" bIns="0">
            <a:spAutoFit/>
          </a:bodyPr>
          <a:lstStyle/>
          <a:p>
            <a:pPr defTabSz="931745" fontAlgn="base">
              <a:lnSpc>
                <a:spcPct val="90000"/>
              </a:lnSpc>
              <a:spcBef>
                <a:spcPct val="0"/>
              </a:spcBef>
              <a:spcAft>
                <a:spcPct val="0"/>
              </a:spcAft>
              <a:defRPr/>
            </a:pPr>
            <a:r>
              <a:rPr lang="en-US" dirty="0">
                <a:latin typeface="Segoe UI Light"/>
                <a:ea typeface="Segoe UI" pitchFamily="34" charset="0"/>
                <a:cs typeface="Segoe UI Semibold" panose="020B0702040204020203" pitchFamily="34" charset="0"/>
                <a:hlinkClick r:id="rId12"/>
              </a:rPr>
              <a:t>Team alignment to </a:t>
            </a:r>
            <a:r>
              <a:rPr lang="en-US" dirty="0" err="1">
                <a:latin typeface="Segoe UI Light"/>
                <a:ea typeface="Segoe UI" pitchFamily="34" charset="0"/>
                <a:cs typeface="Segoe UI Semibold" panose="020B0702040204020203" pitchFamily="34" charset="0"/>
                <a:hlinkClick r:id="rId12"/>
              </a:rPr>
              <a:t>Organisation</a:t>
            </a:r>
            <a:endParaRPr lang="en-US" dirty="0">
              <a:latin typeface="Segoe UI Light"/>
              <a:ea typeface="Segoe UI" pitchFamily="34" charset="0"/>
              <a:cs typeface="Segoe UI Semibold" panose="020B0702040204020203" pitchFamily="34" charset="0"/>
            </a:endParaRPr>
          </a:p>
        </p:txBody>
      </p:sp>
      <p:sp>
        <p:nvSpPr>
          <p:cNvPr id="118" name="Oval 117"/>
          <p:cNvSpPr/>
          <p:nvPr/>
        </p:nvSpPr>
        <p:spPr bwMode="auto">
          <a:xfrm>
            <a:off x="5524380" y="3254563"/>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1199" kern="0" dirty="0" err="1">
              <a:gradFill>
                <a:gsLst>
                  <a:gs pos="0">
                    <a:srgbClr val="FFFFFF"/>
                  </a:gs>
                  <a:gs pos="100000">
                    <a:srgbClr val="FFFFFF"/>
                  </a:gs>
                </a:gsLst>
                <a:lin ang="5400000" scaled="0"/>
              </a:gradFill>
              <a:latin typeface="Segoe UI Light"/>
              <a:cs typeface="Segoe UI" pitchFamily="34" charset="0"/>
            </a:endParaRPr>
          </a:p>
        </p:txBody>
      </p:sp>
      <p:sp>
        <p:nvSpPr>
          <p:cNvPr id="121" name="Oval 120"/>
          <p:cNvSpPr/>
          <p:nvPr/>
        </p:nvSpPr>
        <p:spPr bwMode="auto">
          <a:xfrm>
            <a:off x="1782015" y="2136932"/>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1199" kern="0" dirty="0" err="1">
              <a:gradFill>
                <a:gsLst>
                  <a:gs pos="0">
                    <a:srgbClr val="FFFFFF"/>
                  </a:gs>
                  <a:gs pos="100000">
                    <a:srgbClr val="FFFFFF"/>
                  </a:gs>
                </a:gsLst>
                <a:lin ang="5400000" scaled="0"/>
              </a:gradFill>
              <a:latin typeface="Segoe UI Light"/>
              <a:cs typeface="Segoe UI" pitchFamily="34" charset="0"/>
            </a:endParaRPr>
          </a:p>
        </p:txBody>
      </p:sp>
      <p:sp>
        <p:nvSpPr>
          <p:cNvPr id="122" name="Oval 121"/>
          <p:cNvSpPr/>
          <p:nvPr/>
        </p:nvSpPr>
        <p:spPr bwMode="auto">
          <a:xfrm>
            <a:off x="2667678" y="4589495"/>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1199" kern="0" dirty="0" err="1">
              <a:gradFill>
                <a:gsLst>
                  <a:gs pos="0">
                    <a:srgbClr val="FFFFFF"/>
                  </a:gs>
                  <a:gs pos="100000">
                    <a:srgbClr val="FFFFFF"/>
                  </a:gs>
                </a:gsLst>
                <a:lin ang="5400000" scaled="0"/>
              </a:gradFill>
              <a:latin typeface="Segoe UI Light"/>
              <a:cs typeface="Segoe UI" pitchFamily="34" charset="0"/>
            </a:endParaRPr>
          </a:p>
        </p:txBody>
      </p:sp>
      <p:sp>
        <p:nvSpPr>
          <p:cNvPr id="129" name="Oval 128"/>
          <p:cNvSpPr/>
          <p:nvPr/>
        </p:nvSpPr>
        <p:spPr bwMode="auto">
          <a:xfrm>
            <a:off x="4718366" y="4083183"/>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1199" kern="0" dirty="0" err="1">
              <a:gradFill>
                <a:gsLst>
                  <a:gs pos="0">
                    <a:srgbClr val="FFFFFF"/>
                  </a:gs>
                  <a:gs pos="100000">
                    <a:srgbClr val="FFFFFF"/>
                  </a:gs>
                </a:gsLst>
                <a:lin ang="5400000" scaled="0"/>
              </a:gradFill>
              <a:latin typeface="Segoe UI Light"/>
              <a:cs typeface="Segoe UI" pitchFamily="34" charset="0"/>
            </a:endParaRPr>
          </a:p>
        </p:txBody>
      </p:sp>
      <p:sp>
        <p:nvSpPr>
          <p:cNvPr id="131" name="Oval 130"/>
          <p:cNvSpPr/>
          <p:nvPr/>
        </p:nvSpPr>
        <p:spPr bwMode="auto">
          <a:xfrm>
            <a:off x="6540839" y="2689659"/>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1199" kern="0" dirty="0" err="1">
              <a:gradFill>
                <a:gsLst>
                  <a:gs pos="0">
                    <a:srgbClr val="FFFFFF"/>
                  </a:gs>
                  <a:gs pos="100000">
                    <a:srgbClr val="FFFFFF"/>
                  </a:gs>
                </a:gsLst>
                <a:lin ang="5400000" scaled="0"/>
              </a:gradFill>
              <a:latin typeface="Segoe UI Light"/>
              <a:cs typeface="Segoe UI" pitchFamily="34" charset="0"/>
            </a:endParaRPr>
          </a:p>
        </p:txBody>
      </p:sp>
      <p:sp>
        <p:nvSpPr>
          <p:cNvPr id="133" name="Oval 132"/>
          <p:cNvSpPr/>
          <p:nvPr/>
        </p:nvSpPr>
        <p:spPr bwMode="auto">
          <a:xfrm>
            <a:off x="7762067" y="3627909"/>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1199" kern="0" dirty="0" err="1">
              <a:gradFill>
                <a:gsLst>
                  <a:gs pos="0">
                    <a:srgbClr val="FFFFFF"/>
                  </a:gs>
                  <a:gs pos="100000">
                    <a:srgbClr val="FFFFFF"/>
                  </a:gs>
                </a:gsLst>
                <a:lin ang="5400000" scaled="0"/>
              </a:gradFill>
              <a:latin typeface="Segoe UI Light"/>
              <a:cs typeface="Segoe UI" pitchFamily="34" charset="0"/>
            </a:endParaRPr>
          </a:p>
        </p:txBody>
      </p:sp>
      <p:sp>
        <p:nvSpPr>
          <p:cNvPr id="106" name="Oval 105"/>
          <p:cNvSpPr/>
          <p:nvPr/>
        </p:nvSpPr>
        <p:spPr bwMode="auto">
          <a:xfrm>
            <a:off x="137627" y="3054668"/>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1199" kern="0" dirty="0" err="1">
              <a:gradFill>
                <a:gsLst>
                  <a:gs pos="0">
                    <a:srgbClr val="FFFFFF"/>
                  </a:gs>
                  <a:gs pos="100000">
                    <a:srgbClr val="FFFFFF"/>
                  </a:gs>
                </a:gsLst>
                <a:lin ang="5400000" scaled="0"/>
              </a:gradFill>
              <a:latin typeface="Segoe UI Light"/>
              <a:cs typeface="Segoe UI" pitchFamily="34" charset="0"/>
            </a:endParaRPr>
          </a:p>
        </p:txBody>
      </p:sp>
      <p:sp>
        <p:nvSpPr>
          <p:cNvPr id="157" name="Oval 156"/>
          <p:cNvSpPr/>
          <p:nvPr/>
        </p:nvSpPr>
        <p:spPr bwMode="auto">
          <a:xfrm>
            <a:off x="8714000" y="4155190"/>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1199" kern="0" dirty="0" err="1">
              <a:gradFill>
                <a:gsLst>
                  <a:gs pos="0">
                    <a:srgbClr val="FFFFFF"/>
                  </a:gs>
                  <a:gs pos="100000">
                    <a:srgbClr val="FFFFFF"/>
                  </a:gs>
                </a:gsLst>
                <a:lin ang="5400000" scaled="0"/>
              </a:gradFill>
              <a:latin typeface="Segoe UI Light"/>
              <a:cs typeface="Segoe UI" pitchFamily="34" charset="0"/>
            </a:endParaRPr>
          </a:p>
        </p:txBody>
      </p:sp>
      <p:sp>
        <p:nvSpPr>
          <p:cNvPr id="159" name="Rectangle 158"/>
          <p:cNvSpPr/>
          <p:nvPr/>
        </p:nvSpPr>
        <p:spPr>
          <a:xfrm>
            <a:off x="8411730" y="4399906"/>
            <a:ext cx="1981192" cy="747897"/>
          </a:xfrm>
          <a:prstGeom prst="rect">
            <a:avLst/>
          </a:prstGeom>
        </p:spPr>
        <p:txBody>
          <a:bodyPr wrap="square" lIns="0" tIns="0" rIns="0" bIns="0">
            <a:spAutoFit/>
          </a:bodyPr>
          <a:lstStyle/>
          <a:p>
            <a:pPr algn="ctr" defTabSz="931745" fontAlgn="base">
              <a:lnSpc>
                <a:spcPct val="90000"/>
              </a:lnSpc>
              <a:spcBef>
                <a:spcPct val="0"/>
              </a:spcBef>
              <a:spcAft>
                <a:spcPct val="0"/>
              </a:spcAft>
              <a:defRPr/>
            </a:pPr>
            <a:r>
              <a:rPr lang="en-US" dirty="0">
                <a:latin typeface="Segoe UI Light"/>
                <a:ea typeface="Segoe UI" pitchFamily="34" charset="0"/>
                <a:cs typeface="Segoe UI Semibold" panose="020B0702040204020203" pitchFamily="34" charset="0"/>
                <a:hlinkClick r:id="rId15"/>
              </a:rPr>
              <a:t>Identify training/skilling resources</a:t>
            </a:r>
            <a:endParaRPr lang="en-US" dirty="0">
              <a:latin typeface="Segoe UI Light"/>
              <a:ea typeface="Segoe UI" pitchFamily="34" charset="0"/>
              <a:cs typeface="Segoe UI Semibold" panose="020B0702040204020203" pitchFamily="34" charset="0"/>
            </a:endParaRPr>
          </a:p>
        </p:txBody>
      </p:sp>
      <p:sp>
        <p:nvSpPr>
          <p:cNvPr id="160" name="Oval 159"/>
          <p:cNvSpPr/>
          <p:nvPr/>
        </p:nvSpPr>
        <p:spPr bwMode="auto">
          <a:xfrm>
            <a:off x="9760134" y="3179400"/>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1199" kern="0" dirty="0" err="1">
              <a:gradFill>
                <a:gsLst>
                  <a:gs pos="0">
                    <a:srgbClr val="FFFFFF"/>
                  </a:gs>
                  <a:gs pos="100000">
                    <a:srgbClr val="FFFFFF"/>
                  </a:gs>
                </a:gsLst>
                <a:lin ang="5400000" scaled="0"/>
              </a:gradFill>
              <a:latin typeface="Segoe UI Light"/>
              <a:cs typeface="Segoe UI" pitchFamily="34" charset="0"/>
            </a:endParaRPr>
          </a:p>
        </p:txBody>
      </p:sp>
      <p:sp>
        <p:nvSpPr>
          <p:cNvPr id="161" name="Rectangle 160"/>
          <p:cNvSpPr/>
          <p:nvPr/>
        </p:nvSpPr>
        <p:spPr>
          <a:xfrm>
            <a:off x="10280037" y="2669565"/>
            <a:ext cx="1809014" cy="498598"/>
          </a:xfrm>
          <a:prstGeom prst="rect">
            <a:avLst/>
          </a:prstGeom>
        </p:spPr>
        <p:txBody>
          <a:bodyPr wrap="square" lIns="0" tIns="0" rIns="0" bIns="0">
            <a:spAutoFit/>
          </a:bodyPr>
          <a:lstStyle/>
          <a:p>
            <a:pPr algn="ctr" defTabSz="931745" fontAlgn="base">
              <a:lnSpc>
                <a:spcPct val="90000"/>
              </a:lnSpc>
              <a:spcBef>
                <a:spcPct val="0"/>
              </a:spcBef>
              <a:spcAft>
                <a:spcPct val="0"/>
              </a:spcAft>
              <a:defRPr/>
            </a:pPr>
            <a:r>
              <a:rPr lang="en-US" dirty="0">
                <a:latin typeface="Segoe UI Light"/>
                <a:ea typeface="Segoe UI" pitchFamily="34" charset="0"/>
                <a:cs typeface="Segoe UI Semibold" panose="020B0702040204020203" pitchFamily="34" charset="0"/>
                <a:hlinkClick r:id="rId16"/>
              </a:rPr>
              <a:t>Review existing processes</a:t>
            </a:r>
            <a:endParaRPr lang="en-US" dirty="0">
              <a:latin typeface="Segoe UI Light"/>
              <a:ea typeface="Segoe UI" pitchFamily="34" charset="0"/>
              <a:cs typeface="Segoe UI Semibold" panose="020B0702040204020203" pitchFamily="34" charset="0"/>
            </a:endParaRPr>
          </a:p>
        </p:txBody>
      </p:sp>
      <p:sp>
        <p:nvSpPr>
          <p:cNvPr id="162" name="Oval 161"/>
          <p:cNvSpPr/>
          <p:nvPr/>
        </p:nvSpPr>
        <p:spPr bwMode="auto">
          <a:xfrm>
            <a:off x="10523076" y="2395048"/>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1199" kern="0" dirty="0" err="1">
              <a:gradFill>
                <a:gsLst>
                  <a:gs pos="0">
                    <a:srgbClr val="FFFFFF"/>
                  </a:gs>
                  <a:gs pos="100000">
                    <a:srgbClr val="FFFFFF"/>
                  </a:gs>
                </a:gsLst>
                <a:lin ang="5400000" scaled="0"/>
              </a:gradFill>
              <a:latin typeface="Segoe UI Light"/>
              <a:cs typeface="Segoe UI" pitchFamily="34" charset="0"/>
            </a:endParaRPr>
          </a:p>
        </p:txBody>
      </p:sp>
      <p:sp>
        <p:nvSpPr>
          <p:cNvPr id="163" name="Rectangle 162"/>
          <p:cNvSpPr/>
          <p:nvPr/>
        </p:nvSpPr>
        <p:spPr>
          <a:xfrm>
            <a:off x="7836176" y="3005582"/>
            <a:ext cx="1799714" cy="508524"/>
          </a:xfrm>
          <a:prstGeom prst="rect">
            <a:avLst/>
          </a:prstGeom>
        </p:spPr>
        <p:txBody>
          <a:bodyPr wrap="square" lIns="0" tIns="0" rIns="0" bIns="0">
            <a:spAutoFit/>
          </a:bodyPr>
          <a:lstStyle/>
          <a:p>
            <a:pPr algn="r" defTabSz="931745" fontAlgn="base">
              <a:lnSpc>
                <a:spcPct val="90000"/>
              </a:lnSpc>
              <a:spcBef>
                <a:spcPct val="0"/>
              </a:spcBef>
              <a:spcAft>
                <a:spcPct val="0"/>
              </a:spcAft>
              <a:defRPr/>
            </a:pPr>
            <a:r>
              <a:rPr lang="en-US" dirty="0">
                <a:latin typeface="Segoe UI Light"/>
                <a:ea typeface="Segoe UI" pitchFamily="34" charset="0"/>
                <a:cs typeface="Segoe UI Semibold" panose="020B0702040204020203" pitchFamily="34" charset="0"/>
                <a:hlinkClick r:id="rId17"/>
              </a:rPr>
              <a:t>Provide role transition support</a:t>
            </a:r>
            <a:endParaRPr lang="en-US" dirty="0">
              <a:latin typeface="Segoe UI Light"/>
              <a:ea typeface="Segoe UI" pitchFamily="34" charset="0"/>
              <a:cs typeface="Segoe UI Semibold" panose="020B0702040204020203" pitchFamily="34" charset="0"/>
            </a:endParaRPr>
          </a:p>
        </p:txBody>
      </p:sp>
      <p:sp>
        <p:nvSpPr>
          <p:cNvPr id="164" name="Oval 163"/>
          <p:cNvSpPr/>
          <p:nvPr/>
        </p:nvSpPr>
        <p:spPr bwMode="auto">
          <a:xfrm>
            <a:off x="11611438" y="1685140"/>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defRPr/>
            </a:pPr>
            <a:endParaRPr lang="en-US" sz="1199"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65" name="Rectangle 164"/>
          <p:cNvSpPr/>
          <p:nvPr/>
        </p:nvSpPr>
        <p:spPr>
          <a:xfrm>
            <a:off x="10221319" y="1220345"/>
            <a:ext cx="1538337" cy="498598"/>
          </a:xfrm>
          <a:prstGeom prst="rect">
            <a:avLst/>
          </a:prstGeom>
        </p:spPr>
        <p:txBody>
          <a:bodyPr wrap="square" lIns="0" tIns="0" rIns="0" bIns="0">
            <a:spAutoFit/>
          </a:bodyPr>
          <a:lstStyle/>
          <a:p>
            <a:pPr algn="ctr" defTabSz="931745" fontAlgn="base">
              <a:lnSpc>
                <a:spcPct val="90000"/>
              </a:lnSpc>
              <a:spcBef>
                <a:spcPct val="0"/>
              </a:spcBef>
              <a:spcAft>
                <a:spcPct val="0"/>
              </a:spcAft>
              <a:defRPr/>
            </a:pPr>
            <a:r>
              <a:rPr lang="en-US" dirty="0">
                <a:latin typeface="Segoe UI Light"/>
                <a:ea typeface="Segoe UI" pitchFamily="34" charset="0"/>
                <a:cs typeface="Segoe UI Semibold" panose="020B0702040204020203" pitchFamily="34" charset="0"/>
                <a:hlinkClick r:id="rId18"/>
              </a:rPr>
              <a:t>Transition processes </a:t>
            </a:r>
            <a:endParaRPr lang="en-US" dirty="0">
              <a:latin typeface="Segoe UI Light"/>
              <a:ea typeface="Segoe UI" pitchFamily="34" charset="0"/>
              <a:cs typeface="Segoe UI Semibold" panose="020B0702040204020203" pitchFamily="34" charset="0"/>
            </a:endParaRPr>
          </a:p>
        </p:txBody>
      </p:sp>
      <p:sp>
        <p:nvSpPr>
          <p:cNvPr id="49" name="Oval 48"/>
          <p:cNvSpPr/>
          <p:nvPr/>
        </p:nvSpPr>
        <p:spPr bwMode="auto">
          <a:xfrm>
            <a:off x="3457782" y="3128777"/>
            <a:ext cx="148218" cy="148218"/>
          </a:xfrm>
          <a:prstGeom prst="ellipse">
            <a:avLst/>
          </a:prstGeom>
          <a:solidFill>
            <a:schemeClr val="accent1">
              <a:lumMod val="7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1199" kern="0" dirty="0" err="1">
              <a:gradFill>
                <a:gsLst>
                  <a:gs pos="0">
                    <a:srgbClr val="FFFFFF"/>
                  </a:gs>
                  <a:gs pos="100000">
                    <a:srgbClr val="FFFFFF"/>
                  </a:gs>
                </a:gsLst>
                <a:lin ang="5400000" scaled="0"/>
              </a:gradFill>
              <a:latin typeface="Segoe UI Light"/>
              <a:cs typeface="Segoe UI" pitchFamily="34" charset="0"/>
            </a:endParaRPr>
          </a:p>
        </p:txBody>
      </p:sp>
      <p:sp>
        <p:nvSpPr>
          <p:cNvPr id="50" name="Rectangle 49">
            <a:hlinkClick r:id="rId19"/>
          </p:cNvPr>
          <p:cNvSpPr/>
          <p:nvPr/>
        </p:nvSpPr>
        <p:spPr>
          <a:xfrm>
            <a:off x="1242302" y="2404091"/>
            <a:ext cx="2049857" cy="498598"/>
          </a:xfrm>
          <a:prstGeom prst="rect">
            <a:avLst/>
          </a:prstGeom>
        </p:spPr>
        <p:txBody>
          <a:bodyPr wrap="square" lIns="0" tIns="0" rIns="0" bIns="0">
            <a:spAutoFit/>
          </a:bodyPr>
          <a:lstStyle/>
          <a:p>
            <a:pPr algn="r" defTabSz="931745" fontAlgn="base">
              <a:lnSpc>
                <a:spcPct val="90000"/>
              </a:lnSpc>
              <a:spcBef>
                <a:spcPct val="0"/>
              </a:spcBef>
              <a:spcAft>
                <a:spcPct val="0"/>
              </a:spcAft>
              <a:defRPr/>
            </a:pPr>
            <a:r>
              <a:rPr lang="en-US" dirty="0">
                <a:latin typeface="Segoe UI Light"/>
                <a:ea typeface="Segoe UI" pitchFamily="34" charset="0"/>
                <a:cs typeface="Segoe UI Semibold" panose="020B0702040204020203" pitchFamily="34" charset="0"/>
                <a:hlinkClick r:id="rId19"/>
              </a:rPr>
              <a:t>Understand Cloud Functions</a:t>
            </a:r>
            <a:endParaRPr lang="en-US" dirty="0">
              <a:latin typeface="Segoe UI Light"/>
              <a:ea typeface="Segoe UI" pitchFamily="34" charset="0"/>
              <a:cs typeface="Segoe UI Semibold" panose="020B0702040204020203" pitchFamily="34" charset="0"/>
            </a:endParaRPr>
          </a:p>
        </p:txBody>
      </p:sp>
      <p:sp>
        <p:nvSpPr>
          <p:cNvPr id="117" name="Rectangle 116">
            <a:extLst>
              <a:ext uri="{FF2B5EF4-FFF2-40B4-BE49-F238E27FC236}">
                <a16:creationId xmlns:a16="http://schemas.microsoft.com/office/drawing/2014/main" id="{C2AC5348-3BE3-4BF1-9BED-D910E20298DC}"/>
              </a:ext>
            </a:extLst>
          </p:cNvPr>
          <p:cNvSpPr/>
          <p:nvPr/>
        </p:nvSpPr>
        <p:spPr>
          <a:xfrm>
            <a:off x="2043553" y="3995920"/>
            <a:ext cx="2828458" cy="1562177"/>
          </a:xfrm>
          <a:prstGeom prst="rect">
            <a:avLst/>
          </a:prstGeom>
          <a:noFill/>
          <a:ln w="3175">
            <a:noFill/>
          </a:ln>
        </p:spPr>
        <p:txBody>
          <a:bodyPr wrap="square" lIns="93234" tIns="46616" rIns="93234" bIns="46616">
            <a:noAutofit/>
          </a:bodyPr>
          <a:lstStyle/>
          <a:p>
            <a:pPr algn="ctr" defTabSz="931745" fontAlgn="base">
              <a:spcBef>
                <a:spcPts val="408"/>
              </a:spcBef>
              <a:defRPr/>
            </a:pPr>
            <a:endParaRPr lang="en-US" sz="1199" dirty="0">
              <a:solidFill>
                <a:srgbClr val="353535"/>
              </a:solidFill>
              <a:latin typeface="Segoe UI Light"/>
              <a:ea typeface="Segoe UI" pitchFamily="34" charset="0"/>
              <a:cs typeface="Segoe UI" pitchFamily="34" charset="0"/>
            </a:endParaRPr>
          </a:p>
        </p:txBody>
      </p:sp>
      <p:sp>
        <p:nvSpPr>
          <p:cNvPr id="120" name="Rectangle 119">
            <a:extLst>
              <a:ext uri="{FF2B5EF4-FFF2-40B4-BE49-F238E27FC236}">
                <a16:creationId xmlns:a16="http://schemas.microsoft.com/office/drawing/2014/main" id="{6CD8ADE3-4667-4830-92DE-1A6A65062310}"/>
              </a:ext>
            </a:extLst>
          </p:cNvPr>
          <p:cNvSpPr/>
          <p:nvPr/>
        </p:nvSpPr>
        <p:spPr>
          <a:xfrm>
            <a:off x="4979579" y="3995920"/>
            <a:ext cx="3499195" cy="1562177"/>
          </a:xfrm>
          <a:prstGeom prst="rect">
            <a:avLst/>
          </a:prstGeom>
          <a:noFill/>
          <a:ln w="3175">
            <a:noFill/>
          </a:ln>
        </p:spPr>
        <p:txBody>
          <a:bodyPr wrap="square" lIns="93234" tIns="46616" rIns="93234" bIns="46616">
            <a:noAutofit/>
          </a:bodyPr>
          <a:lstStyle/>
          <a:p>
            <a:pPr algn="ctr" defTabSz="931745" fontAlgn="base">
              <a:spcBef>
                <a:spcPts val="408"/>
              </a:spcBef>
              <a:defRPr/>
            </a:pPr>
            <a:endParaRPr lang="en-CA" sz="1199" dirty="0">
              <a:solidFill>
                <a:srgbClr val="353535"/>
              </a:solidFill>
              <a:latin typeface="Segoe UI Light"/>
              <a:ea typeface="Segoe UI" pitchFamily="34" charset="0"/>
              <a:cs typeface="Segoe UI" pitchFamily="34" charset="0"/>
            </a:endParaRPr>
          </a:p>
        </p:txBody>
      </p:sp>
      <p:sp>
        <p:nvSpPr>
          <p:cNvPr id="39" name="Text Placeholder 1">
            <a:extLst>
              <a:ext uri="{FF2B5EF4-FFF2-40B4-BE49-F238E27FC236}">
                <a16:creationId xmlns:a16="http://schemas.microsoft.com/office/drawing/2014/main" id="{92ADF5D8-8A08-48C5-98BC-97E7B2F18D40}"/>
              </a:ext>
            </a:extLst>
          </p:cNvPr>
          <p:cNvSpPr txBox="1">
            <a:spLocks/>
          </p:cNvSpPr>
          <p:nvPr/>
        </p:nvSpPr>
        <p:spPr>
          <a:xfrm>
            <a:off x="545707" y="274131"/>
            <a:ext cx="11493421" cy="753406"/>
          </a:xfrm>
          <a:prstGeom prst="rect">
            <a:avLst/>
          </a:prstGeom>
        </p:spPr>
        <p:txBody>
          <a:bodyPr vert="horz" wrap="square" lIns="149196" tIns="93247" rIns="149196" bIns="93247" rtlCol="0">
            <a:spAutoFit/>
          </a:bodyPr>
          <a:lstStyle>
            <a:lvl1pPr marL="0" indent="0" algn="l" defTabSz="914400" rtl="0" eaLnBrk="1" latinLnBrk="0" hangingPunct="1">
              <a:lnSpc>
                <a:spcPct val="90000"/>
              </a:lnSpc>
              <a:spcBef>
                <a:spcPts val="1000"/>
              </a:spcBef>
              <a:buClr>
                <a:schemeClr val="tx2"/>
              </a:buClr>
              <a:buFontTx/>
              <a:buNone/>
              <a:defRPr sz="3921" kern="1200">
                <a:gradFill>
                  <a:gsLst>
                    <a:gs pos="7080">
                      <a:schemeClr val="tx2"/>
                    </a:gs>
                    <a:gs pos="36283">
                      <a:schemeClr val="tx2"/>
                    </a:gs>
                  </a:gsLst>
                  <a:lin ang="5400000" scaled="0"/>
                </a:gra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Tx/>
              <a:buNone/>
              <a:defRPr sz="1800" kern="1200">
                <a:solidFill>
                  <a:schemeClr val="tx1">
                    <a:lumMod val="50000"/>
                    <a:lumOff val="50000"/>
                  </a:schemeClr>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Tx/>
              <a:buNone/>
              <a:defRPr sz="1800" kern="1200">
                <a:solidFill>
                  <a:schemeClr val="tx1">
                    <a:lumMod val="50000"/>
                    <a:lumOff val="50000"/>
                  </a:schemeClr>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Tx/>
              <a:buNone/>
              <a:defRPr sz="1600" kern="1200">
                <a:solidFill>
                  <a:schemeClr val="tx1">
                    <a:lumMod val="50000"/>
                    <a:lumOff val="50000"/>
                  </a:schemeClr>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Tx/>
              <a:buNone/>
              <a:defRPr sz="1600" kern="1200">
                <a:solidFill>
                  <a:schemeClr val="tx1">
                    <a:lumMod val="50000"/>
                    <a:lumOff val="50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418">
              <a:buClr>
                <a:srgbClr val="44546A"/>
              </a:buClr>
              <a:defRPr/>
            </a:pPr>
            <a:r>
              <a:rPr lang="en-US" sz="4080" dirty="0">
                <a:solidFill>
                  <a:schemeClr val="tx1"/>
                </a:solidFill>
                <a:latin typeface="Segoe UI Light" panose="020B0502040204020203" pitchFamily="34" charset="0"/>
                <a:cs typeface="Segoe UI Light" panose="020B0502040204020203" pitchFamily="34" charset="0"/>
              </a:rPr>
              <a:t>Modern Service Operations Journey Map</a:t>
            </a:r>
          </a:p>
        </p:txBody>
      </p:sp>
      <p:sp>
        <p:nvSpPr>
          <p:cNvPr id="2" name="TextBox 1">
            <a:extLst>
              <a:ext uri="{FF2B5EF4-FFF2-40B4-BE49-F238E27FC236}">
                <a16:creationId xmlns:a16="http://schemas.microsoft.com/office/drawing/2014/main" id="{669C5676-B80F-4673-9A43-DB46218AD8AF}"/>
              </a:ext>
            </a:extLst>
          </p:cNvPr>
          <p:cNvSpPr txBox="1"/>
          <p:nvPr/>
        </p:nvSpPr>
        <p:spPr>
          <a:xfrm>
            <a:off x="811011" y="6569656"/>
            <a:ext cx="9993441" cy="276999"/>
          </a:xfrm>
          <a:prstGeom prst="rect">
            <a:avLst/>
          </a:prstGeom>
          <a:noFill/>
        </p:spPr>
        <p:txBody>
          <a:bodyPr wrap="none" lIns="0" tIns="0" rIns="0" bIns="0" rtlCol="0">
            <a:spAutoFit/>
          </a:bodyPr>
          <a:lstStyle/>
          <a:p>
            <a:pPr algn="l"/>
            <a:r>
              <a:rPr lang="en-AU" b="1" dirty="0">
                <a:solidFill>
                  <a:schemeClr val="bg1"/>
                </a:solidFill>
              </a:rPr>
              <a:t>Using proven practical guidance from the Cloud Adoption and Well Architected Frameworks</a:t>
            </a:r>
          </a:p>
        </p:txBody>
      </p:sp>
    </p:spTree>
    <p:extLst>
      <p:ext uri="{BB962C8B-B14F-4D97-AF65-F5344CB8AC3E}">
        <p14:creationId xmlns:p14="http://schemas.microsoft.com/office/powerpoint/2010/main" val="316334145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D40FF-5364-406C-929D-BC80D204CDFA}"/>
              </a:ext>
            </a:extLst>
          </p:cNvPr>
          <p:cNvSpPr>
            <a:spLocks noGrp="1"/>
          </p:cNvSpPr>
          <p:nvPr>
            <p:ph type="title"/>
          </p:nvPr>
        </p:nvSpPr>
        <p:spPr>
          <a:xfrm>
            <a:off x="466001" y="430698"/>
            <a:ext cx="11533187" cy="411161"/>
          </a:xfrm>
        </p:spPr>
        <p:txBody>
          <a:bodyPr/>
          <a:lstStyle/>
          <a:p>
            <a:r>
              <a:rPr lang="en-US" sz="3600">
                <a:solidFill>
                  <a:schemeClr val="bg1"/>
                </a:solidFill>
              </a:rPr>
              <a:t>Application availability needs</a:t>
            </a:r>
          </a:p>
        </p:txBody>
      </p:sp>
      <p:sp>
        <p:nvSpPr>
          <p:cNvPr id="16" name="Rectangle 15">
            <a:extLst>
              <a:ext uri="{FF2B5EF4-FFF2-40B4-BE49-F238E27FC236}">
                <a16:creationId xmlns:a16="http://schemas.microsoft.com/office/drawing/2014/main" id="{535FFCBA-ECC1-4B9A-A4AA-E38A0033D2CE}"/>
              </a:ext>
            </a:extLst>
          </p:cNvPr>
          <p:cNvSpPr/>
          <p:nvPr/>
        </p:nvSpPr>
        <p:spPr>
          <a:xfrm>
            <a:off x="466001" y="1115462"/>
            <a:ext cx="6703803" cy="376554"/>
          </a:xfrm>
          <a:prstGeom prst="rect">
            <a:avLst/>
          </a:prstGeom>
        </p:spPr>
        <p:txBody>
          <a:bodyPr wrap="none" lIns="0">
            <a:spAutoFit/>
          </a:bodyPr>
          <a:lstStyle/>
          <a:p>
            <a:pPr defTabSz="932543"/>
            <a:r>
              <a:rPr lang="en-US" sz="1799">
                <a:solidFill>
                  <a:srgbClr val="0078D3"/>
                </a:solidFill>
                <a:latin typeface="Segoe UI"/>
              </a:rPr>
              <a:t>Examples of applications commonly seen at each availability tier</a:t>
            </a:r>
          </a:p>
        </p:txBody>
      </p:sp>
      <p:grpSp>
        <p:nvGrpSpPr>
          <p:cNvPr id="10" name="Group 9">
            <a:extLst>
              <a:ext uri="{FF2B5EF4-FFF2-40B4-BE49-F238E27FC236}">
                <a16:creationId xmlns:a16="http://schemas.microsoft.com/office/drawing/2014/main" id="{82C85A52-4931-4165-BAEA-ED9F8B5C8FBF}"/>
              </a:ext>
            </a:extLst>
          </p:cNvPr>
          <p:cNvGrpSpPr/>
          <p:nvPr/>
        </p:nvGrpSpPr>
        <p:grpSpPr>
          <a:xfrm>
            <a:off x="1482607" y="2063245"/>
            <a:ext cx="10954266" cy="4080203"/>
            <a:chOff x="1645767" y="2398207"/>
            <a:chExt cx="10955908" cy="3825384"/>
          </a:xfrm>
        </p:grpSpPr>
        <p:grpSp>
          <p:nvGrpSpPr>
            <p:cNvPr id="31" name="Group 30">
              <a:extLst>
                <a:ext uri="{FF2B5EF4-FFF2-40B4-BE49-F238E27FC236}">
                  <a16:creationId xmlns:a16="http://schemas.microsoft.com/office/drawing/2014/main" id="{DC2A2EAB-4DD0-4262-B98F-253556534678}"/>
                </a:ext>
              </a:extLst>
            </p:cNvPr>
            <p:cNvGrpSpPr/>
            <p:nvPr/>
          </p:nvGrpSpPr>
          <p:grpSpPr>
            <a:xfrm flipV="1">
              <a:off x="2207673" y="2398207"/>
              <a:ext cx="10394002" cy="3731272"/>
              <a:chOff x="1066763" y="10775373"/>
              <a:chExt cx="10394002" cy="7383107"/>
            </a:xfrm>
          </p:grpSpPr>
          <p:cxnSp>
            <p:nvCxnSpPr>
              <p:cNvPr id="28" name="Straight Arrow Connector 27">
                <a:extLst>
                  <a:ext uri="{FF2B5EF4-FFF2-40B4-BE49-F238E27FC236}">
                    <a16:creationId xmlns:a16="http://schemas.microsoft.com/office/drawing/2014/main" id="{5BFEC555-3826-4A73-88B1-DA535C29C6C2}"/>
                  </a:ext>
                </a:extLst>
              </p:cNvPr>
              <p:cNvCxnSpPr>
                <a:cxnSpLocks/>
              </p:cNvCxnSpPr>
              <p:nvPr/>
            </p:nvCxnSpPr>
            <p:spPr>
              <a:xfrm>
                <a:off x="1066763" y="10775373"/>
                <a:ext cx="0" cy="7383107"/>
              </a:xfrm>
              <a:prstGeom prst="straightConnector1">
                <a:avLst/>
              </a:prstGeom>
              <a:ln w="31750">
                <a:solidFill>
                  <a:srgbClr val="0070C0"/>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F459633-87A2-467C-B90A-0030F2B384E6}"/>
                  </a:ext>
                </a:extLst>
              </p:cNvPr>
              <p:cNvCxnSpPr>
                <a:cxnSpLocks/>
              </p:cNvCxnSpPr>
              <p:nvPr/>
            </p:nvCxnSpPr>
            <p:spPr>
              <a:xfrm flipV="1">
                <a:off x="1066763" y="10806545"/>
                <a:ext cx="10394002" cy="0"/>
              </a:xfrm>
              <a:prstGeom prst="straightConnector1">
                <a:avLst/>
              </a:prstGeom>
              <a:ln w="31750">
                <a:solidFill>
                  <a:srgbClr val="0070C0"/>
                </a:solidFill>
                <a:headEnd type="none" w="lg" len="med"/>
                <a:tailEnd type="arrow"/>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3CAAEE12-FA28-4CBB-BD20-24A42FC8000B}"/>
                </a:ext>
              </a:extLst>
            </p:cNvPr>
            <p:cNvSpPr txBox="1"/>
            <p:nvPr/>
          </p:nvSpPr>
          <p:spPr>
            <a:xfrm>
              <a:off x="5339577" y="5929291"/>
              <a:ext cx="2318582" cy="294300"/>
            </a:xfrm>
            <a:prstGeom prst="rect">
              <a:avLst/>
            </a:prstGeom>
            <a:solidFill>
              <a:schemeClr val="bg2"/>
            </a:solidFill>
          </p:spPr>
          <p:txBody>
            <a:bodyPr wrap="square" lIns="0" tIns="0" rIns="0" bIns="0" rtlCol="0">
              <a:spAutoFit/>
            </a:bodyPr>
            <a:lstStyle/>
            <a:p>
              <a:pPr algn="ctr" defTabSz="932543" fontAlgn="ctr"/>
              <a:r>
                <a:rPr lang="en-US" sz="2000">
                  <a:solidFill>
                    <a:srgbClr val="0078D3"/>
                  </a:solidFill>
                  <a:latin typeface="Segoe UI Semibold"/>
                </a:rPr>
                <a:t>Cost + complexity</a:t>
              </a:r>
            </a:p>
          </p:txBody>
        </p:sp>
        <p:sp>
          <p:nvSpPr>
            <p:cNvPr id="27" name="TextBox 26">
              <a:extLst>
                <a:ext uri="{FF2B5EF4-FFF2-40B4-BE49-F238E27FC236}">
                  <a16:creationId xmlns:a16="http://schemas.microsoft.com/office/drawing/2014/main" id="{EADC7964-5FC8-433C-899F-E972B8CECBC9}"/>
                </a:ext>
              </a:extLst>
            </p:cNvPr>
            <p:cNvSpPr txBox="1"/>
            <p:nvPr/>
          </p:nvSpPr>
          <p:spPr>
            <a:xfrm rot="16200000">
              <a:off x="1086404" y="4061914"/>
              <a:ext cx="1432678" cy="313951"/>
            </a:xfrm>
            <a:prstGeom prst="rect">
              <a:avLst/>
            </a:prstGeom>
            <a:solidFill>
              <a:schemeClr val="bg2"/>
            </a:solidFill>
          </p:spPr>
          <p:txBody>
            <a:bodyPr wrap="square" lIns="0" tIns="0" rIns="0" bIns="0" rtlCol="0">
              <a:spAutoFit/>
            </a:bodyPr>
            <a:lstStyle/>
            <a:p>
              <a:pPr algn="ctr" defTabSz="932543" fontAlgn="ctr"/>
              <a:r>
                <a:rPr lang="en-US" sz="2000">
                  <a:solidFill>
                    <a:srgbClr val="0078D3"/>
                  </a:solidFill>
                  <a:latin typeface="Segoe UI Semibold"/>
                </a:rPr>
                <a:t>Availability</a:t>
              </a:r>
            </a:p>
          </p:txBody>
        </p:sp>
      </p:grpSp>
      <p:grpSp>
        <p:nvGrpSpPr>
          <p:cNvPr id="26" name="Group 25">
            <a:extLst>
              <a:ext uri="{FF2B5EF4-FFF2-40B4-BE49-F238E27FC236}">
                <a16:creationId xmlns:a16="http://schemas.microsoft.com/office/drawing/2014/main" id="{E0B6C7EF-F012-4CBF-9295-B4460958F4DE}"/>
              </a:ext>
            </a:extLst>
          </p:cNvPr>
          <p:cNvGrpSpPr/>
          <p:nvPr/>
        </p:nvGrpSpPr>
        <p:grpSpPr>
          <a:xfrm>
            <a:off x="2325515" y="1941873"/>
            <a:ext cx="9310957" cy="4063435"/>
            <a:chOff x="2324931" y="1941639"/>
            <a:chExt cx="9312352" cy="4064043"/>
          </a:xfrm>
        </p:grpSpPr>
        <p:sp>
          <p:nvSpPr>
            <p:cNvPr id="24" name="TextBox 23">
              <a:extLst>
                <a:ext uri="{FF2B5EF4-FFF2-40B4-BE49-F238E27FC236}">
                  <a16:creationId xmlns:a16="http://schemas.microsoft.com/office/drawing/2014/main" id="{882BB04F-4961-40A4-94A6-E2D1B90E555B}"/>
                </a:ext>
              </a:extLst>
            </p:cNvPr>
            <p:cNvSpPr txBox="1"/>
            <p:nvPr/>
          </p:nvSpPr>
          <p:spPr>
            <a:xfrm>
              <a:off x="4414474" y="3442721"/>
              <a:ext cx="6633408" cy="282425"/>
            </a:xfrm>
            <a:prstGeom prst="rect">
              <a:avLst/>
            </a:prstGeom>
            <a:noFill/>
          </p:spPr>
          <p:txBody>
            <a:bodyPr wrap="square" lIns="0" tIns="0" rIns="0" bIns="0" rtlCol="0">
              <a:spAutoFit/>
            </a:bodyPr>
            <a:lstStyle/>
            <a:p>
              <a:pPr defTabSz="932543" fontAlgn="ctr"/>
              <a:r>
                <a:rPr lang="en-US" sz="1799">
                  <a:solidFill>
                    <a:schemeClr val="bg1"/>
                  </a:solidFill>
                  <a:latin typeface="Segoe UI"/>
                </a:rPr>
                <a:t>Video delivery, broadcast systems</a:t>
              </a:r>
            </a:p>
          </p:txBody>
        </p:sp>
        <p:sp>
          <p:nvSpPr>
            <p:cNvPr id="25" name="TextBox 24">
              <a:extLst>
                <a:ext uri="{FF2B5EF4-FFF2-40B4-BE49-F238E27FC236}">
                  <a16:creationId xmlns:a16="http://schemas.microsoft.com/office/drawing/2014/main" id="{B2FBE385-8ECF-46EC-AA63-DCC85A2A79B2}"/>
                </a:ext>
              </a:extLst>
            </p:cNvPr>
            <p:cNvSpPr txBox="1"/>
            <p:nvPr/>
          </p:nvSpPr>
          <p:spPr>
            <a:xfrm>
              <a:off x="5003875" y="2816170"/>
              <a:ext cx="6633408" cy="282425"/>
            </a:xfrm>
            <a:prstGeom prst="rect">
              <a:avLst/>
            </a:prstGeom>
            <a:noFill/>
          </p:spPr>
          <p:txBody>
            <a:bodyPr wrap="square" lIns="0" tIns="0" rIns="0" bIns="0" rtlCol="0">
              <a:spAutoFit/>
            </a:bodyPr>
            <a:lstStyle/>
            <a:p>
              <a:pPr defTabSz="932543" fontAlgn="ctr"/>
              <a:r>
                <a:rPr lang="en-US" sz="1799" dirty="0">
                  <a:solidFill>
                    <a:schemeClr val="bg1"/>
                  </a:solidFill>
                  <a:latin typeface="Segoe UI"/>
                </a:rPr>
                <a:t>ATM transactions, telecommunications systems</a:t>
              </a:r>
            </a:p>
          </p:txBody>
        </p:sp>
        <p:sp>
          <p:nvSpPr>
            <p:cNvPr id="36" name="Arrow: Up 35">
              <a:extLst>
                <a:ext uri="{FF2B5EF4-FFF2-40B4-BE49-F238E27FC236}">
                  <a16:creationId xmlns:a16="http://schemas.microsoft.com/office/drawing/2014/main" id="{826E5E4E-E0DA-4835-B870-D6220D40E937}"/>
                </a:ext>
              </a:extLst>
            </p:cNvPr>
            <p:cNvSpPr/>
            <p:nvPr/>
          </p:nvSpPr>
          <p:spPr bwMode="auto">
            <a:xfrm rot="2410027">
              <a:off x="3433125" y="1941639"/>
              <a:ext cx="471225" cy="4064043"/>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39" tIns="82272" rIns="102839" bIns="82272" numCol="1" spcCol="0" rtlCol="0" fromWordArt="0" anchor="t" anchorCtr="0" forceAA="0" compatLnSpc="1">
              <a:prstTxWarp prst="textNoShape">
                <a:avLst/>
              </a:prstTxWarp>
              <a:noAutofit/>
            </a:bodyPr>
            <a:lstStyle/>
            <a:p>
              <a:pPr defTabSz="524310" fontAlgn="base">
                <a:spcBef>
                  <a:spcPct val="0"/>
                </a:spcBef>
                <a:spcAft>
                  <a:spcPct val="0"/>
                </a:spcAft>
              </a:pPr>
              <a:endParaRPr lang="en-US" sz="1349" err="1">
                <a:solidFill>
                  <a:schemeClr val="bg1"/>
                </a:solidFill>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8AB29AEF-36DB-4FA9-B727-9E119ADD660A}"/>
                </a:ext>
              </a:extLst>
            </p:cNvPr>
            <p:cNvSpPr>
              <a:spLocks noChangeAspect="1"/>
            </p:cNvSpPr>
            <p:nvPr/>
          </p:nvSpPr>
          <p:spPr bwMode="auto">
            <a:xfrm>
              <a:off x="2324931" y="5358605"/>
              <a:ext cx="204542" cy="204542"/>
            </a:xfrm>
            <a:prstGeom prst="ellipse">
              <a:avLst/>
            </a:prstGeom>
            <a:solidFill>
              <a:schemeClr val="accent2">
                <a:lumMod val="10000"/>
                <a:lumOff val="90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39" tIns="82272" rIns="102839" bIns="82272" numCol="1" spcCol="0" rtlCol="0" fromWordArt="0" anchor="t" anchorCtr="0" forceAA="0" compatLnSpc="1">
              <a:prstTxWarp prst="textNoShape">
                <a:avLst/>
              </a:prstTxWarp>
              <a:noAutofit/>
            </a:bodyPr>
            <a:lstStyle/>
            <a:p>
              <a:pPr defTabSz="524310" fontAlgn="base">
                <a:spcBef>
                  <a:spcPct val="0"/>
                </a:spcBef>
                <a:spcAft>
                  <a:spcPct val="0"/>
                </a:spcAft>
              </a:pPr>
              <a:endParaRPr lang="en-US" sz="1349" err="1">
                <a:solidFill>
                  <a:schemeClr val="bg1"/>
                </a:soli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A10ACBC0-42AD-4C8F-A5C5-BAED833B2491}"/>
                </a:ext>
              </a:extLst>
            </p:cNvPr>
            <p:cNvSpPr>
              <a:spLocks noChangeAspect="1"/>
            </p:cNvSpPr>
            <p:nvPr/>
          </p:nvSpPr>
          <p:spPr bwMode="auto">
            <a:xfrm>
              <a:off x="2847317" y="4731020"/>
              <a:ext cx="204542" cy="204542"/>
            </a:xfrm>
            <a:prstGeom prst="ellipse">
              <a:avLst/>
            </a:prstGeom>
            <a:solidFill>
              <a:schemeClr val="accent2">
                <a:lumMod val="25000"/>
                <a:lumOff val="7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39" tIns="82272" rIns="102839" bIns="82272" numCol="1" spcCol="0" rtlCol="0" fromWordArt="0" anchor="t" anchorCtr="0" forceAA="0" compatLnSpc="1">
              <a:prstTxWarp prst="textNoShape">
                <a:avLst/>
              </a:prstTxWarp>
              <a:noAutofit/>
            </a:bodyPr>
            <a:lstStyle/>
            <a:p>
              <a:pPr defTabSz="524310" fontAlgn="base">
                <a:spcBef>
                  <a:spcPct val="0"/>
                </a:spcBef>
                <a:spcAft>
                  <a:spcPct val="0"/>
                </a:spcAft>
              </a:pPr>
              <a:endParaRPr lang="en-US" sz="1349" err="1">
                <a:solidFill>
                  <a:schemeClr val="bg1"/>
                </a:soli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5F0DFE12-0CE7-4C05-935C-3A004A4BD4A9}"/>
                </a:ext>
              </a:extLst>
            </p:cNvPr>
            <p:cNvSpPr>
              <a:spLocks noChangeAspect="1"/>
            </p:cNvSpPr>
            <p:nvPr/>
          </p:nvSpPr>
          <p:spPr bwMode="auto">
            <a:xfrm>
              <a:off x="3369703" y="4103436"/>
              <a:ext cx="204542" cy="204542"/>
            </a:xfrm>
            <a:prstGeom prst="ellipse">
              <a:avLst/>
            </a:prstGeom>
            <a:solidFill>
              <a:schemeClr val="accent2">
                <a:lumMod val="50000"/>
                <a:lumOff val="50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39" tIns="82272" rIns="102839" bIns="82272" numCol="1" spcCol="0" rtlCol="0" fromWordArt="0" anchor="t" anchorCtr="0" forceAA="0" compatLnSpc="1">
              <a:prstTxWarp prst="textNoShape">
                <a:avLst/>
              </a:prstTxWarp>
              <a:noAutofit/>
            </a:bodyPr>
            <a:lstStyle/>
            <a:p>
              <a:pPr defTabSz="524310" fontAlgn="base">
                <a:spcBef>
                  <a:spcPct val="0"/>
                </a:spcBef>
                <a:spcAft>
                  <a:spcPct val="0"/>
                </a:spcAft>
              </a:pPr>
              <a:endParaRPr lang="en-US" sz="1349" err="1">
                <a:solidFill>
                  <a:schemeClr val="bg1"/>
                </a:solidFill>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12D32F62-7542-45B8-B77E-D407BDB24B12}"/>
                </a:ext>
              </a:extLst>
            </p:cNvPr>
            <p:cNvSpPr>
              <a:spLocks noChangeAspect="1"/>
            </p:cNvSpPr>
            <p:nvPr/>
          </p:nvSpPr>
          <p:spPr bwMode="auto">
            <a:xfrm>
              <a:off x="3892089" y="3475852"/>
              <a:ext cx="204542" cy="204542"/>
            </a:xfrm>
            <a:prstGeom prst="ellipse">
              <a:avLst/>
            </a:prstGeom>
            <a:solidFill>
              <a:schemeClr val="accent2">
                <a:lumMod val="75000"/>
                <a:lumOff val="2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39" tIns="82272" rIns="102839" bIns="82272" numCol="1" spcCol="0" rtlCol="0" fromWordArt="0" anchor="t" anchorCtr="0" forceAA="0" compatLnSpc="1">
              <a:prstTxWarp prst="textNoShape">
                <a:avLst/>
              </a:prstTxWarp>
              <a:noAutofit/>
            </a:bodyPr>
            <a:lstStyle/>
            <a:p>
              <a:pPr defTabSz="524310" fontAlgn="base">
                <a:spcBef>
                  <a:spcPct val="0"/>
                </a:spcBef>
                <a:spcAft>
                  <a:spcPct val="0"/>
                </a:spcAft>
              </a:pPr>
              <a:endParaRPr lang="en-US" sz="1349" err="1">
                <a:solidFill>
                  <a:schemeClr val="bg1"/>
                </a:solidFill>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6F02A7E-38DD-4CF3-ABF9-B636F0802BAA}"/>
                </a:ext>
              </a:extLst>
            </p:cNvPr>
            <p:cNvSpPr>
              <a:spLocks noChangeAspect="1"/>
            </p:cNvSpPr>
            <p:nvPr/>
          </p:nvSpPr>
          <p:spPr bwMode="auto">
            <a:xfrm>
              <a:off x="4414474" y="2848268"/>
              <a:ext cx="204542" cy="204542"/>
            </a:xfrm>
            <a:prstGeom prst="ellipse">
              <a:avLst/>
            </a:prstGeom>
            <a:solidFill>
              <a:schemeClr val="accent2">
                <a:lumMod val="90000"/>
                <a:lumOff val="10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39" tIns="82272" rIns="102839" bIns="82272" numCol="1" spcCol="0" rtlCol="0" fromWordArt="0" anchor="t" anchorCtr="0" forceAA="0" compatLnSpc="1">
              <a:prstTxWarp prst="textNoShape">
                <a:avLst/>
              </a:prstTxWarp>
              <a:noAutofit/>
            </a:bodyPr>
            <a:lstStyle/>
            <a:p>
              <a:pPr defTabSz="524310" fontAlgn="base">
                <a:spcBef>
                  <a:spcPct val="0"/>
                </a:spcBef>
                <a:spcAft>
                  <a:spcPct val="0"/>
                </a:spcAft>
              </a:pPr>
              <a:endParaRPr lang="en-US" sz="1349" err="1">
                <a:solidFill>
                  <a:schemeClr val="bg1"/>
                </a:soli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184122C3-B838-491B-8CBA-A2F22CD124E0}"/>
                </a:ext>
              </a:extLst>
            </p:cNvPr>
            <p:cNvSpPr txBox="1"/>
            <p:nvPr/>
          </p:nvSpPr>
          <p:spPr>
            <a:xfrm>
              <a:off x="2922303" y="5322376"/>
              <a:ext cx="5905318" cy="282425"/>
            </a:xfrm>
            <a:prstGeom prst="rect">
              <a:avLst/>
            </a:prstGeom>
            <a:noFill/>
          </p:spPr>
          <p:txBody>
            <a:bodyPr wrap="square" lIns="0" tIns="0" rIns="0" bIns="0" rtlCol="0">
              <a:spAutoFit/>
            </a:bodyPr>
            <a:lstStyle/>
            <a:p>
              <a:pPr defTabSz="932543" fontAlgn="ctr"/>
              <a:r>
                <a:rPr lang="en-US" sz="1799">
                  <a:solidFill>
                    <a:schemeClr val="bg1"/>
                  </a:solidFill>
                  <a:latin typeface="Segoe UI"/>
                </a:rPr>
                <a:t>Batch processing, data extraction, transfer, and load jobs </a:t>
              </a:r>
            </a:p>
          </p:txBody>
        </p:sp>
        <p:sp>
          <p:nvSpPr>
            <p:cNvPr id="22" name="TextBox 21">
              <a:extLst>
                <a:ext uri="{FF2B5EF4-FFF2-40B4-BE49-F238E27FC236}">
                  <a16:creationId xmlns:a16="http://schemas.microsoft.com/office/drawing/2014/main" id="{E90DD38B-0B0E-47B3-A461-8B0672946C23}"/>
                </a:ext>
              </a:extLst>
            </p:cNvPr>
            <p:cNvSpPr txBox="1"/>
            <p:nvPr/>
          </p:nvSpPr>
          <p:spPr>
            <a:xfrm>
              <a:off x="3371850" y="4695823"/>
              <a:ext cx="6633408" cy="282425"/>
            </a:xfrm>
            <a:prstGeom prst="rect">
              <a:avLst/>
            </a:prstGeom>
            <a:noFill/>
          </p:spPr>
          <p:txBody>
            <a:bodyPr wrap="square" lIns="0" tIns="0" rIns="0" bIns="0" rtlCol="0">
              <a:spAutoFit/>
            </a:bodyPr>
            <a:lstStyle/>
            <a:p>
              <a:pPr defTabSz="932543" fontAlgn="ctr"/>
              <a:r>
                <a:rPr lang="en-US" sz="1799">
                  <a:solidFill>
                    <a:schemeClr val="bg1"/>
                  </a:solidFill>
                  <a:latin typeface="Segoe UI"/>
                </a:rPr>
                <a:t>Internal tools like knowledge management, project tracking </a:t>
              </a:r>
            </a:p>
          </p:txBody>
        </p:sp>
        <p:sp>
          <p:nvSpPr>
            <p:cNvPr id="23" name="TextBox 22">
              <a:extLst>
                <a:ext uri="{FF2B5EF4-FFF2-40B4-BE49-F238E27FC236}">
                  <a16:creationId xmlns:a16="http://schemas.microsoft.com/office/drawing/2014/main" id="{3C63A9A0-0C12-49D3-B6A5-997AE0EEDA0F}"/>
                </a:ext>
              </a:extLst>
            </p:cNvPr>
            <p:cNvSpPr txBox="1"/>
            <p:nvPr/>
          </p:nvSpPr>
          <p:spPr>
            <a:xfrm>
              <a:off x="3949499" y="4069272"/>
              <a:ext cx="6633408" cy="282425"/>
            </a:xfrm>
            <a:prstGeom prst="rect">
              <a:avLst/>
            </a:prstGeom>
            <a:noFill/>
          </p:spPr>
          <p:txBody>
            <a:bodyPr wrap="square" lIns="0" tIns="0" rIns="0" bIns="0" rtlCol="0">
              <a:spAutoFit/>
            </a:bodyPr>
            <a:lstStyle/>
            <a:p>
              <a:pPr defTabSz="932543" fontAlgn="ctr"/>
              <a:r>
                <a:rPr lang="en-US" sz="1799">
                  <a:solidFill>
                    <a:schemeClr val="bg1"/>
                  </a:solidFill>
                  <a:latin typeface="Segoe UI"/>
                </a:rPr>
                <a:t>Online commerce, point of sale </a:t>
              </a:r>
            </a:p>
          </p:txBody>
        </p:sp>
      </p:grpSp>
      <p:sp>
        <p:nvSpPr>
          <p:cNvPr id="29" name="TextBox 28">
            <a:extLst>
              <a:ext uri="{FF2B5EF4-FFF2-40B4-BE49-F238E27FC236}">
                <a16:creationId xmlns:a16="http://schemas.microsoft.com/office/drawing/2014/main" id="{D3C8A343-1F11-439E-A9F6-4EC528677E0C}"/>
              </a:ext>
            </a:extLst>
          </p:cNvPr>
          <p:cNvSpPr txBox="1"/>
          <p:nvPr/>
        </p:nvSpPr>
        <p:spPr>
          <a:xfrm>
            <a:off x="570460" y="5322104"/>
            <a:ext cx="830359" cy="282383"/>
          </a:xfrm>
          <a:prstGeom prst="rect">
            <a:avLst/>
          </a:prstGeom>
          <a:noFill/>
        </p:spPr>
        <p:txBody>
          <a:bodyPr wrap="square" lIns="0" tIns="0" rIns="0" bIns="0" rtlCol="0">
            <a:spAutoFit/>
          </a:bodyPr>
          <a:lstStyle/>
          <a:p>
            <a:pPr algn="r" defTabSz="932543" fontAlgn="ctr"/>
            <a:r>
              <a:rPr lang="en-US" sz="1799">
                <a:solidFill>
                  <a:schemeClr val="bg1"/>
                </a:solidFill>
                <a:latin typeface="Segoe UI"/>
              </a:rPr>
              <a:t>99%</a:t>
            </a:r>
          </a:p>
        </p:txBody>
      </p:sp>
      <p:sp>
        <p:nvSpPr>
          <p:cNvPr id="32" name="TextBox 31">
            <a:extLst>
              <a:ext uri="{FF2B5EF4-FFF2-40B4-BE49-F238E27FC236}">
                <a16:creationId xmlns:a16="http://schemas.microsoft.com/office/drawing/2014/main" id="{AB9AF75D-093D-4814-BDBE-3972A9EDA6EE}"/>
              </a:ext>
            </a:extLst>
          </p:cNvPr>
          <p:cNvSpPr txBox="1"/>
          <p:nvPr/>
        </p:nvSpPr>
        <p:spPr>
          <a:xfrm>
            <a:off x="468082" y="4695644"/>
            <a:ext cx="932737" cy="282383"/>
          </a:xfrm>
          <a:prstGeom prst="rect">
            <a:avLst/>
          </a:prstGeom>
          <a:noFill/>
        </p:spPr>
        <p:txBody>
          <a:bodyPr wrap="square" lIns="0" tIns="0" rIns="0" bIns="0" rtlCol="0">
            <a:spAutoFit/>
          </a:bodyPr>
          <a:lstStyle/>
          <a:p>
            <a:pPr algn="r" defTabSz="932543" fontAlgn="ctr"/>
            <a:r>
              <a:rPr lang="en-US" sz="1799">
                <a:solidFill>
                  <a:schemeClr val="bg1"/>
                </a:solidFill>
                <a:latin typeface="Segoe UI"/>
              </a:rPr>
              <a:t>99.9%</a:t>
            </a:r>
          </a:p>
        </p:txBody>
      </p:sp>
      <p:sp>
        <p:nvSpPr>
          <p:cNvPr id="33" name="TextBox 32">
            <a:extLst>
              <a:ext uri="{FF2B5EF4-FFF2-40B4-BE49-F238E27FC236}">
                <a16:creationId xmlns:a16="http://schemas.microsoft.com/office/drawing/2014/main" id="{0221CF49-A8FA-4612-8A58-8E0E130E7E7C}"/>
              </a:ext>
            </a:extLst>
          </p:cNvPr>
          <p:cNvSpPr txBox="1"/>
          <p:nvPr/>
        </p:nvSpPr>
        <p:spPr>
          <a:xfrm>
            <a:off x="468082" y="4069188"/>
            <a:ext cx="932737" cy="282383"/>
          </a:xfrm>
          <a:prstGeom prst="rect">
            <a:avLst/>
          </a:prstGeom>
          <a:noFill/>
        </p:spPr>
        <p:txBody>
          <a:bodyPr wrap="square" lIns="0" tIns="0" rIns="0" bIns="0" rtlCol="0">
            <a:spAutoFit/>
          </a:bodyPr>
          <a:lstStyle/>
          <a:p>
            <a:pPr algn="r" defTabSz="932543" fontAlgn="ctr"/>
            <a:r>
              <a:rPr lang="en-US" sz="1799">
                <a:solidFill>
                  <a:schemeClr val="bg1"/>
                </a:solidFill>
                <a:latin typeface="Segoe UI"/>
              </a:rPr>
              <a:t>99.95%</a:t>
            </a:r>
          </a:p>
        </p:txBody>
      </p:sp>
      <p:sp>
        <p:nvSpPr>
          <p:cNvPr id="35" name="TextBox 34">
            <a:extLst>
              <a:ext uri="{FF2B5EF4-FFF2-40B4-BE49-F238E27FC236}">
                <a16:creationId xmlns:a16="http://schemas.microsoft.com/office/drawing/2014/main" id="{FA9988DB-BB09-47FC-8BC1-7E25EA0EAE67}"/>
              </a:ext>
            </a:extLst>
          </p:cNvPr>
          <p:cNvSpPr txBox="1"/>
          <p:nvPr/>
        </p:nvSpPr>
        <p:spPr>
          <a:xfrm>
            <a:off x="468082" y="3442731"/>
            <a:ext cx="932737" cy="282383"/>
          </a:xfrm>
          <a:prstGeom prst="rect">
            <a:avLst/>
          </a:prstGeom>
          <a:noFill/>
        </p:spPr>
        <p:txBody>
          <a:bodyPr wrap="square" lIns="0" tIns="0" rIns="0" bIns="0" rtlCol="0">
            <a:spAutoFit/>
          </a:bodyPr>
          <a:lstStyle/>
          <a:p>
            <a:pPr algn="r" defTabSz="932543" fontAlgn="ctr"/>
            <a:r>
              <a:rPr lang="en-US" sz="1799">
                <a:solidFill>
                  <a:schemeClr val="bg1"/>
                </a:solidFill>
                <a:latin typeface="Segoe UI"/>
              </a:rPr>
              <a:t>99.99%</a:t>
            </a:r>
          </a:p>
        </p:txBody>
      </p:sp>
      <p:sp>
        <p:nvSpPr>
          <p:cNvPr id="37" name="TextBox 36">
            <a:extLst>
              <a:ext uri="{FF2B5EF4-FFF2-40B4-BE49-F238E27FC236}">
                <a16:creationId xmlns:a16="http://schemas.microsoft.com/office/drawing/2014/main" id="{6C0F2EF3-2A25-4083-B5BA-672AF2921985}"/>
              </a:ext>
            </a:extLst>
          </p:cNvPr>
          <p:cNvSpPr txBox="1"/>
          <p:nvPr/>
        </p:nvSpPr>
        <p:spPr>
          <a:xfrm>
            <a:off x="468082" y="2816273"/>
            <a:ext cx="932737" cy="282383"/>
          </a:xfrm>
          <a:prstGeom prst="rect">
            <a:avLst/>
          </a:prstGeom>
          <a:noFill/>
        </p:spPr>
        <p:txBody>
          <a:bodyPr wrap="square" lIns="0" tIns="0" rIns="0" bIns="0" rtlCol="0">
            <a:spAutoFit/>
          </a:bodyPr>
          <a:lstStyle/>
          <a:p>
            <a:pPr algn="r" defTabSz="932543" fontAlgn="ctr"/>
            <a:r>
              <a:rPr lang="en-US" sz="1799">
                <a:solidFill>
                  <a:schemeClr val="bg1"/>
                </a:solidFill>
                <a:latin typeface="Segoe UI"/>
              </a:rPr>
              <a:t>99.999%</a:t>
            </a:r>
          </a:p>
        </p:txBody>
      </p:sp>
    </p:spTree>
    <p:extLst>
      <p:ext uri="{BB962C8B-B14F-4D97-AF65-F5344CB8AC3E}">
        <p14:creationId xmlns:p14="http://schemas.microsoft.com/office/powerpoint/2010/main" val="3306106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1" name="Group 190">
            <a:extLst>
              <a:ext uri="{FF2B5EF4-FFF2-40B4-BE49-F238E27FC236}">
                <a16:creationId xmlns:a16="http://schemas.microsoft.com/office/drawing/2014/main" id="{166BE227-548A-4FF3-B9B3-6637347115FC}"/>
              </a:ext>
            </a:extLst>
          </p:cNvPr>
          <p:cNvGrpSpPr/>
          <p:nvPr/>
        </p:nvGrpSpPr>
        <p:grpSpPr>
          <a:xfrm>
            <a:off x="6018202" y="2448501"/>
            <a:ext cx="1607420" cy="806122"/>
            <a:chOff x="3271142" y="4336126"/>
            <a:chExt cx="1181970" cy="505114"/>
          </a:xfrm>
        </p:grpSpPr>
        <p:grpSp>
          <p:nvGrpSpPr>
            <p:cNvPr id="215" name="Group 214">
              <a:extLst>
                <a:ext uri="{FF2B5EF4-FFF2-40B4-BE49-F238E27FC236}">
                  <a16:creationId xmlns:a16="http://schemas.microsoft.com/office/drawing/2014/main" id="{BD46E9DF-FAE6-4E0F-81F2-C6CDF36FA577}"/>
                </a:ext>
              </a:extLst>
            </p:cNvPr>
            <p:cNvGrpSpPr/>
            <p:nvPr/>
          </p:nvGrpSpPr>
          <p:grpSpPr>
            <a:xfrm>
              <a:off x="3355454" y="4511041"/>
              <a:ext cx="1013346" cy="260154"/>
              <a:chOff x="3316265" y="4628710"/>
              <a:chExt cx="1090080" cy="279854"/>
            </a:xfrm>
          </p:grpSpPr>
          <p:grpSp>
            <p:nvGrpSpPr>
              <p:cNvPr id="237" name="Group 236">
                <a:extLst>
                  <a:ext uri="{FF2B5EF4-FFF2-40B4-BE49-F238E27FC236}">
                    <a16:creationId xmlns:a16="http://schemas.microsoft.com/office/drawing/2014/main" id="{3FF7F28A-0B0F-4A92-A8FB-385313EC848D}"/>
                  </a:ext>
                </a:extLst>
              </p:cNvPr>
              <p:cNvGrpSpPr/>
              <p:nvPr/>
            </p:nvGrpSpPr>
            <p:grpSpPr>
              <a:xfrm>
                <a:off x="3316265" y="4628710"/>
                <a:ext cx="404860" cy="279854"/>
                <a:chOff x="1543272" y="4740617"/>
                <a:chExt cx="824865" cy="570180"/>
              </a:xfrm>
            </p:grpSpPr>
            <p:pic>
              <p:nvPicPr>
                <p:cNvPr id="247" name="Picture 246">
                  <a:extLst>
                    <a:ext uri="{FF2B5EF4-FFF2-40B4-BE49-F238E27FC236}">
                      <a16:creationId xmlns:a16="http://schemas.microsoft.com/office/drawing/2014/main" id="{9192DF2E-BE68-466F-8DC6-C7B6BECAB143}"/>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248" name="Group 247">
                  <a:extLst>
                    <a:ext uri="{FF2B5EF4-FFF2-40B4-BE49-F238E27FC236}">
                      <a16:creationId xmlns:a16="http://schemas.microsoft.com/office/drawing/2014/main" id="{72DEA5F6-9C01-46D3-A9A6-C4481AAE57CD}"/>
                    </a:ext>
                  </a:extLst>
                </p:cNvPr>
                <p:cNvGrpSpPr/>
                <p:nvPr/>
              </p:nvGrpSpPr>
              <p:grpSpPr>
                <a:xfrm>
                  <a:off x="1543272" y="4740617"/>
                  <a:ext cx="824865" cy="570180"/>
                  <a:chOff x="1487917" y="4740617"/>
                  <a:chExt cx="920385" cy="570180"/>
                </a:xfrm>
              </p:grpSpPr>
              <p:sp>
                <p:nvSpPr>
                  <p:cNvPr id="249" name="Freeform: Shape 248">
                    <a:extLst>
                      <a:ext uri="{FF2B5EF4-FFF2-40B4-BE49-F238E27FC236}">
                        <a16:creationId xmlns:a16="http://schemas.microsoft.com/office/drawing/2014/main" id="{BE78B4ED-1028-41EE-B79F-6C0737618071}"/>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bold"/>
                    </a:endParaRPr>
                  </a:p>
                </p:txBody>
              </p:sp>
              <p:cxnSp>
                <p:nvCxnSpPr>
                  <p:cNvPr id="250" name="Straight Connector 249">
                    <a:extLst>
                      <a:ext uri="{FF2B5EF4-FFF2-40B4-BE49-F238E27FC236}">
                        <a16:creationId xmlns:a16="http://schemas.microsoft.com/office/drawing/2014/main" id="{761BF9C7-71AB-4C54-B5A4-B80797B9B5B3}"/>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41" name="Group 240">
                <a:extLst>
                  <a:ext uri="{FF2B5EF4-FFF2-40B4-BE49-F238E27FC236}">
                    <a16:creationId xmlns:a16="http://schemas.microsoft.com/office/drawing/2014/main" id="{A6341A8A-87FD-4852-824E-245F0869E785}"/>
                  </a:ext>
                </a:extLst>
              </p:cNvPr>
              <p:cNvGrpSpPr/>
              <p:nvPr/>
            </p:nvGrpSpPr>
            <p:grpSpPr>
              <a:xfrm>
                <a:off x="4001485" y="4628710"/>
                <a:ext cx="404860" cy="279854"/>
                <a:chOff x="1543272" y="4740617"/>
                <a:chExt cx="824865" cy="570180"/>
              </a:xfrm>
            </p:grpSpPr>
            <p:pic>
              <p:nvPicPr>
                <p:cNvPr id="243" name="Picture 242">
                  <a:extLst>
                    <a:ext uri="{FF2B5EF4-FFF2-40B4-BE49-F238E27FC236}">
                      <a16:creationId xmlns:a16="http://schemas.microsoft.com/office/drawing/2014/main" id="{7068882A-FCF5-4D00-8552-522D9910304A}"/>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244" name="Group 243">
                  <a:extLst>
                    <a:ext uri="{FF2B5EF4-FFF2-40B4-BE49-F238E27FC236}">
                      <a16:creationId xmlns:a16="http://schemas.microsoft.com/office/drawing/2014/main" id="{5E1D2A1C-52E7-440F-96EF-544F241C2FB7}"/>
                    </a:ext>
                  </a:extLst>
                </p:cNvPr>
                <p:cNvGrpSpPr/>
                <p:nvPr/>
              </p:nvGrpSpPr>
              <p:grpSpPr>
                <a:xfrm>
                  <a:off x="1543272" y="4740617"/>
                  <a:ext cx="824865" cy="570180"/>
                  <a:chOff x="1487917" y="4740617"/>
                  <a:chExt cx="920385" cy="570180"/>
                </a:xfrm>
              </p:grpSpPr>
              <p:sp>
                <p:nvSpPr>
                  <p:cNvPr id="245" name="Freeform: Shape 244">
                    <a:extLst>
                      <a:ext uri="{FF2B5EF4-FFF2-40B4-BE49-F238E27FC236}">
                        <a16:creationId xmlns:a16="http://schemas.microsoft.com/office/drawing/2014/main" id="{06D5E970-5935-4678-B408-22D871737665}"/>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bold"/>
                    </a:endParaRPr>
                  </a:p>
                </p:txBody>
              </p:sp>
              <p:cxnSp>
                <p:nvCxnSpPr>
                  <p:cNvPr id="246" name="Straight Connector 245">
                    <a:extLst>
                      <a:ext uri="{FF2B5EF4-FFF2-40B4-BE49-F238E27FC236}">
                        <a16:creationId xmlns:a16="http://schemas.microsoft.com/office/drawing/2014/main" id="{E7CFBF15-E40E-4CB0-BF59-B66A458E8F91}"/>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242" name="Straight Connector 241">
                <a:extLst>
                  <a:ext uri="{FF2B5EF4-FFF2-40B4-BE49-F238E27FC236}">
                    <a16:creationId xmlns:a16="http://schemas.microsoft.com/office/drawing/2014/main" id="{184D6451-935C-4861-8090-73183396110B}"/>
                  </a:ext>
                </a:extLst>
              </p:cNvPr>
              <p:cNvCxnSpPr>
                <a:cxnSpLocks/>
              </p:cNvCxnSpPr>
              <p:nvPr/>
            </p:nvCxnSpPr>
            <p:spPr>
              <a:xfrm>
                <a:off x="3684152" y="4782822"/>
                <a:ext cx="349536"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5" name="Rectangle: Rounded Corners 234">
              <a:extLst>
                <a:ext uri="{FF2B5EF4-FFF2-40B4-BE49-F238E27FC236}">
                  <a16:creationId xmlns:a16="http://schemas.microsoft.com/office/drawing/2014/main" id="{3DE32D50-2A44-4736-B968-B6D5FA08640C}"/>
                </a:ext>
              </a:extLst>
            </p:cNvPr>
            <p:cNvSpPr/>
            <p:nvPr/>
          </p:nvSpPr>
          <p:spPr bwMode="auto">
            <a:xfrm>
              <a:off x="3271142" y="4409440"/>
              <a:ext cx="1181970" cy="431800"/>
            </a:xfrm>
            <a:prstGeom prst="roundRect">
              <a:avLst/>
            </a:prstGeom>
            <a:noFill/>
            <a:ln w="19050" cap="flat" cmpd="sng" algn="ctr">
              <a:solidFill>
                <a:schemeClr val="tx1"/>
              </a:solidFill>
              <a:prstDash val="solid"/>
            </a:ln>
            <a:effectLst/>
          </p:spPr>
          <p:txBody>
            <a:bodyPr rtlCol="0" anchor="ctr"/>
            <a:lstStyle/>
            <a:p>
              <a:pPr algn="ctr" defTabSz="932065">
                <a:defRPr/>
              </a:pPr>
              <a:endParaRPr lang="en-US" sz="1797" kern="0" err="1">
                <a:solidFill>
                  <a:srgbClr val="FFFFFF"/>
                </a:solidFill>
                <a:latin typeface="Segoe UI Semibold"/>
              </a:endParaRPr>
            </a:p>
          </p:txBody>
        </p:sp>
        <p:sp>
          <p:nvSpPr>
            <p:cNvPr id="236" name="TextBox 235">
              <a:extLst>
                <a:ext uri="{FF2B5EF4-FFF2-40B4-BE49-F238E27FC236}">
                  <a16:creationId xmlns:a16="http://schemas.microsoft.com/office/drawing/2014/main" id="{2D03045A-1F38-45DF-8B3F-44A1E4E64C22}"/>
                </a:ext>
              </a:extLst>
            </p:cNvPr>
            <p:cNvSpPr txBox="1"/>
            <p:nvPr/>
          </p:nvSpPr>
          <p:spPr>
            <a:xfrm>
              <a:off x="3627212" y="4336126"/>
              <a:ext cx="469830" cy="92773"/>
            </a:xfrm>
            <a:prstGeom prst="rect">
              <a:avLst/>
            </a:prstGeom>
            <a:solidFill>
              <a:schemeClr val="bg2"/>
            </a:solidFill>
          </p:spPr>
          <p:txBody>
            <a:bodyPr wrap="square" lIns="0" tIns="0" rIns="0" bIns="0" rtlCol="0">
              <a:spAutoFit/>
            </a:bodyPr>
            <a:lstStyle/>
            <a:p>
              <a:pPr algn="ctr" defTabSz="932065">
                <a:lnSpc>
                  <a:spcPct val="90000"/>
                </a:lnSpc>
                <a:spcAft>
                  <a:spcPts val="600"/>
                </a:spcAft>
                <a:defRPr/>
              </a:pPr>
              <a:r>
                <a:rPr lang="en-US" sz="1048" b="1" i="1">
                  <a:solidFill>
                    <a:srgbClr val="000000"/>
                  </a:solidFill>
                  <a:latin typeface="Segoe UI Semibold"/>
                </a:rPr>
                <a:t>Zone1</a:t>
              </a:r>
              <a:endParaRPr lang="en-US" sz="1836" b="1" i="1">
                <a:solidFill>
                  <a:srgbClr val="000000"/>
                </a:solidFill>
                <a:latin typeface="Segoe UI Semibold"/>
              </a:endParaRPr>
            </a:p>
          </p:txBody>
        </p:sp>
      </p:grpSp>
      <p:sp>
        <p:nvSpPr>
          <p:cNvPr id="4" name="Rectangle: Diagonal Corners Rounded 3">
            <a:extLst>
              <a:ext uri="{FF2B5EF4-FFF2-40B4-BE49-F238E27FC236}">
                <a16:creationId xmlns:a16="http://schemas.microsoft.com/office/drawing/2014/main" id="{5BC576F2-3F1C-43C1-B6A6-51B1E629A0EF}"/>
              </a:ext>
            </a:extLst>
          </p:cNvPr>
          <p:cNvSpPr/>
          <p:nvPr/>
        </p:nvSpPr>
        <p:spPr>
          <a:xfrm>
            <a:off x="797745" y="5494953"/>
            <a:ext cx="11409388" cy="1406913"/>
          </a:xfrm>
          <a:prstGeom prst="round2DiagRect">
            <a:avLst>
              <a:gd name="adj1" fmla="val 24766"/>
              <a:gd name="adj2" fmla="val 0"/>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defTabSz="932357">
              <a:defRPr/>
            </a:pPr>
            <a:endParaRPr lang="en-US" sz="1836">
              <a:solidFill>
                <a:prstClr val="white"/>
              </a:solidFill>
              <a:latin typeface="Calibri" panose="020F0502020204030204"/>
            </a:endParaRPr>
          </a:p>
        </p:txBody>
      </p:sp>
      <p:cxnSp>
        <p:nvCxnSpPr>
          <p:cNvPr id="7" name="Straight Connector 6">
            <a:extLst>
              <a:ext uri="{FF2B5EF4-FFF2-40B4-BE49-F238E27FC236}">
                <a16:creationId xmlns:a16="http://schemas.microsoft.com/office/drawing/2014/main" id="{938AEBC6-24B7-4E1E-A3D0-7D0A64B61EE6}"/>
              </a:ext>
            </a:extLst>
          </p:cNvPr>
          <p:cNvCxnSpPr>
            <a:cxnSpLocks/>
          </p:cNvCxnSpPr>
          <p:nvPr/>
        </p:nvCxnSpPr>
        <p:spPr>
          <a:xfrm>
            <a:off x="3115408" y="82925"/>
            <a:ext cx="0" cy="5250155"/>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E4C8C77-77BB-427A-BF29-B8E5BF4AD66C}"/>
              </a:ext>
            </a:extLst>
          </p:cNvPr>
          <p:cNvCxnSpPr>
            <a:cxnSpLocks/>
          </p:cNvCxnSpPr>
          <p:nvPr/>
        </p:nvCxnSpPr>
        <p:spPr>
          <a:xfrm>
            <a:off x="5425224" y="187717"/>
            <a:ext cx="0" cy="5104191"/>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94677F-E332-4800-821E-8E899E2744E1}"/>
              </a:ext>
            </a:extLst>
          </p:cNvPr>
          <p:cNvCxnSpPr/>
          <p:nvPr/>
        </p:nvCxnSpPr>
        <p:spPr>
          <a:xfrm>
            <a:off x="8121104" y="82927"/>
            <a:ext cx="0" cy="5208982"/>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21F06E3-D755-4CE1-9D92-3BA4B01ECD6D}"/>
              </a:ext>
            </a:extLst>
          </p:cNvPr>
          <p:cNvGrpSpPr/>
          <p:nvPr/>
        </p:nvGrpSpPr>
        <p:grpSpPr>
          <a:xfrm>
            <a:off x="3911929" y="2480061"/>
            <a:ext cx="868970" cy="681557"/>
            <a:chOff x="4293065" y="2628018"/>
            <a:chExt cx="852143" cy="668359"/>
          </a:xfrm>
        </p:grpSpPr>
        <p:pic>
          <p:nvPicPr>
            <p:cNvPr id="10" name="Picture 9">
              <a:extLst>
                <a:ext uri="{FF2B5EF4-FFF2-40B4-BE49-F238E27FC236}">
                  <a16:creationId xmlns:a16="http://schemas.microsoft.com/office/drawing/2014/main" id="{5AD9EF79-3F35-402B-8778-FB65463E1936}"/>
                </a:ext>
              </a:extLst>
            </p:cNvPr>
            <p:cNvPicPr>
              <a:picLocks noChangeAspect="1"/>
            </p:cNvPicPr>
            <p:nvPr/>
          </p:nvPicPr>
          <p:blipFill>
            <a:blip r:embed="rId3"/>
            <a:stretch>
              <a:fillRect/>
            </a:stretch>
          </p:blipFill>
          <p:spPr>
            <a:xfrm>
              <a:off x="4544144" y="2963609"/>
              <a:ext cx="290741" cy="272959"/>
            </a:xfrm>
            <a:prstGeom prst="rect">
              <a:avLst/>
            </a:prstGeom>
          </p:spPr>
        </p:pic>
        <p:sp>
          <p:nvSpPr>
            <p:cNvPr id="11" name="Freeform: Shape 10">
              <a:extLst>
                <a:ext uri="{FF2B5EF4-FFF2-40B4-BE49-F238E27FC236}">
                  <a16:creationId xmlns:a16="http://schemas.microsoft.com/office/drawing/2014/main" id="{9CB09C74-0696-4883-ACC5-7FF19B200E87}"/>
                </a:ext>
              </a:extLst>
            </p:cNvPr>
            <p:cNvSpPr>
              <a:spLocks/>
            </p:cNvSpPr>
            <p:nvPr/>
          </p:nvSpPr>
          <p:spPr bwMode="auto">
            <a:xfrm>
              <a:off x="4419454" y="2852395"/>
              <a:ext cx="540123" cy="443982"/>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bold"/>
              </a:endParaRPr>
            </a:p>
          </p:txBody>
        </p:sp>
        <p:sp>
          <p:nvSpPr>
            <p:cNvPr id="12" name="TextBox 11">
              <a:extLst>
                <a:ext uri="{FF2B5EF4-FFF2-40B4-BE49-F238E27FC236}">
                  <a16:creationId xmlns:a16="http://schemas.microsoft.com/office/drawing/2014/main" id="{3CF43172-0857-4202-AEEC-1F2A2C7C4EF0}"/>
                </a:ext>
              </a:extLst>
            </p:cNvPr>
            <p:cNvSpPr txBox="1"/>
            <p:nvPr/>
          </p:nvSpPr>
          <p:spPr>
            <a:xfrm>
              <a:off x="4293065" y="2628018"/>
              <a:ext cx="852143" cy="145191"/>
            </a:xfrm>
            <a:prstGeom prst="rect">
              <a:avLst/>
            </a:prstGeom>
            <a:noFill/>
          </p:spPr>
          <p:txBody>
            <a:bodyPr wrap="square" lIns="0" tIns="0" rIns="0" bIns="0" rtlCol="0">
              <a:spAutoFit/>
            </a:bodyPr>
            <a:lstStyle/>
            <a:p>
              <a:pPr algn="ctr" defTabSz="932065">
                <a:lnSpc>
                  <a:spcPct val="90000"/>
                </a:lnSpc>
                <a:spcAft>
                  <a:spcPts val="600"/>
                </a:spcAft>
                <a:defRPr/>
              </a:pPr>
              <a:r>
                <a:rPr lang="en-US" sz="1048" b="1" i="1">
                  <a:solidFill>
                    <a:srgbClr val="000000"/>
                  </a:solidFill>
                  <a:latin typeface="Segoe UI Semibold"/>
                </a:rPr>
                <a:t>Data center 1</a:t>
              </a:r>
              <a:endParaRPr lang="en-US" sz="1836" b="1" i="1">
                <a:solidFill>
                  <a:srgbClr val="000000"/>
                </a:solidFill>
                <a:latin typeface="Segoe UI Semibold"/>
              </a:endParaRPr>
            </a:p>
          </p:txBody>
        </p:sp>
      </p:grpSp>
      <p:sp>
        <p:nvSpPr>
          <p:cNvPr id="168" name="LightningBolt_E945" title="Icon of a lightning bolt">
            <a:extLst>
              <a:ext uri="{FF2B5EF4-FFF2-40B4-BE49-F238E27FC236}">
                <a16:creationId xmlns:a16="http://schemas.microsoft.com/office/drawing/2014/main" id="{537DDC38-DA40-498D-A8C0-4AF81CE17BF1}"/>
              </a:ext>
            </a:extLst>
          </p:cNvPr>
          <p:cNvSpPr>
            <a:spLocks noChangeAspect="1"/>
          </p:cNvSpPr>
          <p:nvPr/>
        </p:nvSpPr>
        <p:spPr bwMode="auto">
          <a:xfrm>
            <a:off x="4436093" y="2820837"/>
            <a:ext cx="132726" cy="175913"/>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Semibold"/>
            </a:endParaRPr>
          </a:p>
        </p:txBody>
      </p:sp>
      <p:sp>
        <p:nvSpPr>
          <p:cNvPr id="181" name="TextBox 180">
            <a:extLst>
              <a:ext uri="{FF2B5EF4-FFF2-40B4-BE49-F238E27FC236}">
                <a16:creationId xmlns:a16="http://schemas.microsoft.com/office/drawing/2014/main" id="{74C7FF9F-1140-44F6-B0F7-2D9EFF402859}"/>
              </a:ext>
            </a:extLst>
          </p:cNvPr>
          <p:cNvSpPr txBox="1"/>
          <p:nvPr/>
        </p:nvSpPr>
        <p:spPr>
          <a:xfrm>
            <a:off x="8452893" y="4838617"/>
            <a:ext cx="1750145" cy="341370"/>
          </a:xfrm>
          <a:prstGeom prst="rect">
            <a:avLst/>
          </a:prstGeom>
          <a:noFill/>
        </p:spPr>
        <p:txBody>
          <a:bodyPr wrap="none" rtlCol="0">
            <a:spAutoFit/>
          </a:bodyPr>
          <a:lstStyle/>
          <a:p>
            <a:pPr algn="ctr" defTabSz="932357">
              <a:defRPr/>
            </a:pPr>
            <a:r>
              <a:rPr lang="en-US" sz="1575">
                <a:solidFill>
                  <a:srgbClr val="3C3C41"/>
                </a:solidFill>
                <a:latin typeface="Segoe UI Semibold"/>
              </a:rPr>
              <a:t>Natural Disaster </a:t>
            </a:r>
          </a:p>
        </p:txBody>
      </p:sp>
      <p:sp>
        <p:nvSpPr>
          <p:cNvPr id="183" name="TextBox 182">
            <a:extLst>
              <a:ext uri="{FF2B5EF4-FFF2-40B4-BE49-F238E27FC236}">
                <a16:creationId xmlns:a16="http://schemas.microsoft.com/office/drawing/2014/main" id="{1DCAA2F7-32FF-4132-9D11-85E9CE8F5B9F}"/>
              </a:ext>
            </a:extLst>
          </p:cNvPr>
          <p:cNvSpPr txBox="1"/>
          <p:nvPr/>
        </p:nvSpPr>
        <p:spPr>
          <a:xfrm>
            <a:off x="3434554" y="4838617"/>
            <a:ext cx="1764204" cy="341370"/>
          </a:xfrm>
          <a:prstGeom prst="rect">
            <a:avLst/>
          </a:prstGeom>
          <a:noFill/>
        </p:spPr>
        <p:txBody>
          <a:bodyPr wrap="none" rtlCol="0">
            <a:spAutoFit/>
          </a:bodyPr>
          <a:lstStyle/>
          <a:p>
            <a:pPr algn="ctr" defTabSz="932357">
              <a:defRPr/>
            </a:pPr>
            <a:r>
              <a:rPr lang="en-US" sz="1575">
                <a:solidFill>
                  <a:srgbClr val="3C3C41"/>
                </a:solidFill>
                <a:latin typeface="Segoe UI Semibold"/>
                <a:cs typeface="Segoe UI" panose="020B0502040204020203" pitchFamily="34" charset="0"/>
              </a:rPr>
              <a:t>Rack level failure</a:t>
            </a:r>
          </a:p>
        </p:txBody>
      </p:sp>
      <p:sp>
        <p:nvSpPr>
          <p:cNvPr id="184" name="TextBox 183">
            <a:extLst>
              <a:ext uri="{FF2B5EF4-FFF2-40B4-BE49-F238E27FC236}">
                <a16:creationId xmlns:a16="http://schemas.microsoft.com/office/drawing/2014/main" id="{79D9B4D7-8CB4-47E1-8A12-32BC59E03C1A}"/>
              </a:ext>
            </a:extLst>
          </p:cNvPr>
          <p:cNvSpPr txBox="1"/>
          <p:nvPr/>
        </p:nvSpPr>
        <p:spPr>
          <a:xfrm>
            <a:off x="5900433" y="4838617"/>
            <a:ext cx="1931619" cy="341370"/>
          </a:xfrm>
          <a:prstGeom prst="rect">
            <a:avLst/>
          </a:prstGeom>
          <a:noFill/>
        </p:spPr>
        <p:txBody>
          <a:bodyPr wrap="none" rtlCol="0">
            <a:spAutoFit/>
          </a:bodyPr>
          <a:lstStyle/>
          <a:p>
            <a:pPr algn="ctr" defTabSz="932357">
              <a:defRPr/>
            </a:pPr>
            <a:r>
              <a:rPr lang="en-US" sz="1575">
                <a:solidFill>
                  <a:srgbClr val="3C3C41"/>
                </a:solidFill>
                <a:latin typeface="Segoe UI Semibold"/>
                <a:cs typeface="Segoe UI" panose="020B0502040204020203" pitchFamily="34" charset="0"/>
              </a:rPr>
              <a:t>Datacenter outage</a:t>
            </a:r>
          </a:p>
        </p:txBody>
      </p:sp>
      <p:grpSp>
        <p:nvGrpSpPr>
          <p:cNvPr id="198" name="Group 197">
            <a:extLst>
              <a:ext uri="{FF2B5EF4-FFF2-40B4-BE49-F238E27FC236}">
                <a16:creationId xmlns:a16="http://schemas.microsoft.com/office/drawing/2014/main" id="{E7E1B172-A4A4-417F-9C54-8907AD8D452E}"/>
              </a:ext>
            </a:extLst>
          </p:cNvPr>
          <p:cNvGrpSpPr/>
          <p:nvPr/>
        </p:nvGrpSpPr>
        <p:grpSpPr>
          <a:xfrm>
            <a:off x="378871" y="1767215"/>
            <a:ext cx="505547" cy="3524692"/>
            <a:chOff x="569884" y="1739135"/>
            <a:chExt cx="212783" cy="1677588"/>
          </a:xfrm>
        </p:grpSpPr>
        <p:sp>
          <p:nvSpPr>
            <p:cNvPr id="199" name="Left Bracket 198">
              <a:extLst>
                <a:ext uri="{FF2B5EF4-FFF2-40B4-BE49-F238E27FC236}">
                  <a16:creationId xmlns:a16="http://schemas.microsoft.com/office/drawing/2014/main" id="{691D6112-59B1-4015-A010-4B50B093984A}"/>
                </a:ext>
              </a:extLst>
            </p:cNvPr>
            <p:cNvSpPr/>
            <p:nvPr/>
          </p:nvSpPr>
          <p:spPr>
            <a:xfrm>
              <a:off x="581537" y="1739135"/>
              <a:ext cx="201130" cy="1677588"/>
            </a:xfrm>
            <a:prstGeom prst="leftBracket">
              <a:avLst>
                <a:gd name="adj" fmla="val 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1397" tIns="25697" rIns="51397" bIns="25697" numCol="1" spcCol="0" rtlCol="0" fromWordArt="0" anchor="ctr" anchorCtr="0" forceAA="0" compatLnSpc="1">
              <a:prstTxWarp prst="textNoShape">
                <a:avLst/>
              </a:prstTxWarp>
              <a:noAutofit/>
            </a:bodyPr>
            <a:lstStyle/>
            <a:p>
              <a:pPr algn="ctr" defTabSz="931995">
                <a:defRPr/>
              </a:pPr>
              <a:endParaRPr lang="en-US" sz="1012">
                <a:solidFill>
                  <a:srgbClr val="3C3C41"/>
                </a:solidFill>
                <a:latin typeface="Segoe UI" panose="020B0502040204020203" pitchFamily="34" charset="0"/>
                <a:cs typeface="Segoe UI" panose="020B0502040204020203" pitchFamily="34" charset="0"/>
              </a:endParaRPr>
            </a:p>
          </p:txBody>
        </p:sp>
        <p:sp>
          <p:nvSpPr>
            <p:cNvPr id="200" name="TextBox 199">
              <a:extLst>
                <a:ext uri="{FF2B5EF4-FFF2-40B4-BE49-F238E27FC236}">
                  <a16:creationId xmlns:a16="http://schemas.microsoft.com/office/drawing/2014/main" id="{EDF4A7D1-009F-4EFC-951F-90E3B7417545}"/>
                </a:ext>
              </a:extLst>
            </p:cNvPr>
            <p:cNvSpPr txBox="1"/>
            <p:nvPr/>
          </p:nvSpPr>
          <p:spPr>
            <a:xfrm rot="16200000">
              <a:off x="-116350" y="2526761"/>
              <a:ext cx="1455593" cy="83126"/>
            </a:xfrm>
            <a:prstGeom prst="rect">
              <a:avLst/>
            </a:prstGeom>
            <a:solidFill>
              <a:schemeClr val="bg1"/>
            </a:solidFill>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31995">
                <a:spcAft>
                  <a:spcPts val="337"/>
                </a:spcAft>
                <a:defRPr/>
              </a:pPr>
              <a:r>
                <a:rPr lang="en-US" sz="1398">
                  <a:solidFill>
                    <a:srgbClr val="3C3C41"/>
                  </a:solidFill>
                  <a:latin typeface="Segoe UI Semibold"/>
                </a:rPr>
                <a:t>Host Infrastructure</a:t>
              </a:r>
            </a:p>
          </p:txBody>
        </p:sp>
      </p:grpSp>
      <p:grpSp>
        <p:nvGrpSpPr>
          <p:cNvPr id="201" name="Group 200">
            <a:extLst>
              <a:ext uri="{FF2B5EF4-FFF2-40B4-BE49-F238E27FC236}">
                <a16:creationId xmlns:a16="http://schemas.microsoft.com/office/drawing/2014/main" id="{0E6C876D-0660-41EF-B226-A32D217BCD92}"/>
              </a:ext>
            </a:extLst>
          </p:cNvPr>
          <p:cNvGrpSpPr/>
          <p:nvPr/>
        </p:nvGrpSpPr>
        <p:grpSpPr>
          <a:xfrm>
            <a:off x="334771" y="5490149"/>
            <a:ext cx="549644" cy="1406913"/>
            <a:chOff x="543760" y="1739135"/>
            <a:chExt cx="238907" cy="1677588"/>
          </a:xfrm>
        </p:grpSpPr>
        <p:sp>
          <p:nvSpPr>
            <p:cNvPr id="202" name="Left Bracket 201">
              <a:extLst>
                <a:ext uri="{FF2B5EF4-FFF2-40B4-BE49-F238E27FC236}">
                  <a16:creationId xmlns:a16="http://schemas.microsoft.com/office/drawing/2014/main" id="{6A10B2C3-737B-4554-A766-DF0DEBC3ABDB}"/>
                </a:ext>
              </a:extLst>
            </p:cNvPr>
            <p:cNvSpPr/>
            <p:nvPr/>
          </p:nvSpPr>
          <p:spPr>
            <a:xfrm>
              <a:off x="581537" y="1739135"/>
              <a:ext cx="201130" cy="1677588"/>
            </a:xfrm>
            <a:prstGeom prst="leftBracket">
              <a:avLst>
                <a:gd name="adj" fmla="val 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1397" tIns="25697" rIns="51397" bIns="25697" numCol="1" spcCol="0" rtlCol="0" fromWordArt="0" anchor="ctr" anchorCtr="0" forceAA="0" compatLnSpc="1">
              <a:prstTxWarp prst="textNoShape">
                <a:avLst/>
              </a:prstTxWarp>
              <a:noAutofit/>
            </a:bodyPr>
            <a:lstStyle/>
            <a:p>
              <a:pPr algn="ctr" defTabSz="931995">
                <a:defRPr/>
              </a:pPr>
              <a:endParaRPr lang="en-US" sz="1012">
                <a:solidFill>
                  <a:srgbClr val="3C3C41"/>
                </a:solidFill>
                <a:latin typeface="Segoe UI"/>
              </a:endParaRPr>
            </a:p>
          </p:txBody>
        </p:sp>
        <p:sp>
          <p:nvSpPr>
            <p:cNvPr id="203" name="TextBox 202">
              <a:extLst>
                <a:ext uri="{FF2B5EF4-FFF2-40B4-BE49-F238E27FC236}">
                  <a16:creationId xmlns:a16="http://schemas.microsoft.com/office/drawing/2014/main" id="{100363CE-8977-455F-856F-1A255EBC2B11}"/>
                </a:ext>
              </a:extLst>
            </p:cNvPr>
            <p:cNvSpPr txBox="1"/>
            <p:nvPr/>
          </p:nvSpPr>
          <p:spPr>
            <a:xfrm rot="16200000">
              <a:off x="-108982" y="2517253"/>
              <a:ext cx="1391328" cy="85844"/>
            </a:xfrm>
            <a:prstGeom prst="rect">
              <a:avLst/>
            </a:prstGeom>
            <a:solidFill>
              <a:schemeClr val="bg1"/>
            </a:solidFill>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31995">
                <a:spcAft>
                  <a:spcPts val="337"/>
                </a:spcAft>
                <a:defRPr/>
              </a:pPr>
              <a:r>
                <a:rPr lang="en-US" sz="1398">
                  <a:solidFill>
                    <a:srgbClr val="3C3C41"/>
                  </a:solidFill>
                  <a:latin typeface="Segoe UI Semibold"/>
                </a:rPr>
                <a:t>Data</a:t>
              </a:r>
            </a:p>
          </p:txBody>
        </p:sp>
      </p:grpSp>
      <p:sp>
        <p:nvSpPr>
          <p:cNvPr id="254" name="Title 1">
            <a:extLst>
              <a:ext uri="{FF2B5EF4-FFF2-40B4-BE49-F238E27FC236}">
                <a16:creationId xmlns:a16="http://schemas.microsoft.com/office/drawing/2014/main" id="{E2F445E9-003D-43D3-9ABC-3C396ECC7ADA}"/>
              </a:ext>
            </a:extLst>
          </p:cNvPr>
          <p:cNvSpPr>
            <a:spLocks noGrp="1"/>
          </p:cNvSpPr>
          <p:nvPr>
            <p:ph type="title"/>
          </p:nvPr>
        </p:nvSpPr>
        <p:spPr>
          <a:xfrm>
            <a:off x="1170795" y="138027"/>
            <a:ext cx="11531460" cy="411100"/>
          </a:xfrm>
        </p:spPr>
        <p:txBody>
          <a:bodyPr/>
          <a:lstStyle/>
          <a:p>
            <a:r>
              <a:rPr lang="en-US"/>
              <a:t>Types of failures you need </a:t>
            </a:r>
            <a:r>
              <a:rPr lang="en-US">
                <a:solidFill>
                  <a:schemeClr val="tx2"/>
                </a:solidFill>
              </a:rPr>
              <a:t>Resilience</a:t>
            </a:r>
            <a:r>
              <a:rPr lang="en-US"/>
              <a:t> from</a:t>
            </a:r>
          </a:p>
        </p:txBody>
      </p:sp>
      <p:sp>
        <p:nvSpPr>
          <p:cNvPr id="240" name="TextBox 239">
            <a:extLst>
              <a:ext uri="{FF2B5EF4-FFF2-40B4-BE49-F238E27FC236}">
                <a16:creationId xmlns:a16="http://schemas.microsoft.com/office/drawing/2014/main" id="{8BDE9C53-6D26-42D3-B93E-1AF810470592}"/>
              </a:ext>
            </a:extLst>
          </p:cNvPr>
          <p:cNvSpPr txBox="1"/>
          <p:nvPr/>
        </p:nvSpPr>
        <p:spPr>
          <a:xfrm>
            <a:off x="1040099" y="2430767"/>
            <a:ext cx="804808" cy="158914"/>
          </a:xfrm>
          <a:prstGeom prst="rect">
            <a:avLst/>
          </a:prstGeom>
          <a:solidFill>
            <a:schemeClr val="bg2"/>
          </a:solidFill>
        </p:spPr>
        <p:txBody>
          <a:bodyPr wrap="square" lIns="0" tIns="0" rIns="0" bIns="0" rtlCol="0">
            <a:spAutoFit/>
          </a:bodyPr>
          <a:lstStyle/>
          <a:p>
            <a:pPr algn="ctr" defTabSz="932065">
              <a:lnSpc>
                <a:spcPct val="90000"/>
              </a:lnSpc>
              <a:spcAft>
                <a:spcPts val="600"/>
              </a:spcAft>
              <a:defRPr/>
            </a:pPr>
            <a:r>
              <a:rPr lang="en-US" sz="1125" b="1" i="1">
                <a:solidFill>
                  <a:srgbClr val="000000"/>
                </a:solidFill>
                <a:latin typeface="Segoe UI Semibold"/>
              </a:rPr>
              <a:t>Single VM</a:t>
            </a:r>
            <a:endParaRPr lang="en-US" sz="2250" b="1" i="1">
              <a:solidFill>
                <a:srgbClr val="000000"/>
              </a:solidFill>
              <a:latin typeface="Segoe UI Semibold"/>
            </a:endParaRPr>
          </a:p>
        </p:txBody>
      </p:sp>
      <p:sp>
        <p:nvSpPr>
          <p:cNvPr id="193" name="TextBox 192">
            <a:extLst>
              <a:ext uri="{FF2B5EF4-FFF2-40B4-BE49-F238E27FC236}">
                <a16:creationId xmlns:a16="http://schemas.microsoft.com/office/drawing/2014/main" id="{FB526A4D-7A5C-4727-9187-518E8483D921}"/>
              </a:ext>
            </a:extLst>
          </p:cNvPr>
          <p:cNvSpPr txBox="1"/>
          <p:nvPr/>
        </p:nvSpPr>
        <p:spPr>
          <a:xfrm>
            <a:off x="6577901" y="5772965"/>
            <a:ext cx="1769384" cy="341370"/>
          </a:xfrm>
          <a:prstGeom prst="rect">
            <a:avLst/>
          </a:prstGeom>
          <a:noFill/>
        </p:spPr>
        <p:txBody>
          <a:bodyPr wrap="square" rtlCol="0">
            <a:spAutoFit/>
          </a:bodyPr>
          <a:lstStyle/>
          <a:p>
            <a:pPr algn="ctr" defTabSz="932357">
              <a:defRPr/>
            </a:pPr>
            <a:r>
              <a:rPr lang="en-US" sz="1575">
                <a:solidFill>
                  <a:srgbClr val="3C3C41"/>
                </a:solidFill>
                <a:latin typeface="Segoe UI Semibold" panose="020B0702040204020203" pitchFamily="34" charset="0"/>
                <a:cs typeface="Segoe UI Semibold" panose="020B0702040204020203" pitchFamily="34" charset="0"/>
              </a:rPr>
              <a:t>Data corruption</a:t>
            </a:r>
          </a:p>
        </p:txBody>
      </p:sp>
      <p:sp>
        <p:nvSpPr>
          <p:cNvPr id="194" name="Rectangle 193">
            <a:extLst>
              <a:ext uri="{FF2B5EF4-FFF2-40B4-BE49-F238E27FC236}">
                <a16:creationId xmlns:a16="http://schemas.microsoft.com/office/drawing/2014/main" id="{7481921F-DAC0-47CB-853C-D49B0A6FC150}"/>
              </a:ext>
            </a:extLst>
          </p:cNvPr>
          <p:cNvSpPr/>
          <p:nvPr/>
        </p:nvSpPr>
        <p:spPr>
          <a:xfrm>
            <a:off x="9200407" y="5822843"/>
            <a:ext cx="1528120" cy="341370"/>
          </a:xfrm>
          <a:prstGeom prst="rect">
            <a:avLst/>
          </a:prstGeom>
        </p:spPr>
        <p:txBody>
          <a:bodyPr wrap="square">
            <a:spAutoFit/>
          </a:bodyPr>
          <a:lstStyle/>
          <a:p>
            <a:pPr algn="ctr" defTabSz="932357">
              <a:defRPr/>
            </a:pPr>
            <a:r>
              <a:rPr lang="en-US" sz="1575">
                <a:solidFill>
                  <a:srgbClr val="3C3C41"/>
                </a:solidFill>
                <a:latin typeface="Segoe UI Semibold" panose="020B0702040204020203" pitchFamily="34" charset="0"/>
                <a:cs typeface="Segoe UI Semibold" panose="020B0702040204020203" pitchFamily="34" charset="0"/>
              </a:rPr>
              <a:t>Ransomware</a:t>
            </a:r>
          </a:p>
        </p:txBody>
      </p:sp>
      <p:sp>
        <p:nvSpPr>
          <p:cNvPr id="195" name="Rectangle 194">
            <a:extLst>
              <a:ext uri="{FF2B5EF4-FFF2-40B4-BE49-F238E27FC236}">
                <a16:creationId xmlns:a16="http://schemas.microsoft.com/office/drawing/2014/main" id="{9854A971-220A-45D5-9441-DF6989FB2FFC}"/>
              </a:ext>
            </a:extLst>
          </p:cNvPr>
          <p:cNvSpPr/>
          <p:nvPr/>
        </p:nvSpPr>
        <p:spPr>
          <a:xfrm>
            <a:off x="3534057" y="5779975"/>
            <a:ext cx="2158339" cy="341370"/>
          </a:xfrm>
          <a:prstGeom prst="rect">
            <a:avLst/>
          </a:prstGeom>
        </p:spPr>
        <p:txBody>
          <a:bodyPr wrap="square">
            <a:spAutoFit/>
          </a:bodyPr>
          <a:lstStyle/>
          <a:p>
            <a:pPr algn="ctr" defTabSz="932357">
              <a:defRPr/>
            </a:pPr>
            <a:r>
              <a:rPr lang="en-US" sz="1575">
                <a:solidFill>
                  <a:srgbClr val="3C3C41"/>
                </a:solidFill>
                <a:latin typeface="Segoe UI Semibold" panose="020B0702040204020203" pitchFamily="34" charset="0"/>
                <a:cs typeface="Segoe UI Semibold" panose="020B0702040204020203" pitchFamily="34" charset="0"/>
              </a:rPr>
              <a:t>Accidental data loss</a:t>
            </a:r>
          </a:p>
        </p:txBody>
      </p:sp>
      <p:grpSp>
        <p:nvGrpSpPr>
          <p:cNvPr id="3" name="Group 2">
            <a:extLst>
              <a:ext uri="{FF2B5EF4-FFF2-40B4-BE49-F238E27FC236}">
                <a16:creationId xmlns:a16="http://schemas.microsoft.com/office/drawing/2014/main" id="{CB5E7275-2FC8-46E3-8936-734325FDED3A}"/>
              </a:ext>
            </a:extLst>
          </p:cNvPr>
          <p:cNvGrpSpPr/>
          <p:nvPr/>
        </p:nvGrpSpPr>
        <p:grpSpPr>
          <a:xfrm>
            <a:off x="1191651" y="5960772"/>
            <a:ext cx="471353" cy="620979"/>
            <a:chOff x="3202598" y="3445817"/>
            <a:chExt cx="953991" cy="1256824"/>
          </a:xfrm>
        </p:grpSpPr>
        <p:sp>
          <p:nvSpPr>
            <p:cNvPr id="186" name="Freeform: Shape 185">
              <a:extLst>
                <a:ext uri="{FF2B5EF4-FFF2-40B4-BE49-F238E27FC236}">
                  <a16:creationId xmlns:a16="http://schemas.microsoft.com/office/drawing/2014/main" id="{B75E088B-2401-445C-9710-7102FE6AACDF}"/>
                </a:ext>
              </a:extLst>
            </p:cNvPr>
            <p:cNvSpPr/>
            <p:nvPr/>
          </p:nvSpPr>
          <p:spPr>
            <a:xfrm>
              <a:off x="3202599" y="3616063"/>
              <a:ext cx="478402" cy="1086478"/>
            </a:xfrm>
            <a:custGeom>
              <a:avLst/>
              <a:gdLst>
                <a:gd name="connsiteX0" fmla="*/ 9776 w 480396"/>
                <a:gd name="connsiteY0" fmla="*/ 9842 h 1091006"/>
                <a:gd name="connsiteX1" fmla="*/ 9776 w 480396"/>
                <a:gd name="connsiteY1" fmla="*/ 919763 h 1091006"/>
                <a:gd name="connsiteX2" fmla="*/ 477882 w 480396"/>
                <a:gd name="connsiteY2" fmla="*/ 1090725 h 1091006"/>
                <a:gd name="connsiteX3" fmla="*/ 477882 w 480396"/>
                <a:gd name="connsiteY3" fmla="*/ 9842 h 1091006"/>
              </a:gdLst>
              <a:ahLst/>
              <a:cxnLst>
                <a:cxn ang="0">
                  <a:pos x="connsiteX0" y="connsiteY0"/>
                </a:cxn>
                <a:cxn ang="0">
                  <a:pos x="connsiteX1" y="connsiteY1"/>
                </a:cxn>
                <a:cxn ang="0">
                  <a:pos x="connsiteX2" y="connsiteY2"/>
                </a:cxn>
                <a:cxn ang="0">
                  <a:pos x="connsiteX3" y="connsiteY3"/>
                </a:cxn>
              </a:cxnLst>
              <a:rect l="l" t="t" r="r" b="b"/>
              <a:pathLst>
                <a:path w="480396" h="1091006">
                  <a:moveTo>
                    <a:pt x="9776" y="9842"/>
                  </a:moveTo>
                  <a:lnTo>
                    <a:pt x="9776" y="919763"/>
                  </a:lnTo>
                  <a:cubicBezTo>
                    <a:pt x="9776" y="1015367"/>
                    <a:pt x="219809" y="1090725"/>
                    <a:pt x="477882" y="1090725"/>
                  </a:cubicBezTo>
                  <a:lnTo>
                    <a:pt x="477882" y="9842"/>
                  </a:lnTo>
                  <a:close/>
                </a:path>
              </a:pathLst>
            </a:custGeom>
            <a:solidFill>
              <a:srgbClr val="3C9BE4"/>
            </a:solidFill>
            <a:ln w="11113" cap="flat">
              <a:noFill/>
              <a:prstDash val="solid"/>
              <a:miter/>
            </a:ln>
          </p:spPr>
          <p:txBody>
            <a:bodyPr rtlCol="0" anchor="ctr"/>
            <a:lstStyle/>
            <a:p>
              <a:pPr defTabSz="932543">
                <a:defRPr/>
              </a:pPr>
              <a:endParaRPr lang="en-US" sz="1873">
                <a:solidFill>
                  <a:srgbClr val="3C3C41"/>
                </a:solidFill>
                <a:latin typeface="Segoe UI"/>
              </a:endParaRPr>
            </a:p>
          </p:txBody>
        </p:sp>
        <p:sp>
          <p:nvSpPr>
            <p:cNvPr id="187" name="Freeform: Shape 186">
              <a:extLst>
                <a:ext uri="{FF2B5EF4-FFF2-40B4-BE49-F238E27FC236}">
                  <a16:creationId xmlns:a16="http://schemas.microsoft.com/office/drawing/2014/main" id="{6521E771-F328-48F5-ADF5-F42135D254FB}"/>
                </a:ext>
              </a:extLst>
            </p:cNvPr>
            <p:cNvSpPr/>
            <p:nvPr/>
          </p:nvSpPr>
          <p:spPr>
            <a:xfrm>
              <a:off x="3667061" y="3624036"/>
              <a:ext cx="489528" cy="1078605"/>
            </a:xfrm>
            <a:custGeom>
              <a:avLst/>
              <a:gdLst>
                <a:gd name="connsiteX0" fmla="*/ 9776 w 491568"/>
                <a:gd name="connsiteY0" fmla="*/ 1091850 h 1091006"/>
                <a:gd name="connsiteX1" fmla="*/ 17596 w 491568"/>
                <a:gd name="connsiteY1" fmla="*/ 1091850 h 1091006"/>
                <a:gd name="connsiteX2" fmla="*/ 485703 w 491568"/>
                <a:gd name="connsiteY2" fmla="*/ 920888 h 1091006"/>
                <a:gd name="connsiteX3" fmla="*/ 485703 w 491568"/>
                <a:gd name="connsiteY3" fmla="*/ 9842 h 1091006"/>
                <a:gd name="connsiteX4" fmla="*/ 9776 w 491568"/>
                <a:gd name="connsiteY4" fmla="*/ 9842 h 1091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568" h="1091006">
                  <a:moveTo>
                    <a:pt x="9776" y="1091850"/>
                  </a:moveTo>
                  <a:lnTo>
                    <a:pt x="17596" y="1091850"/>
                  </a:lnTo>
                  <a:cubicBezTo>
                    <a:pt x="277904" y="1091850"/>
                    <a:pt x="485703" y="1016492"/>
                    <a:pt x="485703" y="920888"/>
                  </a:cubicBezTo>
                  <a:lnTo>
                    <a:pt x="485703" y="9842"/>
                  </a:lnTo>
                  <a:lnTo>
                    <a:pt x="9776" y="9842"/>
                  </a:lnTo>
                  <a:close/>
                </a:path>
              </a:pathLst>
            </a:custGeom>
            <a:solidFill>
              <a:srgbClr val="0072C6"/>
            </a:solidFill>
            <a:ln w="11113" cap="flat">
              <a:noFill/>
              <a:prstDash val="solid"/>
              <a:miter/>
            </a:ln>
          </p:spPr>
          <p:txBody>
            <a:bodyPr rtlCol="0" anchor="ctr"/>
            <a:lstStyle/>
            <a:p>
              <a:pPr defTabSz="932543">
                <a:defRPr/>
              </a:pPr>
              <a:endParaRPr lang="en-US" sz="1873">
                <a:solidFill>
                  <a:srgbClr val="3C3C41"/>
                </a:solidFill>
                <a:latin typeface="Segoe UI"/>
              </a:endParaRPr>
            </a:p>
          </p:txBody>
        </p:sp>
        <p:sp>
          <p:nvSpPr>
            <p:cNvPr id="188" name="Freeform: Shape 187">
              <a:extLst>
                <a:ext uri="{FF2B5EF4-FFF2-40B4-BE49-F238E27FC236}">
                  <a16:creationId xmlns:a16="http://schemas.microsoft.com/office/drawing/2014/main" id="{30216353-1A14-444B-B160-116E659EB8F4}"/>
                </a:ext>
              </a:extLst>
            </p:cNvPr>
            <p:cNvSpPr/>
            <p:nvPr/>
          </p:nvSpPr>
          <p:spPr>
            <a:xfrm>
              <a:off x="3202598" y="3445817"/>
              <a:ext cx="945679" cy="358426"/>
            </a:xfrm>
            <a:custGeom>
              <a:avLst/>
              <a:gdLst>
                <a:gd name="connsiteX0" fmla="*/ 949341 w 949620"/>
                <a:gd name="connsiteY0" fmla="*/ 180803 h 359919"/>
                <a:gd name="connsiteX1" fmla="*/ 481234 w 949620"/>
                <a:gd name="connsiteY1" fmla="*/ 351765 h 359919"/>
                <a:gd name="connsiteX2" fmla="*/ 9776 w 949620"/>
                <a:gd name="connsiteY2" fmla="*/ 180803 h 359919"/>
                <a:gd name="connsiteX3" fmla="*/ 477882 w 949620"/>
                <a:gd name="connsiteY3" fmla="*/ 9842 h 359919"/>
                <a:gd name="connsiteX4" fmla="*/ 949341 w 949620"/>
                <a:gd name="connsiteY4" fmla="*/ 180803 h 35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620" h="359919">
                  <a:moveTo>
                    <a:pt x="949341" y="180803"/>
                  </a:moveTo>
                  <a:cubicBezTo>
                    <a:pt x="949341" y="274157"/>
                    <a:pt x="739307" y="351765"/>
                    <a:pt x="481234" y="351765"/>
                  </a:cubicBezTo>
                  <a:cubicBezTo>
                    <a:pt x="223161" y="351765"/>
                    <a:pt x="9776" y="274157"/>
                    <a:pt x="9776" y="180803"/>
                  </a:cubicBezTo>
                  <a:cubicBezTo>
                    <a:pt x="9776" y="87449"/>
                    <a:pt x="219809" y="9842"/>
                    <a:pt x="477882" y="9842"/>
                  </a:cubicBezTo>
                  <a:cubicBezTo>
                    <a:pt x="735956" y="9842"/>
                    <a:pt x="949341" y="88574"/>
                    <a:pt x="949341" y="180803"/>
                  </a:cubicBezTo>
                </a:path>
              </a:pathLst>
            </a:custGeom>
            <a:solidFill>
              <a:srgbClr val="FFFFFF"/>
            </a:solidFill>
            <a:ln w="11113" cap="flat">
              <a:noFill/>
              <a:prstDash val="solid"/>
              <a:miter/>
            </a:ln>
          </p:spPr>
          <p:txBody>
            <a:bodyPr rtlCol="0" anchor="ctr"/>
            <a:lstStyle/>
            <a:p>
              <a:pPr defTabSz="932543">
                <a:defRPr/>
              </a:pPr>
              <a:endParaRPr lang="en-US" sz="1873">
                <a:solidFill>
                  <a:srgbClr val="3C3C41"/>
                </a:solidFill>
                <a:latin typeface="Segoe UI"/>
              </a:endParaRPr>
            </a:p>
          </p:txBody>
        </p:sp>
        <p:sp>
          <p:nvSpPr>
            <p:cNvPr id="189" name="Freeform: Shape 188">
              <a:extLst>
                <a:ext uri="{FF2B5EF4-FFF2-40B4-BE49-F238E27FC236}">
                  <a16:creationId xmlns:a16="http://schemas.microsoft.com/office/drawing/2014/main" id="{210CDB88-E01A-435C-AB19-43D945039352}"/>
                </a:ext>
              </a:extLst>
            </p:cNvPr>
            <p:cNvSpPr/>
            <p:nvPr/>
          </p:nvSpPr>
          <p:spPr>
            <a:xfrm>
              <a:off x="3297166" y="3492861"/>
              <a:ext cx="756543" cy="235217"/>
            </a:xfrm>
            <a:custGeom>
              <a:avLst/>
              <a:gdLst>
                <a:gd name="connsiteX0" fmla="*/ 759417 w 759696"/>
                <a:gd name="connsiteY0" fmla="*/ 123441 h 236197"/>
                <a:gd name="connsiteX1" fmla="*/ 386272 w 759696"/>
                <a:gd name="connsiteY1" fmla="*/ 237041 h 236197"/>
                <a:gd name="connsiteX2" fmla="*/ 9776 w 759696"/>
                <a:gd name="connsiteY2" fmla="*/ 123441 h 236197"/>
                <a:gd name="connsiteX3" fmla="*/ 382920 w 759696"/>
                <a:gd name="connsiteY3" fmla="*/ 9842 h 236197"/>
                <a:gd name="connsiteX4" fmla="*/ 759417 w 759696"/>
                <a:gd name="connsiteY4" fmla="*/ 123441 h 23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96" h="236197">
                  <a:moveTo>
                    <a:pt x="759417" y="123441"/>
                  </a:moveTo>
                  <a:cubicBezTo>
                    <a:pt x="759417" y="186427"/>
                    <a:pt x="591837" y="237041"/>
                    <a:pt x="386272" y="237041"/>
                  </a:cubicBezTo>
                  <a:cubicBezTo>
                    <a:pt x="180707" y="237041"/>
                    <a:pt x="9776" y="187552"/>
                    <a:pt x="9776" y="123441"/>
                  </a:cubicBezTo>
                  <a:cubicBezTo>
                    <a:pt x="9776" y="59330"/>
                    <a:pt x="177356" y="9842"/>
                    <a:pt x="382920" y="9842"/>
                  </a:cubicBezTo>
                  <a:cubicBezTo>
                    <a:pt x="588485" y="9842"/>
                    <a:pt x="759417" y="60455"/>
                    <a:pt x="759417" y="123441"/>
                  </a:cubicBezTo>
                </a:path>
              </a:pathLst>
            </a:custGeom>
            <a:solidFill>
              <a:srgbClr val="7FB900"/>
            </a:solidFill>
            <a:ln w="11113" cap="flat">
              <a:noFill/>
              <a:prstDash val="solid"/>
              <a:miter/>
            </a:ln>
          </p:spPr>
          <p:txBody>
            <a:bodyPr rtlCol="0" anchor="ctr"/>
            <a:lstStyle/>
            <a:p>
              <a:pPr defTabSz="932543">
                <a:defRPr/>
              </a:pPr>
              <a:endParaRPr lang="en-US" sz="1873">
                <a:solidFill>
                  <a:srgbClr val="3C3C41"/>
                </a:solidFill>
                <a:latin typeface="Segoe UI"/>
              </a:endParaRPr>
            </a:p>
          </p:txBody>
        </p:sp>
        <p:sp>
          <p:nvSpPr>
            <p:cNvPr id="190" name="Freeform: Shape 189">
              <a:extLst>
                <a:ext uri="{FF2B5EF4-FFF2-40B4-BE49-F238E27FC236}">
                  <a16:creationId xmlns:a16="http://schemas.microsoft.com/office/drawing/2014/main" id="{EE96C39D-47E1-4277-8A4A-5052568A5875}"/>
                </a:ext>
              </a:extLst>
            </p:cNvPr>
            <p:cNvSpPr/>
            <p:nvPr/>
          </p:nvSpPr>
          <p:spPr>
            <a:xfrm>
              <a:off x="3297166" y="3492861"/>
              <a:ext cx="756543" cy="190413"/>
            </a:xfrm>
            <a:custGeom>
              <a:avLst/>
              <a:gdLst>
                <a:gd name="connsiteX0" fmla="*/ 678978 w 759696"/>
                <a:gd name="connsiteY0" fmla="*/ 192051 h 191207"/>
                <a:gd name="connsiteX1" fmla="*/ 757182 w 759696"/>
                <a:gd name="connsiteY1" fmla="*/ 123441 h 191207"/>
                <a:gd name="connsiteX2" fmla="*/ 384038 w 759696"/>
                <a:gd name="connsiteY2" fmla="*/ 9842 h 191207"/>
                <a:gd name="connsiteX3" fmla="*/ 9776 w 759696"/>
                <a:gd name="connsiteY3" fmla="*/ 123441 h 191207"/>
                <a:gd name="connsiteX4" fmla="*/ 87980 w 759696"/>
                <a:gd name="connsiteY4" fmla="*/ 192051 h 191207"/>
                <a:gd name="connsiteX5" fmla="*/ 384038 w 759696"/>
                <a:gd name="connsiteY5" fmla="*/ 149310 h 191207"/>
                <a:gd name="connsiteX6" fmla="*/ 678978 w 759696"/>
                <a:gd name="connsiteY6" fmla="*/ 192051 h 19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696" h="191207">
                  <a:moveTo>
                    <a:pt x="678978" y="192051"/>
                  </a:moveTo>
                  <a:cubicBezTo>
                    <a:pt x="729252" y="171805"/>
                    <a:pt x="757182" y="149310"/>
                    <a:pt x="757182" y="123441"/>
                  </a:cubicBezTo>
                  <a:cubicBezTo>
                    <a:pt x="757182" y="60455"/>
                    <a:pt x="589602" y="9842"/>
                    <a:pt x="384038" y="9842"/>
                  </a:cubicBezTo>
                  <a:cubicBezTo>
                    <a:pt x="178473" y="9842"/>
                    <a:pt x="9776" y="60455"/>
                    <a:pt x="9776" y="123441"/>
                  </a:cubicBezTo>
                  <a:cubicBezTo>
                    <a:pt x="9776" y="148186"/>
                    <a:pt x="39940" y="174055"/>
                    <a:pt x="87980" y="192051"/>
                  </a:cubicBezTo>
                  <a:cubicBezTo>
                    <a:pt x="156129" y="163932"/>
                    <a:pt x="263380" y="149310"/>
                    <a:pt x="384038" y="149310"/>
                  </a:cubicBezTo>
                  <a:cubicBezTo>
                    <a:pt x="504695" y="149310"/>
                    <a:pt x="610829" y="167306"/>
                    <a:pt x="678978" y="192051"/>
                  </a:cubicBezTo>
                </a:path>
              </a:pathLst>
            </a:custGeom>
            <a:solidFill>
              <a:srgbClr val="B7D332"/>
            </a:solidFill>
            <a:ln w="11113" cap="flat">
              <a:noFill/>
              <a:prstDash val="solid"/>
              <a:miter/>
            </a:ln>
          </p:spPr>
          <p:txBody>
            <a:bodyPr rtlCol="0" anchor="ctr"/>
            <a:lstStyle/>
            <a:p>
              <a:pPr defTabSz="932543">
                <a:defRPr/>
              </a:pPr>
              <a:endParaRPr lang="en-US" sz="1873">
                <a:solidFill>
                  <a:srgbClr val="3C3C41"/>
                </a:solidFill>
                <a:latin typeface="Segoe UI"/>
              </a:endParaRPr>
            </a:p>
          </p:txBody>
        </p:sp>
      </p:grpSp>
      <p:grpSp>
        <p:nvGrpSpPr>
          <p:cNvPr id="304" name="Group 303">
            <a:extLst>
              <a:ext uri="{FF2B5EF4-FFF2-40B4-BE49-F238E27FC236}">
                <a16:creationId xmlns:a16="http://schemas.microsoft.com/office/drawing/2014/main" id="{E8A6F326-433F-4E86-8201-CED6A29A915A}"/>
              </a:ext>
            </a:extLst>
          </p:cNvPr>
          <p:cNvGrpSpPr/>
          <p:nvPr/>
        </p:nvGrpSpPr>
        <p:grpSpPr>
          <a:xfrm>
            <a:off x="1469358" y="6161110"/>
            <a:ext cx="286626" cy="271017"/>
            <a:chOff x="9687132" y="5337166"/>
            <a:chExt cx="207220" cy="195938"/>
          </a:xfrm>
        </p:grpSpPr>
        <p:sp>
          <p:nvSpPr>
            <p:cNvPr id="305" name="Oval 5">
              <a:extLst>
                <a:ext uri="{FF2B5EF4-FFF2-40B4-BE49-F238E27FC236}">
                  <a16:creationId xmlns:a16="http://schemas.microsoft.com/office/drawing/2014/main" id="{A987BBBD-5948-4177-9609-4B2336E21FDA}"/>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3C3C41"/>
                </a:solidFill>
                <a:latin typeface="Segoe UI"/>
              </a:endParaRPr>
            </a:p>
          </p:txBody>
        </p:sp>
        <p:sp>
          <p:nvSpPr>
            <p:cNvPr id="306" name="LightningBolt_E945" title="Icon of a lightning bolt">
              <a:extLst>
                <a:ext uri="{FF2B5EF4-FFF2-40B4-BE49-F238E27FC236}">
                  <a16:creationId xmlns:a16="http://schemas.microsoft.com/office/drawing/2014/main" id="{6AB1DC56-8C0D-48F6-BB2E-012F766E151C}"/>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solidFill>
                  <a:srgbClr val="3C3C41"/>
                </a:solidFill>
                <a:latin typeface="Segoe UI"/>
              </a:endParaRPr>
            </a:p>
          </p:txBody>
        </p:sp>
      </p:grpSp>
      <p:grpSp>
        <p:nvGrpSpPr>
          <p:cNvPr id="424" name="Group 423">
            <a:extLst>
              <a:ext uri="{FF2B5EF4-FFF2-40B4-BE49-F238E27FC236}">
                <a16:creationId xmlns:a16="http://schemas.microsoft.com/office/drawing/2014/main" id="{85C7E8BE-DDE8-4C5B-B55E-B25D7B16CCF3}"/>
              </a:ext>
            </a:extLst>
          </p:cNvPr>
          <p:cNvGrpSpPr/>
          <p:nvPr/>
        </p:nvGrpSpPr>
        <p:grpSpPr>
          <a:xfrm>
            <a:off x="4493500" y="2773284"/>
            <a:ext cx="286626" cy="271017"/>
            <a:chOff x="9687132" y="5337166"/>
            <a:chExt cx="207220" cy="195938"/>
          </a:xfrm>
        </p:grpSpPr>
        <p:sp>
          <p:nvSpPr>
            <p:cNvPr id="425" name="Oval 5">
              <a:extLst>
                <a:ext uri="{FF2B5EF4-FFF2-40B4-BE49-F238E27FC236}">
                  <a16:creationId xmlns:a16="http://schemas.microsoft.com/office/drawing/2014/main" id="{8A71FEE3-799F-479F-AD7C-5F374DF18927}"/>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Semibold"/>
              </a:endParaRPr>
            </a:p>
          </p:txBody>
        </p:sp>
        <p:sp>
          <p:nvSpPr>
            <p:cNvPr id="426" name="LightningBolt_E945" title="Icon of a lightning bolt">
              <a:extLst>
                <a:ext uri="{FF2B5EF4-FFF2-40B4-BE49-F238E27FC236}">
                  <a16:creationId xmlns:a16="http://schemas.microsoft.com/office/drawing/2014/main" id="{03987E1C-94BA-4F8F-80B3-817AE0B41952}"/>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Semibold"/>
              </a:endParaRPr>
            </a:p>
          </p:txBody>
        </p:sp>
      </p:grpSp>
      <p:grpSp>
        <p:nvGrpSpPr>
          <p:cNvPr id="430" name="Group 429">
            <a:extLst>
              <a:ext uri="{FF2B5EF4-FFF2-40B4-BE49-F238E27FC236}">
                <a16:creationId xmlns:a16="http://schemas.microsoft.com/office/drawing/2014/main" id="{2CA04EAB-E06E-4D55-8708-06E25ED4C3A9}"/>
              </a:ext>
            </a:extLst>
          </p:cNvPr>
          <p:cNvGrpSpPr/>
          <p:nvPr/>
        </p:nvGrpSpPr>
        <p:grpSpPr>
          <a:xfrm>
            <a:off x="7523729" y="2773284"/>
            <a:ext cx="286626" cy="271017"/>
            <a:chOff x="9687132" y="5337166"/>
            <a:chExt cx="207220" cy="195938"/>
          </a:xfrm>
        </p:grpSpPr>
        <p:sp>
          <p:nvSpPr>
            <p:cNvPr id="431" name="Oval 5">
              <a:extLst>
                <a:ext uri="{FF2B5EF4-FFF2-40B4-BE49-F238E27FC236}">
                  <a16:creationId xmlns:a16="http://schemas.microsoft.com/office/drawing/2014/main" id="{EDCED123-9331-4EE6-B810-1902021835D6}"/>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Semibold"/>
              </a:endParaRPr>
            </a:p>
          </p:txBody>
        </p:sp>
        <p:sp>
          <p:nvSpPr>
            <p:cNvPr id="432" name="LightningBolt_E945" title="Icon of a lightning bolt">
              <a:extLst>
                <a:ext uri="{FF2B5EF4-FFF2-40B4-BE49-F238E27FC236}">
                  <a16:creationId xmlns:a16="http://schemas.microsoft.com/office/drawing/2014/main" id="{A760E976-4009-4DB0-B607-572E705227EB}"/>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Semibold"/>
              </a:endParaRPr>
            </a:p>
          </p:txBody>
        </p:sp>
      </p:grpSp>
      <p:sp>
        <p:nvSpPr>
          <p:cNvPr id="439" name="Rectangle: Diagonal Corners Rounded 438">
            <a:extLst>
              <a:ext uri="{FF2B5EF4-FFF2-40B4-BE49-F238E27FC236}">
                <a16:creationId xmlns:a16="http://schemas.microsoft.com/office/drawing/2014/main" id="{B25FF04A-9052-40B7-811F-EDA014F5E5A8}"/>
              </a:ext>
            </a:extLst>
          </p:cNvPr>
          <p:cNvSpPr/>
          <p:nvPr/>
        </p:nvSpPr>
        <p:spPr>
          <a:xfrm>
            <a:off x="1026152" y="6417711"/>
            <a:ext cx="11409391" cy="508536"/>
          </a:xfrm>
          <a:prstGeom prst="round2DiagRect">
            <a:avLst>
              <a:gd name="adj1" fmla="val 0"/>
              <a:gd name="adj2" fmla="val 0"/>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182852" tIns="26222" rIns="0" bIns="26222" numCol="1" spcCol="0" rtlCol="0" fromWordArt="0" anchor="ctr" anchorCtr="0" forceAA="0" compatLnSpc="1">
            <a:prstTxWarp prst="textNoShape">
              <a:avLst/>
            </a:prstTxWarp>
            <a:noAutofit/>
          </a:bodyPr>
          <a:lstStyle/>
          <a:p>
            <a:pPr algn="ctr" defTabSz="524432">
              <a:defRPr/>
            </a:pPr>
            <a:r>
              <a:rPr lang="en-US" sz="1575">
                <a:solidFill>
                  <a:prstClr val="white"/>
                </a:solidFill>
                <a:latin typeface="Segoe UI Semibold" panose="020B0702040204020203" pitchFamily="34" charset="0"/>
                <a:cs typeface="Segoe UI Semibold" panose="020B0702040204020203" pitchFamily="34" charset="0"/>
              </a:rPr>
              <a:t>Backup</a:t>
            </a:r>
            <a:endParaRPr lang="en-US" sz="1799">
              <a:solidFill>
                <a:prstClr val="white"/>
              </a:solidFill>
              <a:latin typeface="Segoe UI Semibold" panose="020B0702040204020203" pitchFamily="34" charset="0"/>
              <a:cs typeface="Segoe UI Semibold" panose="020B0702040204020203" pitchFamily="34" charset="0"/>
            </a:endParaRPr>
          </a:p>
        </p:txBody>
      </p:sp>
      <p:sp>
        <p:nvSpPr>
          <p:cNvPr id="440" name="Rectangle 439">
            <a:extLst>
              <a:ext uri="{FF2B5EF4-FFF2-40B4-BE49-F238E27FC236}">
                <a16:creationId xmlns:a16="http://schemas.microsoft.com/office/drawing/2014/main" id="{6144F47C-D0BC-4029-96B7-703852B3DB76}"/>
              </a:ext>
            </a:extLst>
          </p:cNvPr>
          <p:cNvSpPr/>
          <p:nvPr/>
        </p:nvSpPr>
        <p:spPr>
          <a:xfrm rot="635786">
            <a:off x="11314698" y="4799677"/>
            <a:ext cx="1056482" cy="235427"/>
          </a:xfrm>
          <a:prstGeom prst="rect">
            <a:avLst/>
          </a:prstGeom>
        </p:spPr>
        <p:txBody>
          <a:bodyPr wrap="none">
            <a:spAutoFit/>
          </a:bodyPr>
          <a:lstStyle/>
          <a:p>
            <a:pPr algn="ctr" defTabSz="932357">
              <a:defRPr/>
            </a:pPr>
            <a:r>
              <a:rPr lang="en-US" sz="900">
                <a:solidFill>
                  <a:srgbClr val="3C3C41"/>
                </a:solidFill>
                <a:latin typeface="Segoe UI Semibold" panose="020B0702040204020203" pitchFamily="34" charset="0"/>
                <a:cs typeface="Segoe UI Semibold" panose="020B0702040204020203" pitchFamily="34" charset="0"/>
              </a:rPr>
              <a:t>Scope of Impact</a:t>
            </a:r>
          </a:p>
        </p:txBody>
      </p:sp>
      <p:sp>
        <p:nvSpPr>
          <p:cNvPr id="303" name="Rectangle 302">
            <a:extLst>
              <a:ext uri="{FF2B5EF4-FFF2-40B4-BE49-F238E27FC236}">
                <a16:creationId xmlns:a16="http://schemas.microsoft.com/office/drawing/2014/main" id="{1B26B099-01B2-4B2B-BD30-1D8296996F8A}"/>
              </a:ext>
            </a:extLst>
          </p:cNvPr>
          <p:cNvSpPr/>
          <p:nvPr/>
        </p:nvSpPr>
        <p:spPr>
          <a:xfrm rot="616211">
            <a:off x="11378362" y="4787969"/>
            <a:ext cx="804706" cy="235427"/>
          </a:xfrm>
          <a:prstGeom prst="rect">
            <a:avLst/>
          </a:prstGeom>
        </p:spPr>
        <p:txBody>
          <a:bodyPr wrap="none">
            <a:spAutoFit/>
          </a:bodyPr>
          <a:lstStyle/>
          <a:p>
            <a:pPr algn="ctr" defTabSz="932357">
              <a:defRPr/>
            </a:pPr>
            <a:r>
              <a:rPr lang="en-US" sz="900">
                <a:solidFill>
                  <a:srgbClr val="3C3C41"/>
                </a:solidFill>
                <a:latin typeface="Segoe UI Semibold" panose="020B0702040204020203" pitchFamily="34" charset="0"/>
                <a:cs typeface="Segoe UI Semibold" panose="020B0702040204020203" pitchFamily="34" charset="0"/>
              </a:rPr>
              <a:t>Blast radius</a:t>
            </a:r>
          </a:p>
        </p:txBody>
      </p:sp>
      <p:sp>
        <p:nvSpPr>
          <p:cNvPr id="442" name="Rectangle 441">
            <a:extLst>
              <a:ext uri="{FF2B5EF4-FFF2-40B4-BE49-F238E27FC236}">
                <a16:creationId xmlns:a16="http://schemas.microsoft.com/office/drawing/2014/main" id="{03A8F81C-A0BC-4502-8A96-1C556CF730E3}"/>
              </a:ext>
            </a:extLst>
          </p:cNvPr>
          <p:cNvSpPr/>
          <p:nvPr/>
        </p:nvSpPr>
        <p:spPr>
          <a:xfrm>
            <a:off x="3068326" y="613447"/>
            <a:ext cx="4858939" cy="253085"/>
          </a:xfrm>
          <a:prstGeom prst="rect">
            <a:avLst/>
          </a:prstGeom>
          <a:noFill/>
        </p:spPr>
        <p:txBody>
          <a:bodyPr wrap="square">
            <a:spAutoFit/>
          </a:bodyPr>
          <a:lstStyle/>
          <a:p>
            <a:pPr marL="0" lvl="1" algn="ctr" defTabSz="289001">
              <a:lnSpc>
                <a:spcPct val="90000"/>
              </a:lnSpc>
              <a:spcBef>
                <a:spcPts val="600"/>
              </a:spcBef>
              <a:defRPr/>
            </a:pPr>
            <a:r>
              <a:rPr lang="en-US" sz="1125">
                <a:solidFill>
                  <a:srgbClr val="3C3C41"/>
                </a:solidFill>
                <a:latin typeface="Segoe UI Semibold"/>
                <a:cs typeface="Segoe UI" panose="020B0502040204020203" pitchFamily="34" charset="0"/>
              </a:rPr>
              <a:t>Build and run </a:t>
            </a:r>
            <a:r>
              <a:rPr lang="en-US" sz="1125" b="1" i="1">
                <a:solidFill>
                  <a:srgbClr val="3C3C41"/>
                </a:solidFill>
                <a:latin typeface="Segoe UI Semibold"/>
                <a:cs typeface="Segoe UI" panose="020B0502040204020203" pitchFamily="34" charset="0"/>
              </a:rPr>
              <a:t>highly-available</a:t>
            </a:r>
            <a:r>
              <a:rPr lang="en-US" sz="1125">
                <a:solidFill>
                  <a:srgbClr val="3C3C41"/>
                </a:solidFill>
                <a:latin typeface="Segoe UI Semibold"/>
                <a:cs typeface="Segoe UI" panose="020B0502040204020203" pitchFamily="34" charset="0"/>
              </a:rPr>
              <a:t> applications with near-zero RPO/RTO</a:t>
            </a:r>
          </a:p>
        </p:txBody>
      </p:sp>
      <p:sp>
        <p:nvSpPr>
          <p:cNvPr id="443" name="Rectangle 442">
            <a:extLst>
              <a:ext uri="{FF2B5EF4-FFF2-40B4-BE49-F238E27FC236}">
                <a16:creationId xmlns:a16="http://schemas.microsoft.com/office/drawing/2014/main" id="{69453756-E9A9-4B29-BE6B-A05FE70BABC6}"/>
              </a:ext>
            </a:extLst>
          </p:cNvPr>
          <p:cNvSpPr/>
          <p:nvPr/>
        </p:nvSpPr>
        <p:spPr>
          <a:xfrm>
            <a:off x="8311007" y="616939"/>
            <a:ext cx="3814633" cy="411999"/>
          </a:xfrm>
          <a:prstGeom prst="rect">
            <a:avLst/>
          </a:prstGeom>
          <a:noFill/>
        </p:spPr>
        <p:txBody>
          <a:bodyPr wrap="square">
            <a:spAutoFit/>
          </a:bodyPr>
          <a:lstStyle/>
          <a:p>
            <a:pPr marL="0" lvl="1" algn="ctr" defTabSz="289001">
              <a:lnSpc>
                <a:spcPct val="90000"/>
              </a:lnSpc>
              <a:spcBef>
                <a:spcPts val="600"/>
              </a:spcBef>
              <a:defRPr/>
            </a:pPr>
            <a:r>
              <a:rPr lang="en-US" sz="1125">
                <a:solidFill>
                  <a:srgbClr val="3C3C41"/>
                </a:solidFill>
                <a:latin typeface="Segoe UI Semibold"/>
                <a:cs typeface="Segoe UI" panose="020B0502040204020203" pitchFamily="34" charset="0"/>
              </a:rPr>
              <a:t>Implement </a:t>
            </a:r>
            <a:r>
              <a:rPr lang="en-US" sz="1125" b="1" i="1">
                <a:solidFill>
                  <a:srgbClr val="3C3C41"/>
                </a:solidFill>
                <a:latin typeface="Segoe UI Semibold"/>
                <a:cs typeface="Segoe UI" panose="020B0502040204020203" pitchFamily="34" charset="0"/>
              </a:rPr>
              <a:t>disaster recovery plan </a:t>
            </a:r>
            <a:r>
              <a:rPr lang="en-US" sz="1125">
                <a:solidFill>
                  <a:srgbClr val="3C3C41"/>
                </a:solidFill>
                <a:latin typeface="Segoe UI Semibold"/>
                <a:cs typeface="Segoe UI" panose="020B0502040204020203" pitchFamily="34" charset="0"/>
              </a:rPr>
              <a:t>with data residency and minimal </a:t>
            </a:r>
            <a:r>
              <a:rPr lang="en-US" sz="1125" err="1">
                <a:solidFill>
                  <a:srgbClr val="3C3C41"/>
                </a:solidFill>
                <a:latin typeface="Segoe UI Semibold"/>
                <a:cs typeface="Segoe UI" panose="020B0502040204020203" pitchFamily="34" charset="0"/>
              </a:rPr>
              <a:t>RPO</a:t>
            </a:r>
            <a:r>
              <a:rPr lang="en-US" sz="1125">
                <a:solidFill>
                  <a:srgbClr val="3C3C41"/>
                </a:solidFill>
                <a:latin typeface="Segoe UI Semibold"/>
                <a:cs typeface="Segoe UI" panose="020B0502040204020203" pitchFamily="34" charset="0"/>
              </a:rPr>
              <a:t>/RTO</a:t>
            </a:r>
            <a:endParaRPr lang="en-US" sz="1125">
              <a:solidFill>
                <a:srgbClr val="3C3C41"/>
              </a:solidFill>
              <a:latin typeface="Segoe UI Semibold"/>
            </a:endParaRPr>
          </a:p>
        </p:txBody>
      </p:sp>
      <p:sp>
        <p:nvSpPr>
          <p:cNvPr id="444" name="Rectangle 443">
            <a:extLst>
              <a:ext uri="{FF2B5EF4-FFF2-40B4-BE49-F238E27FC236}">
                <a16:creationId xmlns:a16="http://schemas.microsoft.com/office/drawing/2014/main" id="{AA27C8C7-2587-4DA1-9E31-60C2D11D99E7}"/>
              </a:ext>
            </a:extLst>
          </p:cNvPr>
          <p:cNvSpPr/>
          <p:nvPr/>
        </p:nvSpPr>
        <p:spPr>
          <a:xfrm>
            <a:off x="3264012" y="6128918"/>
            <a:ext cx="7063016" cy="253085"/>
          </a:xfrm>
          <a:prstGeom prst="rect">
            <a:avLst/>
          </a:prstGeom>
          <a:noFill/>
        </p:spPr>
        <p:txBody>
          <a:bodyPr wrap="square">
            <a:spAutoFit/>
          </a:bodyPr>
          <a:lstStyle/>
          <a:p>
            <a:pPr marL="0" lvl="1" algn="ctr" defTabSz="289001">
              <a:lnSpc>
                <a:spcPct val="90000"/>
              </a:lnSpc>
              <a:spcBef>
                <a:spcPts val="600"/>
              </a:spcBef>
              <a:defRPr/>
            </a:pPr>
            <a:r>
              <a:rPr lang="en-US" sz="1125">
                <a:solidFill>
                  <a:srgbClr val="3C3C41"/>
                </a:solidFill>
                <a:latin typeface="Segoe UI Semibold"/>
                <a:cs typeface="Segoe UI" panose="020B0502040204020203" pitchFamily="34" charset="0"/>
              </a:rPr>
              <a:t>Go back to </a:t>
            </a:r>
            <a:r>
              <a:rPr lang="en-US" sz="1125" i="1">
                <a:solidFill>
                  <a:srgbClr val="3C3C41"/>
                </a:solidFill>
                <a:latin typeface="Segoe UI Semibold"/>
                <a:cs typeface="Segoe UI" panose="020B0502040204020203" pitchFamily="34" charset="0"/>
              </a:rPr>
              <a:t>point-in-time </a:t>
            </a:r>
            <a:r>
              <a:rPr lang="en-US" sz="1125">
                <a:solidFill>
                  <a:srgbClr val="3C3C41"/>
                </a:solidFill>
                <a:latin typeface="Segoe UI Semibold"/>
                <a:cs typeface="Segoe UI" panose="020B0502040204020203" pitchFamily="34" charset="0"/>
              </a:rPr>
              <a:t>to </a:t>
            </a:r>
            <a:r>
              <a:rPr lang="en-US" sz="1125" i="1">
                <a:solidFill>
                  <a:srgbClr val="3C3C41"/>
                </a:solidFill>
                <a:latin typeface="Segoe UI Semibold"/>
                <a:cs typeface="Segoe UI" panose="020B0502040204020203" pitchFamily="34" charset="0"/>
              </a:rPr>
              <a:t>restore</a:t>
            </a:r>
            <a:r>
              <a:rPr lang="en-US" sz="1125">
                <a:solidFill>
                  <a:srgbClr val="3C3C41"/>
                </a:solidFill>
                <a:latin typeface="Segoe UI Semibold"/>
                <a:cs typeface="Segoe UI" panose="020B0502040204020203" pitchFamily="34" charset="0"/>
              </a:rPr>
              <a:t> the healthier version of data</a:t>
            </a:r>
          </a:p>
        </p:txBody>
      </p:sp>
      <p:pic>
        <p:nvPicPr>
          <p:cNvPr id="445" name="Picture 6">
            <a:extLst>
              <a:ext uri="{FF2B5EF4-FFF2-40B4-BE49-F238E27FC236}">
                <a16:creationId xmlns:a16="http://schemas.microsoft.com/office/drawing/2014/main" id="{25C7A979-DB55-49BC-ADE8-4190A9ED3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409" y="2662424"/>
            <a:ext cx="594155" cy="552894"/>
          </a:xfrm>
          <a:prstGeom prst="rect">
            <a:avLst/>
          </a:prstGeom>
          <a:noFill/>
          <a:extLst>
            <a:ext uri="{909E8E84-426E-40DD-AFC4-6F175D3DCCD1}">
              <a14:hiddenFill xmlns:a14="http://schemas.microsoft.com/office/drawing/2010/main">
                <a:solidFill>
                  <a:srgbClr val="FFFFFF"/>
                </a:solidFill>
              </a14:hiddenFill>
            </a:ext>
          </a:extLst>
        </p:spPr>
      </p:pic>
      <p:grpSp>
        <p:nvGrpSpPr>
          <p:cNvPr id="433" name="Group 432">
            <a:extLst>
              <a:ext uri="{FF2B5EF4-FFF2-40B4-BE49-F238E27FC236}">
                <a16:creationId xmlns:a16="http://schemas.microsoft.com/office/drawing/2014/main" id="{F7BA5DD9-DB4E-41E9-8F9B-DD35AFB4D490}"/>
              </a:ext>
            </a:extLst>
          </p:cNvPr>
          <p:cNvGrpSpPr/>
          <p:nvPr/>
        </p:nvGrpSpPr>
        <p:grpSpPr>
          <a:xfrm>
            <a:off x="1580113" y="2773284"/>
            <a:ext cx="286626" cy="271017"/>
            <a:chOff x="9687132" y="5337166"/>
            <a:chExt cx="207220" cy="195938"/>
          </a:xfrm>
        </p:grpSpPr>
        <p:sp>
          <p:nvSpPr>
            <p:cNvPr id="434" name="Oval 5">
              <a:extLst>
                <a:ext uri="{FF2B5EF4-FFF2-40B4-BE49-F238E27FC236}">
                  <a16:creationId xmlns:a16="http://schemas.microsoft.com/office/drawing/2014/main" id="{317BE85A-4C4D-4B77-B35D-D8A1265D69B5}"/>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Semibold"/>
              </a:endParaRPr>
            </a:p>
          </p:txBody>
        </p:sp>
        <p:sp>
          <p:nvSpPr>
            <p:cNvPr id="435" name="LightningBolt_E945" title="Icon of a lightning bolt">
              <a:extLst>
                <a:ext uri="{FF2B5EF4-FFF2-40B4-BE49-F238E27FC236}">
                  <a16:creationId xmlns:a16="http://schemas.microsoft.com/office/drawing/2014/main" id="{4E68718D-281C-443A-8EFE-B82E5CEC042F}"/>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Semibold"/>
              </a:endParaRPr>
            </a:p>
          </p:txBody>
        </p:sp>
      </p:grpSp>
      <p:grpSp>
        <p:nvGrpSpPr>
          <p:cNvPr id="284" name="Group 283">
            <a:extLst>
              <a:ext uri="{FF2B5EF4-FFF2-40B4-BE49-F238E27FC236}">
                <a16:creationId xmlns:a16="http://schemas.microsoft.com/office/drawing/2014/main" id="{25489C03-354A-45EB-BD58-01C9373B26B5}"/>
              </a:ext>
            </a:extLst>
          </p:cNvPr>
          <p:cNvGrpSpPr/>
          <p:nvPr/>
        </p:nvGrpSpPr>
        <p:grpSpPr>
          <a:xfrm>
            <a:off x="202061" y="230242"/>
            <a:ext cx="668016" cy="1267017"/>
            <a:chOff x="492309" y="1739135"/>
            <a:chExt cx="290358" cy="1677588"/>
          </a:xfrm>
        </p:grpSpPr>
        <p:sp>
          <p:nvSpPr>
            <p:cNvPr id="285" name="Left Bracket 284">
              <a:extLst>
                <a:ext uri="{FF2B5EF4-FFF2-40B4-BE49-F238E27FC236}">
                  <a16:creationId xmlns:a16="http://schemas.microsoft.com/office/drawing/2014/main" id="{F2986BED-6A88-47BD-A083-3EAB45DF3366}"/>
                </a:ext>
              </a:extLst>
            </p:cNvPr>
            <p:cNvSpPr/>
            <p:nvPr/>
          </p:nvSpPr>
          <p:spPr>
            <a:xfrm>
              <a:off x="581537" y="1739135"/>
              <a:ext cx="201130" cy="1677588"/>
            </a:xfrm>
            <a:prstGeom prst="leftBracket">
              <a:avLst>
                <a:gd name="adj" fmla="val 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1397" tIns="25697" rIns="51397" bIns="25697" numCol="1" spcCol="0" rtlCol="0" fromWordArt="0" anchor="ctr" anchorCtr="0" forceAA="0" compatLnSpc="1">
              <a:prstTxWarp prst="textNoShape">
                <a:avLst/>
              </a:prstTxWarp>
              <a:noAutofit/>
            </a:bodyPr>
            <a:lstStyle/>
            <a:p>
              <a:pPr algn="ctr" defTabSz="931995">
                <a:defRPr/>
              </a:pPr>
              <a:endParaRPr lang="en-US" sz="1012">
                <a:solidFill>
                  <a:srgbClr val="3C3C41"/>
                </a:solidFill>
                <a:latin typeface="Segoe UI"/>
              </a:endParaRPr>
            </a:p>
          </p:txBody>
        </p:sp>
        <p:sp>
          <p:nvSpPr>
            <p:cNvPr id="286" name="TextBox 285">
              <a:extLst>
                <a:ext uri="{FF2B5EF4-FFF2-40B4-BE49-F238E27FC236}">
                  <a16:creationId xmlns:a16="http://schemas.microsoft.com/office/drawing/2014/main" id="{A40559B6-1A53-4092-9E06-DB9621F503B4}"/>
                </a:ext>
              </a:extLst>
            </p:cNvPr>
            <p:cNvSpPr txBox="1"/>
            <p:nvPr/>
          </p:nvSpPr>
          <p:spPr>
            <a:xfrm rot="16200000">
              <a:off x="35199" y="2496598"/>
              <a:ext cx="1102964" cy="188743"/>
            </a:xfrm>
            <a:prstGeom prst="rect">
              <a:avLst/>
            </a:prstGeom>
            <a:solidFill>
              <a:schemeClr val="bg1"/>
            </a:solidFill>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31995">
                <a:spcAft>
                  <a:spcPts val="337"/>
                </a:spcAft>
                <a:defRPr/>
              </a:pPr>
              <a:r>
                <a:rPr lang="en-US" sz="1398">
                  <a:solidFill>
                    <a:srgbClr val="3C3C41"/>
                  </a:solidFill>
                  <a:latin typeface="Segoe UI Semibold"/>
                </a:rPr>
                <a:t>Customer</a:t>
              </a:r>
            </a:p>
            <a:p>
              <a:pPr defTabSz="931995">
                <a:spcAft>
                  <a:spcPts val="337"/>
                </a:spcAft>
                <a:defRPr/>
              </a:pPr>
              <a:r>
                <a:rPr lang="en-US" sz="1398">
                  <a:solidFill>
                    <a:srgbClr val="3C3C41"/>
                  </a:solidFill>
                  <a:latin typeface="Segoe UI Semibold"/>
                </a:rPr>
                <a:t>need </a:t>
              </a:r>
            </a:p>
          </p:txBody>
        </p:sp>
      </p:grpSp>
      <p:sp>
        <p:nvSpPr>
          <p:cNvPr id="287" name="Rectangle 286">
            <a:extLst>
              <a:ext uri="{FF2B5EF4-FFF2-40B4-BE49-F238E27FC236}">
                <a16:creationId xmlns:a16="http://schemas.microsoft.com/office/drawing/2014/main" id="{606ABB21-52B1-4B15-9D94-C4957F6E7DE8}"/>
              </a:ext>
            </a:extLst>
          </p:cNvPr>
          <p:cNvSpPr/>
          <p:nvPr/>
        </p:nvSpPr>
        <p:spPr>
          <a:xfrm>
            <a:off x="822339" y="632004"/>
            <a:ext cx="2107028" cy="253085"/>
          </a:xfrm>
          <a:prstGeom prst="rect">
            <a:avLst/>
          </a:prstGeom>
          <a:noFill/>
        </p:spPr>
        <p:txBody>
          <a:bodyPr wrap="square">
            <a:spAutoFit/>
          </a:bodyPr>
          <a:lstStyle/>
          <a:p>
            <a:pPr marL="0" lvl="1" algn="ctr" defTabSz="289001">
              <a:lnSpc>
                <a:spcPct val="90000"/>
              </a:lnSpc>
              <a:spcBef>
                <a:spcPts val="600"/>
              </a:spcBef>
              <a:defRPr/>
            </a:pPr>
            <a:r>
              <a:rPr lang="en-US" sz="1125">
                <a:solidFill>
                  <a:srgbClr val="3C3C41"/>
                </a:solidFill>
                <a:latin typeface="Segoe UI Semibold"/>
                <a:cs typeface="Segoe UI" panose="020B0502040204020203" pitchFamily="34" charset="0"/>
              </a:rPr>
              <a:t>Improved availability</a:t>
            </a:r>
          </a:p>
        </p:txBody>
      </p:sp>
      <p:grpSp>
        <p:nvGrpSpPr>
          <p:cNvPr id="281" name="Group 280">
            <a:extLst>
              <a:ext uri="{FF2B5EF4-FFF2-40B4-BE49-F238E27FC236}">
                <a16:creationId xmlns:a16="http://schemas.microsoft.com/office/drawing/2014/main" id="{5EF30FC2-9FDF-4878-98CD-8376865C0264}"/>
              </a:ext>
            </a:extLst>
          </p:cNvPr>
          <p:cNvGrpSpPr/>
          <p:nvPr/>
        </p:nvGrpSpPr>
        <p:grpSpPr>
          <a:xfrm>
            <a:off x="3602913" y="2474204"/>
            <a:ext cx="1262013" cy="859893"/>
            <a:chOff x="3777206" y="2532491"/>
            <a:chExt cx="922693" cy="758454"/>
          </a:xfrm>
        </p:grpSpPr>
        <p:grpSp>
          <p:nvGrpSpPr>
            <p:cNvPr id="283" name="Group 282">
              <a:extLst>
                <a:ext uri="{FF2B5EF4-FFF2-40B4-BE49-F238E27FC236}">
                  <a16:creationId xmlns:a16="http://schemas.microsoft.com/office/drawing/2014/main" id="{E28AEFBE-2B51-4B39-BDBA-BE86802FAB72}"/>
                </a:ext>
              </a:extLst>
            </p:cNvPr>
            <p:cNvGrpSpPr/>
            <p:nvPr/>
          </p:nvGrpSpPr>
          <p:grpSpPr>
            <a:xfrm>
              <a:off x="3777206" y="2532491"/>
              <a:ext cx="922693" cy="758454"/>
              <a:chOff x="3777206" y="2532491"/>
              <a:chExt cx="922693" cy="758454"/>
            </a:xfrm>
          </p:grpSpPr>
          <p:sp>
            <p:nvSpPr>
              <p:cNvPr id="447" name="Freeform: Shape 446">
                <a:extLst>
                  <a:ext uri="{FF2B5EF4-FFF2-40B4-BE49-F238E27FC236}">
                    <a16:creationId xmlns:a16="http://schemas.microsoft.com/office/drawing/2014/main" id="{D6996DDC-8CF6-4217-B7D6-8E6FB47599F5}"/>
                  </a:ext>
                </a:extLst>
              </p:cNvPr>
              <p:cNvSpPr>
                <a:spLocks/>
              </p:cNvSpPr>
              <p:nvPr/>
            </p:nvSpPr>
            <p:spPr bwMode="auto">
              <a:xfrm>
                <a:off x="3777206" y="2532491"/>
                <a:ext cx="922693" cy="758454"/>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bold"/>
                </a:endParaRPr>
              </a:p>
            </p:txBody>
          </p:sp>
          <p:grpSp>
            <p:nvGrpSpPr>
              <p:cNvPr id="448" name="Group 447">
                <a:extLst>
                  <a:ext uri="{FF2B5EF4-FFF2-40B4-BE49-F238E27FC236}">
                    <a16:creationId xmlns:a16="http://schemas.microsoft.com/office/drawing/2014/main" id="{A845D2CB-0967-497B-A5D1-1E05F587AFDB}"/>
                  </a:ext>
                </a:extLst>
              </p:cNvPr>
              <p:cNvGrpSpPr/>
              <p:nvPr/>
            </p:nvGrpSpPr>
            <p:grpSpPr>
              <a:xfrm>
                <a:off x="3866300" y="2861878"/>
                <a:ext cx="752928" cy="280382"/>
                <a:chOff x="3866300" y="2861878"/>
                <a:chExt cx="752928" cy="280382"/>
              </a:xfrm>
            </p:grpSpPr>
            <p:pic>
              <p:nvPicPr>
                <p:cNvPr id="449" name="Picture 448">
                  <a:extLst>
                    <a:ext uri="{FF2B5EF4-FFF2-40B4-BE49-F238E27FC236}">
                      <a16:creationId xmlns:a16="http://schemas.microsoft.com/office/drawing/2014/main" id="{E85B9A00-7AFC-4303-83FE-05BA4F6CD960}"/>
                    </a:ext>
                  </a:extLst>
                </p:cNvPr>
                <p:cNvPicPr>
                  <a:picLocks noChangeAspect="1"/>
                </p:cNvPicPr>
                <p:nvPr/>
              </p:nvPicPr>
              <p:blipFill>
                <a:blip r:embed="rId3"/>
                <a:stretch>
                  <a:fillRect/>
                </a:stretch>
              </p:blipFill>
              <p:spPr>
                <a:xfrm>
                  <a:off x="3866300" y="2861878"/>
                  <a:ext cx="254490" cy="280382"/>
                </a:xfrm>
                <a:prstGeom prst="rect">
                  <a:avLst/>
                </a:prstGeom>
              </p:spPr>
            </p:pic>
            <p:pic>
              <p:nvPicPr>
                <p:cNvPr id="450" name="Picture 449">
                  <a:extLst>
                    <a:ext uri="{FF2B5EF4-FFF2-40B4-BE49-F238E27FC236}">
                      <a16:creationId xmlns:a16="http://schemas.microsoft.com/office/drawing/2014/main" id="{57E6963F-534C-4E50-AA29-2767A96C5BCE}"/>
                    </a:ext>
                  </a:extLst>
                </p:cNvPr>
                <p:cNvPicPr>
                  <a:picLocks noChangeAspect="1"/>
                </p:cNvPicPr>
                <p:nvPr/>
              </p:nvPicPr>
              <p:blipFill>
                <a:blip r:embed="rId3"/>
                <a:stretch>
                  <a:fillRect/>
                </a:stretch>
              </p:blipFill>
              <p:spPr>
                <a:xfrm>
                  <a:off x="4364738" y="2861878"/>
                  <a:ext cx="254490" cy="280382"/>
                </a:xfrm>
                <a:prstGeom prst="rect">
                  <a:avLst/>
                </a:prstGeom>
              </p:spPr>
            </p:pic>
            <p:cxnSp>
              <p:nvCxnSpPr>
                <p:cNvPr id="451" name="Straight Connector 450">
                  <a:extLst>
                    <a:ext uri="{FF2B5EF4-FFF2-40B4-BE49-F238E27FC236}">
                      <a16:creationId xmlns:a16="http://schemas.microsoft.com/office/drawing/2014/main" id="{DEFC4055-D2A2-4E04-BBF1-BE8D6B236116}"/>
                    </a:ext>
                  </a:extLst>
                </p:cNvPr>
                <p:cNvCxnSpPr>
                  <a:cxnSpLocks/>
                </p:cNvCxnSpPr>
                <p:nvPr/>
              </p:nvCxnSpPr>
              <p:spPr>
                <a:xfrm>
                  <a:off x="4115697" y="2982674"/>
                  <a:ext cx="23127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grpSp>
          <p:nvGrpSpPr>
            <p:cNvPr id="421" name="Group 420">
              <a:extLst>
                <a:ext uri="{FF2B5EF4-FFF2-40B4-BE49-F238E27FC236}">
                  <a16:creationId xmlns:a16="http://schemas.microsoft.com/office/drawing/2014/main" id="{25C8DBC9-75D9-46DC-9B78-13AEE7AB9B0F}"/>
                </a:ext>
              </a:extLst>
            </p:cNvPr>
            <p:cNvGrpSpPr/>
            <p:nvPr/>
          </p:nvGrpSpPr>
          <p:grpSpPr>
            <a:xfrm>
              <a:off x="3949000" y="2767277"/>
              <a:ext cx="213211" cy="243937"/>
              <a:chOff x="9687132" y="5342524"/>
              <a:chExt cx="207220" cy="237085"/>
            </a:xfrm>
          </p:grpSpPr>
          <p:sp>
            <p:nvSpPr>
              <p:cNvPr id="423" name="Oval 5">
                <a:extLst>
                  <a:ext uri="{FF2B5EF4-FFF2-40B4-BE49-F238E27FC236}">
                    <a16:creationId xmlns:a16="http://schemas.microsoft.com/office/drawing/2014/main" id="{809E67F4-7A4B-478B-8FDA-63EF7A069C89}"/>
                  </a:ext>
                </a:extLst>
              </p:cNvPr>
              <p:cNvSpPr>
                <a:spLocks noChangeArrowheads="1"/>
              </p:cNvSpPr>
              <p:nvPr/>
            </p:nvSpPr>
            <p:spPr bwMode="auto">
              <a:xfrm>
                <a:off x="9687132" y="5342524"/>
                <a:ext cx="207220" cy="237085"/>
              </a:xfrm>
              <a:prstGeom prst="ellipse">
                <a:avLst/>
              </a:prstGeom>
              <a:solidFill>
                <a:srgbClr val="C00000"/>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Semibold"/>
                </a:endParaRPr>
              </a:p>
            </p:txBody>
          </p:sp>
          <p:sp>
            <p:nvSpPr>
              <p:cNvPr id="446" name="LightningBolt_E945" title="Icon of a lightning bolt">
                <a:extLst>
                  <a:ext uri="{FF2B5EF4-FFF2-40B4-BE49-F238E27FC236}">
                    <a16:creationId xmlns:a16="http://schemas.microsoft.com/office/drawing/2014/main" id="{091FCA4D-67AD-41F9-B404-FCB6C1F1A270}"/>
                  </a:ext>
                </a:extLst>
              </p:cNvPr>
              <p:cNvSpPr>
                <a:spLocks noChangeAspect="1"/>
              </p:cNvSpPr>
              <p:nvPr/>
            </p:nvSpPr>
            <p:spPr bwMode="auto">
              <a:xfrm>
                <a:off x="9742775" y="5403486"/>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Semibold"/>
                </a:endParaRPr>
              </a:p>
            </p:txBody>
          </p:sp>
        </p:grpSp>
      </p:grpSp>
      <p:grpSp>
        <p:nvGrpSpPr>
          <p:cNvPr id="453" name="Group 452">
            <a:extLst>
              <a:ext uri="{FF2B5EF4-FFF2-40B4-BE49-F238E27FC236}">
                <a16:creationId xmlns:a16="http://schemas.microsoft.com/office/drawing/2014/main" id="{B4810EB6-58EE-448B-AAA5-6B7E56FF1D3B}"/>
              </a:ext>
            </a:extLst>
          </p:cNvPr>
          <p:cNvGrpSpPr/>
          <p:nvPr/>
        </p:nvGrpSpPr>
        <p:grpSpPr>
          <a:xfrm>
            <a:off x="8823442" y="1878795"/>
            <a:ext cx="3084057" cy="2113206"/>
            <a:chOff x="5342176" y="4517051"/>
            <a:chExt cx="1684803" cy="1016555"/>
          </a:xfrm>
        </p:grpSpPr>
        <p:sp>
          <p:nvSpPr>
            <p:cNvPr id="508" name="Rectangle: Rounded Corners 507">
              <a:extLst>
                <a:ext uri="{FF2B5EF4-FFF2-40B4-BE49-F238E27FC236}">
                  <a16:creationId xmlns:a16="http://schemas.microsoft.com/office/drawing/2014/main" id="{FBBBEFAE-5712-4CC1-93CE-6C7F809023C1}"/>
                </a:ext>
              </a:extLst>
            </p:cNvPr>
            <p:cNvSpPr/>
            <p:nvPr/>
          </p:nvSpPr>
          <p:spPr bwMode="auto">
            <a:xfrm>
              <a:off x="5342176" y="4581977"/>
              <a:ext cx="1684803" cy="951629"/>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795" tIns="146235" rIns="182795" bIns="146235" numCol="1" spcCol="0" rtlCol="0" fromWordArt="0" anchor="t" anchorCtr="0" forceAA="0" compatLnSpc="1">
              <a:prstTxWarp prst="textNoShape">
                <a:avLst/>
              </a:prstTxWarp>
              <a:noAutofit/>
            </a:bodyPr>
            <a:lstStyle/>
            <a:p>
              <a:pPr algn="ctr" defTabSz="931795"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509" name="TextBox 508">
              <a:extLst>
                <a:ext uri="{FF2B5EF4-FFF2-40B4-BE49-F238E27FC236}">
                  <a16:creationId xmlns:a16="http://schemas.microsoft.com/office/drawing/2014/main" id="{79F9A020-C397-4EB1-A214-F46318A6CEAC}"/>
                </a:ext>
              </a:extLst>
            </p:cNvPr>
            <p:cNvSpPr txBox="1"/>
            <p:nvPr/>
          </p:nvSpPr>
          <p:spPr>
            <a:xfrm>
              <a:off x="5954011" y="4517051"/>
              <a:ext cx="461132" cy="81479"/>
            </a:xfrm>
            <a:prstGeom prst="rect">
              <a:avLst/>
            </a:prstGeom>
            <a:solidFill>
              <a:schemeClr val="bg2"/>
            </a:solidFill>
          </p:spPr>
          <p:txBody>
            <a:bodyPr wrap="square" lIns="0" tIns="0" rIns="0" bIns="0" rtlCol="0">
              <a:spAutoFit/>
            </a:bodyPr>
            <a:lstStyle/>
            <a:p>
              <a:pPr algn="ctr" defTabSz="932065">
                <a:lnSpc>
                  <a:spcPct val="90000"/>
                </a:lnSpc>
                <a:spcAft>
                  <a:spcPts val="600"/>
                </a:spcAft>
              </a:pPr>
              <a:r>
                <a:rPr lang="en-US" sz="1199">
                  <a:solidFill>
                    <a:srgbClr val="000000"/>
                  </a:solidFill>
                  <a:latin typeface="Segoe UI Semibold"/>
                </a:rPr>
                <a:t>Region 1</a:t>
              </a:r>
              <a:endParaRPr lang="en-US" sz="2400">
                <a:solidFill>
                  <a:srgbClr val="000000"/>
                </a:solidFill>
                <a:latin typeface="Segoe UI Semibold"/>
              </a:endParaRPr>
            </a:p>
          </p:txBody>
        </p:sp>
      </p:grpSp>
      <p:grpSp>
        <p:nvGrpSpPr>
          <p:cNvPr id="454" name="Group 453">
            <a:extLst>
              <a:ext uri="{FF2B5EF4-FFF2-40B4-BE49-F238E27FC236}">
                <a16:creationId xmlns:a16="http://schemas.microsoft.com/office/drawing/2014/main" id="{999AE7E0-DE97-4016-A1E0-1D75C8270A64}"/>
              </a:ext>
            </a:extLst>
          </p:cNvPr>
          <p:cNvGrpSpPr/>
          <p:nvPr/>
        </p:nvGrpSpPr>
        <p:grpSpPr>
          <a:xfrm>
            <a:off x="11613886" y="2705171"/>
            <a:ext cx="286626" cy="271017"/>
            <a:chOff x="9687132" y="5166072"/>
            <a:chExt cx="207220" cy="195938"/>
          </a:xfrm>
        </p:grpSpPr>
        <p:sp>
          <p:nvSpPr>
            <p:cNvPr id="506" name="Oval 5">
              <a:extLst>
                <a:ext uri="{FF2B5EF4-FFF2-40B4-BE49-F238E27FC236}">
                  <a16:creationId xmlns:a16="http://schemas.microsoft.com/office/drawing/2014/main" id="{D2900D4D-0317-4441-A7DE-301124754BDD}"/>
                </a:ext>
              </a:extLst>
            </p:cNvPr>
            <p:cNvSpPr>
              <a:spLocks noChangeArrowheads="1"/>
            </p:cNvSpPr>
            <p:nvPr/>
          </p:nvSpPr>
          <p:spPr bwMode="auto">
            <a:xfrm>
              <a:off x="9687132" y="5166072"/>
              <a:ext cx="207220" cy="195938"/>
            </a:xfrm>
            <a:prstGeom prst="ellipse">
              <a:avLst/>
            </a:prstGeom>
            <a:solidFill>
              <a:srgbClr val="C00000"/>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Semibold"/>
              </a:endParaRPr>
            </a:p>
          </p:txBody>
        </p:sp>
        <p:sp>
          <p:nvSpPr>
            <p:cNvPr id="507" name="LightningBolt_E945" title="Icon of a lightning bolt">
              <a:extLst>
                <a:ext uri="{FF2B5EF4-FFF2-40B4-BE49-F238E27FC236}">
                  <a16:creationId xmlns:a16="http://schemas.microsoft.com/office/drawing/2014/main" id="{ADC19BCE-80D1-4C03-A6B2-B4D4167FC7D9}"/>
                </a:ext>
              </a:extLst>
            </p:cNvPr>
            <p:cNvSpPr>
              <a:spLocks noChangeAspect="1"/>
            </p:cNvSpPr>
            <p:nvPr/>
          </p:nvSpPr>
          <p:spPr bwMode="auto">
            <a:xfrm>
              <a:off x="9742775" y="5206463"/>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Semibold"/>
              </a:endParaRPr>
            </a:p>
          </p:txBody>
        </p:sp>
      </p:grpSp>
      <p:grpSp>
        <p:nvGrpSpPr>
          <p:cNvPr id="455" name="Group 454">
            <a:extLst>
              <a:ext uri="{FF2B5EF4-FFF2-40B4-BE49-F238E27FC236}">
                <a16:creationId xmlns:a16="http://schemas.microsoft.com/office/drawing/2014/main" id="{C511CAE1-CCA4-426D-A942-6257514DCC7D}"/>
              </a:ext>
            </a:extLst>
          </p:cNvPr>
          <p:cNvGrpSpPr/>
          <p:nvPr/>
        </p:nvGrpSpPr>
        <p:grpSpPr>
          <a:xfrm>
            <a:off x="9027027" y="2071023"/>
            <a:ext cx="2717738" cy="1462731"/>
            <a:chOff x="8927075" y="2166320"/>
            <a:chExt cx="2718145" cy="1462951"/>
          </a:xfrm>
        </p:grpSpPr>
        <p:grpSp>
          <p:nvGrpSpPr>
            <p:cNvPr id="456" name="Group 455">
              <a:extLst>
                <a:ext uri="{FF2B5EF4-FFF2-40B4-BE49-F238E27FC236}">
                  <a16:creationId xmlns:a16="http://schemas.microsoft.com/office/drawing/2014/main" id="{090CE9B4-E1DD-4395-BD45-C96E5927EDFA}"/>
                </a:ext>
              </a:extLst>
            </p:cNvPr>
            <p:cNvGrpSpPr/>
            <p:nvPr/>
          </p:nvGrpSpPr>
          <p:grpSpPr>
            <a:xfrm>
              <a:off x="9726022" y="2166320"/>
              <a:ext cx="1120250" cy="536286"/>
              <a:chOff x="9734441" y="2029077"/>
              <a:chExt cx="1120250" cy="536286"/>
            </a:xfrm>
          </p:grpSpPr>
          <p:grpSp>
            <p:nvGrpSpPr>
              <p:cNvPr id="492" name="Group 491">
                <a:extLst>
                  <a:ext uri="{FF2B5EF4-FFF2-40B4-BE49-F238E27FC236}">
                    <a16:creationId xmlns:a16="http://schemas.microsoft.com/office/drawing/2014/main" id="{1BA50470-A6D5-4453-9E6D-A49243AA6C08}"/>
                  </a:ext>
                </a:extLst>
              </p:cNvPr>
              <p:cNvGrpSpPr/>
              <p:nvPr/>
            </p:nvGrpSpPr>
            <p:grpSpPr>
              <a:xfrm>
                <a:off x="9842164" y="2253328"/>
                <a:ext cx="904803" cy="243489"/>
                <a:chOff x="3316265" y="4628710"/>
                <a:chExt cx="937062" cy="279854"/>
              </a:xfrm>
            </p:grpSpPr>
            <p:grpSp>
              <p:nvGrpSpPr>
                <p:cNvPr id="495" name="Group 494">
                  <a:extLst>
                    <a:ext uri="{FF2B5EF4-FFF2-40B4-BE49-F238E27FC236}">
                      <a16:creationId xmlns:a16="http://schemas.microsoft.com/office/drawing/2014/main" id="{40E3A98D-C1A5-4B25-B1BA-991CD7BF8EB7}"/>
                    </a:ext>
                  </a:extLst>
                </p:cNvPr>
                <p:cNvGrpSpPr/>
                <p:nvPr/>
              </p:nvGrpSpPr>
              <p:grpSpPr>
                <a:xfrm>
                  <a:off x="3316265" y="4628710"/>
                  <a:ext cx="404860" cy="279854"/>
                  <a:chOff x="1543272" y="4740617"/>
                  <a:chExt cx="824865" cy="570180"/>
                </a:xfrm>
              </p:grpSpPr>
              <p:pic>
                <p:nvPicPr>
                  <p:cNvPr id="502" name="Picture 501">
                    <a:extLst>
                      <a:ext uri="{FF2B5EF4-FFF2-40B4-BE49-F238E27FC236}">
                        <a16:creationId xmlns:a16="http://schemas.microsoft.com/office/drawing/2014/main" id="{A824788A-3CF8-451C-AC03-413073768635}"/>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503" name="Group 502">
                    <a:extLst>
                      <a:ext uri="{FF2B5EF4-FFF2-40B4-BE49-F238E27FC236}">
                        <a16:creationId xmlns:a16="http://schemas.microsoft.com/office/drawing/2014/main" id="{846FABB8-838D-4C91-A25C-B45D301F0FFC}"/>
                      </a:ext>
                    </a:extLst>
                  </p:cNvPr>
                  <p:cNvGrpSpPr/>
                  <p:nvPr/>
                </p:nvGrpSpPr>
                <p:grpSpPr>
                  <a:xfrm>
                    <a:off x="1543272" y="4740617"/>
                    <a:ext cx="824865" cy="570180"/>
                    <a:chOff x="1487917" y="4740617"/>
                    <a:chExt cx="920385" cy="570180"/>
                  </a:xfrm>
                </p:grpSpPr>
                <p:sp>
                  <p:nvSpPr>
                    <p:cNvPr id="504" name="Freeform: Shape 503">
                      <a:extLst>
                        <a:ext uri="{FF2B5EF4-FFF2-40B4-BE49-F238E27FC236}">
                          <a16:creationId xmlns:a16="http://schemas.microsoft.com/office/drawing/2014/main" id="{1FF066A2-10B8-4455-9B13-CFA7D88EDAE6}"/>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bold"/>
                      </a:endParaRPr>
                    </a:p>
                  </p:txBody>
                </p:sp>
                <p:cxnSp>
                  <p:nvCxnSpPr>
                    <p:cNvPr id="505" name="Straight Connector 504">
                      <a:extLst>
                        <a:ext uri="{FF2B5EF4-FFF2-40B4-BE49-F238E27FC236}">
                          <a16:creationId xmlns:a16="http://schemas.microsoft.com/office/drawing/2014/main" id="{9E44386B-448D-4915-9822-0F14EF1B2CB0}"/>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96" name="Group 495">
                  <a:extLst>
                    <a:ext uri="{FF2B5EF4-FFF2-40B4-BE49-F238E27FC236}">
                      <a16:creationId xmlns:a16="http://schemas.microsoft.com/office/drawing/2014/main" id="{FDD1ECEE-0861-4382-818D-1FFA3BAAABA1}"/>
                    </a:ext>
                  </a:extLst>
                </p:cNvPr>
                <p:cNvGrpSpPr/>
                <p:nvPr/>
              </p:nvGrpSpPr>
              <p:grpSpPr>
                <a:xfrm>
                  <a:off x="3848467" y="4628710"/>
                  <a:ext cx="404860" cy="279854"/>
                  <a:chOff x="1231512" y="4740617"/>
                  <a:chExt cx="824865" cy="570180"/>
                </a:xfrm>
              </p:grpSpPr>
              <p:pic>
                <p:nvPicPr>
                  <p:cNvPr id="498" name="Picture 497">
                    <a:extLst>
                      <a:ext uri="{FF2B5EF4-FFF2-40B4-BE49-F238E27FC236}">
                        <a16:creationId xmlns:a16="http://schemas.microsoft.com/office/drawing/2014/main" id="{97A40F19-4975-4FFF-89D7-F702D4770F14}"/>
                      </a:ext>
                    </a:extLst>
                  </p:cNvPr>
                  <p:cNvPicPr>
                    <a:picLocks noChangeAspect="1"/>
                  </p:cNvPicPr>
                  <p:nvPr/>
                </p:nvPicPr>
                <p:blipFill>
                  <a:blip r:embed="rId3"/>
                  <a:stretch>
                    <a:fillRect/>
                  </a:stretch>
                </p:blipFill>
                <p:spPr>
                  <a:xfrm>
                    <a:off x="1457254" y="4883442"/>
                    <a:ext cx="373381" cy="350544"/>
                  </a:xfrm>
                  <a:prstGeom prst="rect">
                    <a:avLst/>
                  </a:prstGeom>
                </p:spPr>
              </p:pic>
              <p:grpSp>
                <p:nvGrpSpPr>
                  <p:cNvPr id="499" name="Group 498">
                    <a:extLst>
                      <a:ext uri="{FF2B5EF4-FFF2-40B4-BE49-F238E27FC236}">
                        <a16:creationId xmlns:a16="http://schemas.microsoft.com/office/drawing/2014/main" id="{BB81F577-8BEA-4BEE-B84C-C5EEF5802232}"/>
                      </a:ext>
                    </a:extLst>
                  </p:cNvPr>
                  <p:cNvGrpSpPr/>
                  <p:nvPr/>
                </p:nvGrpSpPr>
                <p:grpSpPr>
                  <a:xfrm>
                    <a:off x="1231512" y="4740617"/>
                    <a:ext cx="824865" cy="570180"/>
                    <a:chOff x="1140055" y="4740617"/>
                    <a:chExt cx="920385" cy="570180"/>
                  </a:xfrm>
                </p:grpSpPr>
                <p:sp>
                  <p:nvSpPr>
                    <p:cNvPr id="500" name="Freeform: Shape 499">
                      <a:extLst>
                        <a:ext uri="{FF2B5EF4-FFF2-40B4-BE49-F238E27FC236}">
                          <a16:creationId xmlns:a16="http://schemas.microsoft.com/office/drawing/2014/main" id="{DD52576C-27AB-439C-8B36-386E4F3C2DE8}"/>
                        </a:ext>
                      </a:extLst>
                    </p:cNvPr>
                    <p:cNvSpPr>
                      <a:spLocks/>
                    </p:cNvSpPr>
                    <p:nvPr/>
                  </p:nvSpPr>
                  <p:spPr bwMode="auto">
                    <a:xfrm>
                      <a:off x="1213263" y="4740617"/>
                      <a:ext cx="773969" cy="570178"/>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bold"/>
                      </a:endParaRPr>
                    </a:p>
                  </p:txBody>
                </p:sp>
                <p:cxnSp>
                  <p:nvCxnSpPr>
                    <p:cNvPr id="501" name="Straight Connector 500">
                      <a:extLst>
                        <a:ext uri="{FF2B5EF4-FFF2-40B4-BE49-F238E27FC236}">
                          <a16:creationId xmlns:a16="http://schemas.microsoft.com/office/drawing/2014/main" id="{4F9F5B22-D398-4694-A79A-4366BA8E836A}"/>
                        </a:ext>
                      </a:extLst>
                    </p:cNvPr>
                    <p:cNvCxnSpPr>
                      <a:cxnSpLocks/>
                    </p:cNvCxnSpPr>
                    <p:nvPr/>
                  </p:nvCxnSpPr>
                  <p:spPr>
                    <a:xfrm>
                      <a:off x="1140055"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497" name="Straight Connector 496">
                  <a:extLst>
                    <a:ext uri="{FF2B5EF4-FFF2-40B4-BE49-F238E27FC236}">
                      <a16:creationId xmlns:a16="http://schemas.microsoft.com/office/drawing/2014/main" id="{8F34C1E2-27F1-41BA-AE9F-4FD2F02D38EB}"/>
                    </a:ext>
                  </a:extLst>
                </p:cNvPr>
                <p:cNvCxnSpPr>
                  <a:cxnSpLocks/>
                </p:cNvCxnSpPr>
                <p:nvPr/>
              </p:nvCxnSpPr>
              <p:spPr>
                <a:xfrm>
                  <a:off x="3684152" y="4782822"/>
                  <a:ext cx="189721"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93" name="Rectangle: Rounded Corners 492">
                <a:extLst>
                  <a:ext uri="{FF2B5EF4-FFF2-40B4-BE49-F238E27FC236}">
                    <a16:creationId xmlns:a16="http://schemas.microsoft.com/office/drawing/2014/main" id="{2908F30E-1DA9-4F1C-B9CD-CC05A0CC45D1}"/>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32065"/>
                <a:endParaRPr lang="en-US" sz="1797" kern="0">
                  <a:solidFill>
                    <a:srgbClr val="FFFFFF"/>
                  </a:solidFill>
                  <a:latin typeface="Segoe UI Semibold"/>
                </a:endParaRPr>
              </a:p>
            </p:txBody>
          </p:sp>
          <p:sp>
            <p:nvSpPr>
              <p:cNvPr id="494" name="TextBox 493">
                <a:extLst>
                  <a:ext uri="{FF2B5EF4-FFF2-40B4-BE49-F238E27FC236}">
                    <a16:creationId xmlns:a16="http://schemas.microsoft.com/office/drawing/2014/main" id="{F7257819-3484-46D3-88E4-7FE2821C2812}"/>
                  </a:ext>
                </a:extLst>
              </p:cNvPr>
              <p:cNvSpPr txBox="1"/>
              <p:nvPr/>
            </p:nvSpPr>
            <p:spPr>
              <a:xfrm>
                <a:off x="9976705" y="2029077"/>
                <a:ext cx="635721" cy="148080"/>
              </a:xfrm>
              <a:prstGeom prst="rect">
                <a:avLst/>
              </a:prstGeom>
              <a:solidFill>
                <a:schemeClr val="bg2"/>
              </a:solidFill>
            </p:spPr>
            <p:txBody>
              <a:bodyPr wrap="square" lIns="0" tIns="0" rIns="0" bIns="0" rtlCol="0">
                <a:spAutoFit/>
              </a:bodyPr>
              <a:lstStyle/>
              <a:p>
                <a:pPr algn="ctr" defTabSz="932065">
                  <a:lnSpc>
                    <a:spcPct val="90000"/>
                  </a:lnSpc>
                  <a:spcAft>
                    <a:spcPts val="600"/>
                  </a:spcAft>
                </a:pPr>
                <a:r>
                  <a:rPr lang="en-US" sz="1048" i="1">
                    <a:solidFill>
                      <a:srgbClr val="000000"/>
                    </a:solidFill>
                    <a:latin typeface="Segoe UI Semibold"/>
                  </a:rPr>
                  <a:t>Zone 1</a:t>
                </a:r>
                <a:endParaRPr lang="en-US" sz="1836" i="1">
                  <a:solidFill>
                    <a:srgbClr val="000000"/>
                  </a:solidFill>
                  <a:latin typeface="Segoe UI Semibold"/>
                </a:endParaRPr>
              </a:p>
            </p:txBody>
          </p:sp>
        </p:grpSp>
        <p:grpSp>
          <p:nvGrpSpPr>
            <p:cNvPr id="457" name="Group 456">
              <a:extLst>
                <a:ext uri="{FF2B5EF4-FFF2-40B4-BE49-F238E27FC236}">
                  <a16:creationId xmlns:a16="http://schemas.microsoft.com/office/drawing/2014/main" id="{E3AB9A6A-BD65-4F7A-8E19-17FD41C3A5E9}"/>
                </a:ext>
              </a:extLst>
            </p:cNvPr>
            <p:cNvGrpSpPr/>
            <p:nvPr/>
          </p:nvGrpSpPr>
          <p:grpSpPr>
            <a:xfrm>
              <a:off x="9692256" y="2735571"/>
              <a:ext cx="1187783" cy="295735"/>
              <a:chOff x="9669274" y="2735571"/>
              <a:chExt cx="1187783" cy="295735"/>
            </a:xfrm>
          </p:grpSpPr>
          <p:cxnSp>
            <p:nvCxnSpPr>
              <p:cNvPr id="490" name="Straight Connector 489">
                <a:extLst>
                  <a:ext uri="{FF2B5EF4-FFF2-40B4-BE49-F238E27FC236}">
                    <a16:creationId xmlns:a16="http://schemas.microsoft.com/office/drawing/2014/main" id="{458E71BF-636D-4E45-8EA5-97293664EA40}"/>
                  </a:ext>
                </a:extLst>
              </p:cNvPr>
              <p:cNvCxnSpPr>
                <a:cxnSpLocks/>
              </p:cNvCxnSpPr>
              <p:nvPr/>
            </p:nvCxnSpPr>
            <p:spPr>
              <a:xfrm flipV="1">
                <a:off x="9669274"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8DC590F5-E13D-4971-8F4A-4AB7BE5BD994}"/>
                  </a:ext>
                </a:extLst>
              </p:cNvPr>
              <p:cNvCxnSpPr>
                <a:cxnSpLocks/>
              </p:cNvCxnSpPr>
              <p:nvPr/>
            </p:nvCxnSpPr>
            <p:spPr>
              <a:xfrm flipH="1" flipV="1">
                <a:off x="10512256"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58" name="Group 457">
              <a:extLst>
                <a:ext uri="{FF2B5EF4-FFF2-40B4-BE49-F238E27FC236}">
                  <a16:creationId xmlns:a16="http://schemas.microsoft.com/office/drawing/2014/main" id="{D129EE8B-CEE4-46B1-BDD5-93A41379A376}"/>
                </a:ext>
              </a:extLst>
            </p:cNvPr>
            <p:cNvGrpSpPr/>
            <p:nvPr/>
          </p:nvGrpSpPr>
          <p:grpSpPr>
            <a:xfrm>
              <a:off x="8927075" y="3092985"/>
              <a:ext cx="2718145" cy="536286"/>
              <a:chOff x="8858141" y="3092985"/>
              <a:chExt cx="2718145" cy="536286"/>
            </a:xfrm>
          </p:grpSpPr>
          <p:grpSp>
            <p:nvGrpSpPr>
              <p:cNvPr id="460" name="Group 459">
                <a:extLst>
                  <a:ext uri="{FF2B5EF4-FFF2-40B4-BE49-F238E27FC236}">
                    <a16:creationId xmlns:a16="http://schemas.microsoft.com/office/drawing/2014/main" id="{C3B747CB-790F-448D-BC22-F69A24D557F9}"/>
                  </a:ext>
                </a:extLst>
              </p:cNvPr>
              <p:cNvGrpSpPr/>
              <p:nvPr/>
            </p:nvGrpSpPr>
            <p:grpSpPr>
              <a:xfrm>
                <a:off x="8858141" y="3092985"/>
                <a:ext cx="1120250" cy="536286"/>
                <a:chOff x="9734441" y="2029077"/>
                <a:chExt cx="1120250" cy="536286"/>
              </a:xfrm>
            </p:grpSpPr>
            <p:grpSp>
              <p:nvGrpSpPr>
                <p:cNvPr id="476" name="Group 475">
                  <a:extLst>
                    <a:ext uri="{FF2B5EF4-FFF2-40B4-BE49-F238E27FC236}">
                      <a16:creationId xmlns:a16="http://schemas.microsoft.com/office/drawing/2014/main" id="{D4903512-BE06-4B74-A130-E1885920E201}"/>
                    </a:ext>
                  </a:extLst>
                </p:cNvPr>
                <p:cNvGrpSpPr/>
                <p:nvPr/>
              </p:nvGrpSpPr>
              <p:grpSpPr>
                <a:xfrm>
                  <a:off x="9842164" y="2253328"/>
                  <a:ext cx="904803" cy="243489"/>
                  <a:chOff x="3316265" y="4628710"/>
                  <a:chExt cx="937062" cy="279854"/>
                </a:xfrm>
              </p:grpSpPr>
              <p:grpSp>
                <p:nvGrpSpPr>
                  <p:cNvPr id="479" name="Group 478">
                    <a:extLst>
                      <a:ext uri="{FF2B5EF4-FFF2-40B4-BE49-F238E27FC236}">
                        <a16:creationId xmlns:a16="http://schemas.microsoft.com/office/drawing/2014/main" id="{792FA61C-9EF3-48BE-94E6-589F82B69035}"/>
                      </a:ext>
                    </a:extLst>
                  </p:cNvPr>
                  <p:cNvGrpSpPr/>
                  <p:nvPr/>
                </p:nvGrpSpPr>
                <p:grpSpPr>
                  <a:xfrm>
                    <a:off x="3316265" y="4628710"/>
                    <a:ext cx="404860" cy="279854"/>
                    <a:chOff x="1543272" y="4740617"/>
                    <a:chExt cx="824865" cy="570180"/>
                  </a:xfrm>
                </p:grpSpPr>
                <p:pic>
                  <p:nvPicPr>
                    <p:cNvPr id="486" name="Picture 485">
                      <a:extLst>
                        <a:ext uri="{FF2B5EF4-FFF2-40B4-BE49-F238E27FC236}">
                          <a16:creationId xmlns:a16="http://schemas.microsoft.com/office/drawing/2014/main" id="{18C8C740-EE48-418F-9BBE-2183346CB662}"/>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487" name="Group 486">
                      <a:extLst>
                        <a:ext uri="{FF2B5EF4-FFF2-40B4-BE49-F238E27FC236}">
                          <a16:creationId xmlns:a16="http://schemas.microsoft.com/office/drawing/2014/main" id="{9DEB2273-5DE1-413B-A6A8-34CA89FD168F}"/>
                        </a:ext>
                      </a:extLst>
                    </p:cNvPr>
                    <p:cNvGrpSpPr/>
                    <p:nvPr/>
                  </p:nvGrpSpPr>
                  <p:grpSpPr>
                    <a:xfrm>
                      <a:off x="1543272" y="4740617"/>
                      <a:ext cx="824865" cy="570180"/>
                      <a:chOff x="1487917" y="4740617"/>
                      <a:chExt cx="920385" cy="570180"/>
                    </a:xfrm>
                  </p:grpSpPr>
                  <p:sp>
                    <p:nvSpPr>
                      <p:cNvPr id="488" name="Freeform: Shape 487">
                        <a:extLst>
                          <a:ext uri="{FF2B5EF4-FFF2-40B4-BE49-F238E27FC236}">
                            <a16:creationId xmlns:a16="http://schemas.microsoft.com/office/drawing/2014/main" id="{E60AEA8D-6F36-4188-80D1-E676B660F460}"/>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bold"/>
                        </a:endParaRPr>
                      </a:p>
                    </p:txBody>
                  </p:sp>
                  <p:cxnSp>
                    <p:nvCxnSpPr>
                      <p:cNvPr id="489" name="Straight Connector 488">
                        <a:extLst>
                          <a:ext uri="{FF2B5EF4-FFF2-40B4-BE49-F238E27FC236}">
                            <a16:creationId xmlns:a16="http://schemas.microsoft.com/office/drawing/2014/main" id="{1920159A-0BF5-4ACE-89DF-466115ED8D83}"/>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80" name="Group 479">
                    <a:extLst>
                      <a:ext uri="{FF2B5EF4-FFF2-40B4-BE49-F238E27FC236}">
                        <a16:creationId xmlns:a16="http://schemas.microsoft.com/office/drawing/2014/main" id="{8810BCFE-F5A2-4472-A6F5-063184D427BC}"/>
                      </a:ext>
                    </a:extLst>
                  </p:cNvPr>
                  <p:cNvGrpSpPr/>
                  <p:nvPr/>
                </p:nvGrpSpPr>
                <p:grpSpPr>
                  <a:xfrm>
                    <a:off x="3848467" y="4628710"/>
                    <a:ext cx="404860" cy="279854"/>
                    <a:chOff x="1231512" y="4740617"/>
                    <a:chExt cx="824865" cy="570180"/>
                  </a:xfrm>
                </p:grpSpPr>
                <p:pic>
                  <p:nvPicPr>
                    <p:cNvPr id="482" name="Picture 481">
                      <a:extLst>
                        <a:ext uri="{FF2B5EF4-FFF2-40B4-BE49-F238E27FC236}">
                          <a16:creationId xmlns:a16="http://schemas.microsoft.com/office/drawing/2014/main" id="{1213FC46-7007-4D44-8BE4-BEAC4D1C5319}"/>
                        </a:ext>
                      </a:extLst>
                    </p:cNvPr>
                    <p:cNvPicPr>
                      <a:picLocks noChangeAspect="1"/>
                    </p:cNvPicPr>
                    <p:nvPr/>
                  </p:nvPicPr>
                  <p:blipFill>
                    <a:blip r:embed="rId3"/>
                    <a:stretch>
                      <a:fillRect/>
                    </a:stretch>
                  </p:blipFill>
                  <p:spPr>
                    <a:xfrm>
                      <a:off x="1457254" y="4883442"/>
                      <a:ext cx="373381" cy="350544"/>
                    </a:xfrm>
                    <a:prstGeom prst="rect">
                      <a:avLst/>
                    </a:prstGeom>
                  </p:spPr>
                </p:pic>
                <p:grpSp>
                  <p:nvGrpSpPr>
                    <p:cNvPr id="483" name="Group 482">
                      <a:extLst>
                        <a:ext uri="{FF2B5EF4-FFF2-40B4-BE49-F238E27FC236}">
                          <a16:creationId xmlns:a16="http://schemas.microsoft.com/office/drawing/2014/main" id="{820C701F-ECFC-46B9-825C-65800240A34B}"/>
                        </a:ext>
                      </a:extLst>
                    </p:cNvPr>
                    <p:cNvGrpSpPr/>
                    <p:nvPr/>
                  </p:nvGrpSpPr>
                  <p:grpSpPr>
                    <a:xfrm>
                      <a:off x="1231512" y="4740617"/>
                      <a:ext cx="824865" cy="570180"/>
                      <a:chOff x="1140055" y="4740617"/>
                      <a:chExt cx="920385" cy="570180"/>
                    </a:xfrm>
                  </p:grpSpPr>
                  <p:sp>
                    <p:nvSpPr>
                      <p:cNvPr id="484" name="Freeform: Shape 483">
                        <a:extLst>
                          <a:ext uri="{FF2B5EF4-FFF2-40B4-BE49-F238E27FC236}">
                            <a16:creationId xmlns:a16="http://schemas.microsoft.com/office/drawing/2014/main" id="{E277C67F-50EB-411F-B45C-02E64DE35546}"/>
                          </a:ext>
                        </a:extLst>
                      </p:cNvPr>
                      <p:cNvSpPr>
                        <a:spLocks/>
                      </p:cNvSpPr>
                      <p:nvPr/>
                    </p:nvSpPr>
                    <p:spPr bwMode="auto">
                      <a:xfrm>
                        <a:off x="1213263" y="4740617"/>
                        <a:ext cx="773969" cy="570178"/>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bold"/>
                        </a:endParaRPr>
                      </a:p>
                    </p:txBody>
                  </p:sp>
                  <p:cxnSp>
                    <p:nvCxnSpPr>
                      <p:cNvPr id="485" name="Straight Connector 484">
                        <a:extLst>
                          <a:ext uri="{FF2B5EF4-FFF2-40B4-BE49-F238E27FC236}">
                            <a16:creationId xmlns:a16="http://schemas.microsoft.com/office/drawing/2014/main" id="{B2755DCA-1EF7-4769-A18E-794AA0D3CBBA}"/>
                          </a:ext>
                        </a:extLst>
                      </p:cNvPr>
                      <p:cNvCxnSpPr>
                        <a:cxnSpLocks/>
                      </p:cNvCxnSpPr>
                      <p:nvPr/>
                    </p:nvCxnSpPr>
                    <p:spPr>
                      <a:xfrm>
                        <a:off x="1140055"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481" name="Straight Connector 480">
                    <a:extLst>
                      <a:ext uri="{FF2B5EF4-FFF2-40B4-BE49-F238E27FC236}">
                        <a16:creationId xmlns:a16="http://schemas.microsoft.com/office/drawing/2014/main" id="{D6852DB5-E467-49AA-B1EA-8DD251F84021}"/>
                      </a:ext>
                    </a:extLst>
                  </p:cNvPr>
                  <p:cNvCxnSpPr>
                    <a:cxnSpLocks/>
                  </p:cNvCxnSpPr>
                  <p:nvPr/>
                </p:nvCxnSpPr>
                <p:spPr>
                  <a:xfrm>
                    <a:off x="3684152" y="4782822"/>
                    <a:ext cx="189721"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77" name="Rectangle: Rounded Corners 476">
                  <a:extLst>
                    <a:ext uri="{FF2B5EF4-FFF2-40B4-BE49-F238E27FC236}">
                      <a16:creationId xmlns:a16="http://schemas.microsoft.com/office/drawing/2014/main" id="{75EB32A2-90C5-4A24-B7E3-8D575BFF245A}"/>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32065"/>
                  <a:endParaRPr lang="en-US" sz="1797" kern="0">
                    <a:solidFill>
                      <a:srgbClr val="FFFFFF"/>
                    </a:solidFill>
                    <a:latin typeface="Segoe UI Semibold"/>
                  </a:endParaRPr>
                </a:p>
              </p:txBody>
            </p:sp>
            <p:sp>
              <p:nvSpPr>
                <p:cNvPr id="478" name="TextBox 477">
                  <a:extLst>
                    <a:ext uri="{FF2B5EF4-FFF2-40B4-BE49-F238E27FC236}">
                      <a16:creationId xmlns:a16="http://schemas.microsoft.com/office/drawing/2014/main" id="{8DCBE7BD-DBA1-42FA-9132-110DBE34DF13}"/>
                    </a:ext>
                  </a:extLst>
                </p:cNvPr>
                <p:cNvSpPr txBox="1"/>
                <p:nvPr/>
              </p:nvSpPr>
              <p:spPr>
                <a:xfrm>
                  <a:off x="9976705" y="2029077"/>
                  <a:ext cx="635721" cy="148080"/>
                </a:xfrm>
                <a:prstGeom prst="rect">
                  <a:avLst/>
                </a:prstGeom>
                <a:solidFill>
                  <a:schemeClr val="bg2"/>
                </a:solidFill>
              </p:spPr>
              <p:txBody>
                <a:bodyPr wrap="square" lIns="0" tIns="0" rIns="0" bIns="0" rtlCol="0">
                  <a:spAutoFit/>
                </a:bodyPr>
                <a:lstStyle/>
                <a:p>
                  <a:pPr algn="ctr" defTabSz="932065">
                    <a:lnSpc>
                      <a:spcPct val="90000"/>
                    </a:lnSpc>
                    <a:spcAft>
                      <a:spcPts val="600"/>
                    </a:spcAft>
                  </a:pPr>
                  <a:r>
                    <a:rPr lang="en-US" sz="1048" i="1">
                      <a:solidFill>
                        <a:srgbClr val="000000"/>
                      </a:solidFill>
                      <a:latin typeface="Segoe UI Semibold"/>
                    </a:rPr>
                    <a:t>Zone 2</a:t>
                  </a:r>
                  <a:endParaRPr lang="en-US" sz="1836" i="1">
                    <a:solidFill>
                      <a:srgbClr val="000000"/>
                    </a:solidFill>
                    <a:latin typeface="Segoe UI Semibold"/>
                  </a:endParaRPr>
                </a:p>
              </p:txBody>
            </p:sp>
          </p:grpSp>
          <p:grpSp>
            <p:nvGrpSpPr>
              <p:cNvPr id="461" name="Group 460">
                <a:extLst>
                  <a:ext uri="{FF2B5EF4-FFF2-40B4-BE49-F238E27FC236}">
                    <a16:creationId xmlns:a16="http://schemas.microsoft.com/office/drawing/2014/main" id="{D66238E1-26EE-4282-A4A5-023E070DD02A}"/>
                  </a:ext>
                </a:extLst>
              </p:cNvPr>
              <p:cNvGrpSpPr/>
              <p:nvPr/>
            </p:nvGrpSpPr>
            <p:grpSpPr>
              <a:xfrm>
                <a:off x="10456036" y="3092985"/>
                <a:ext cx="1120250" cy="536286"/>
                <a:chOff x="9734441" y="2029077"/>
                <a:chExt cx="1120250" cy="536286"/>
              </a:xfrm>
            </p:grpSpPr>
            <p:grpSp>
              <p:nvGrpSpPr>
                <p:cNvPr id="462" name="Group 461">
                  <a:extLst>
                    <a:ext uri="{FF2B5EF4-FFF2-40B4-BE49-F238E27FC236}">
                      <a16:creationId xmlns:a16="http://schemas.microsoft.com/office/drawing/2014/main" id="{A0B1E8A4-2BB4-494B-A940-92B3DF46DA53}"/>
                    </a:ext>
                  </a:extLst>
                </p:cNvPr>
                <p:cNvGrpSpPr/>
                <p:nvPr/>
              </p:nvGrpSpPr>
              <p:grpSpPr>
                <a:xfrm>
                  <a:off x="9842164" y="2253328"/>
                  <a:ext cx="904803" cy="243489"/>
                  <a:chOff x="3316265" y="4628710"/>
                  <a:chExt cx="937062" cy="279854"/>
                </a:xfrm>
              </p:grpSpPr>
              <p:grpSp>
                <p:nvGrpSpPr>
                  <p:cNvPr id="465" name="Group 464">
                    <a:extLst>
                      <a:ext uri="{FF2B5EF4-FFF2-40B4-BE49-F238E27FC236}">
                        <a16:creationId xmlns:a16="http://schemas.microsoft.com/office/drawing/2014/main" id="{73A94A37-FD9C-4D09-B0B9-042A92C88549}"/>
                      </a:ext>
                    </a:extLst>
                  </p:cNvPr>
                  <p:cNvGrpSpPr/>
                  <p:nvPr/>
                </p:nvGrpSpPr>
                <p:grpSpPr>
                  <a:xfrm>
                    <a:off x="3316265" y="4628710"/>
                    <a:ext cx="404860" cy="279854"/>
                    <a:chOff x="1543272" y="4740617"/>
                    <a:chExt cx="824865" cy="570180"/>
                  </a:xfrm>
                </p:grpSpPr>
                <p:pic>
                  <p:nvPicPr>
                    <p:cNvPr id="472" name="Picture 471">
                      <a:extLst>
                        <a:ext uri="{FF2B5EF4-FFF2-40B4-BE49-F238E27FC236}">
                          <a16:creationId xmlns:a16="http://schemas.microsoft.com/office/drawing/2014/main" id="{94DDF869-AA7A-457B-ACBB-441A44A9A533}"/>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473" name="Group 472">
                      <a:extLst>
                        <a:ext uri="{FF2B5EF4-FFF2-40B4-BE49-F238E27FC236}">
                          <a16:creationId xmlns:a16="http://schemas.microsoft.com/office/drawing/2014/main" id="{200CF3F0-19E3-44A6-A959-FCFD14A1B806}"/>
                        </a:ext>
                      </a:extLst>
                    </p:cNvPr>
                    <p:cNvGrpSpPr/>
                    <p:nvPr/>
                  </p:nvGrpSpPr>
                  <p:grpSpPr>
                    <a:xfrm>
                      <a:off x="1543272" y="4740617"/>
                      <a:ext cx="824865" cy="570180"/>
                      <a:chOff x="1487917" y="4740617"/>
                      <a:chExt cx="920385" cy="570180"/>
                    </a:xfrm>
                  </p:grpSpPr>
                  <p:sp>
                    <p:nvSpPr>
                      <p:cNvPr id="474" name="Freeform: Shape 473">
                        <a:extLst>
                          <a:ext uri="{FF2B5EF4-FFF2-40B4-BE49-F238E27FC236}">
                            <a16:creationId xmlns:a16="http://schemas.microsoft.com/office/drawing/2014/main" id="{AF77B911-8531-45E6-8AC0-27C0DF4E977E}"/>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bold"/>
                        </a:endParaRPr>
                      </a:p>
                    </p:txBody>
                  </p:sp>
                  <p:cxnSp>
                    <p:nvCxnSpPr>
                      <p:cNvPr id="475" name="Straight Connector 474">
                        <a:extLst>
                          <a:ext uri="{FF2B5EF4-FFF2-40B4-BE49-F238E27FC236}">
                            <a16:creationId xmlns:a16="http://schemas.microsoft.com/office/drawing/2014/main" id="{7CFC3F4C-4682-4485-A2B2-87BF7E2A6D47}"/>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66" name="Group 465">
                    <a:extLst>
                      <a:ext uri="{FF2B5EF4-FFF2-40B4-BE49-F238E27FC236}">
                        <a16:creationId xmlns:a16="http://schemas.microsoft.com/office/drawing/2014/main" id="{22F2CC67-8FBF-4386-81D4-925BB4D8EAB2}"/>
                      </a:ext>
                    </a:extLst>
                  </p:cNvPr>
                  <p:cNvGrpSpPr/>
                  <p:nvPr/>
                </p:nvGrpSpPr>
                <p:grpSpPr>
                  <a:xfrm>
                    <a:off x="3848467" y="4628710"/>
                    <a:ext cx="404860" cy="279854"/>
                    <a:chOff x="1231512" y="4740617"/>
                    <a:chExt cx="824865" cy="570180"/>
                  </a:xfrm>
                </p:grpSpPr>
                <p:pic>
                  <p:nvPicPr>
                    <p:cNvPr id="468" name="Picture 467">
                      <a:extLst>
                        <a:ext uri="{FF2B5EF4-FFF2-40B4-BE49-F238E27FC236}">
                          <a16:creationId xmlns:a16="http://schemas.microsoft.com/office/drawing/2014/main" id="{3DF25A1F-949F-4395-A332-075B0921FAA5}"/>
                        </a:ext>
                      </a:extLst>
                    </p:cNvPr>
                    <p:cNvPicPr>
                      <a:picLocks noChangeAspect="1"/>
                    </p:cNvPicPr>
                    <p:nvPr/>
                  </p:nvPicPr>
                  <p:blipFill>
                    <a:blip r:embed="rId3"/>
                    <a:stretch>
                      <a:fillRect/>
                    </a:stretch>
                  </p:blipFill>
                  <p:spPr>
                    <a:xfrm>
                      <a:off x="1457254" y="4883442"/>
                      <a:ext cx="373381" cy="350544"/>
                    </a:xfrm>
                    <a:prstGeom prst="rect">
                      <a:avLst/>
                    </a:prstGeom>
                  </p:spPr>
                </p:pic>
                <p:grpSp>
                  <p:nvGrpSpPr>
                    <p:cNvPr id="469" name="Group 468">
                      <a:extLst>
                        <a:ext uri="{FF2B5EF4-FFF2-40B4-BE49-F238E27FC236}">
                          <a16:creationId xmlns:a16="http://schemas.microsoft.com/office/drawing/2014/main" id="{F5AE6C5D-0EC9-4041-9172-AF2F116FF1B8}"/>
                        </a:ext>
                      </a:extLst>
                    </p:cNvPr>
                    <p:cNvGrpSpPr/>
                    <p:nvPr/>
                  </p:nvGrpSpPr>
                  <p:grpSpPr>
                    <a:xfrm>
                      <a:off x="1231512" y="4740617"/>
                      <a:ext cx="824865" cy="570180"/>
                      <a:chOff x="1140055" y="4740617"/>
                      <a:chExt cx="920385" cy="570180"/>
                    </a:xfrm>
                  </p:grpSpPr>
                  <p:sp>
                    <p:nvSpPr>
                      <p:cNvPr id="470" name="Freeform: Shape 469">
                        <a:extLst>
                          <a:ext uri="{FF2B5EF4-FFF2-40B4-BE49-F238E27FC236}">
                            <a16:creationId xmlns:a16="http://schemas.microsoft.com/office/drawing/2014/main" id="{3A7FA93D-B9C6-4351-B1FB-4150A6B9C97E}"/>
                          </a:ext>
                        </a:extLst>
                      </p:cNvPr>
                      <p:cNvSpPr>
                        <a:spLocks/>
                      </p:cNvSpPr>
                      <p:nvPr/>
                    </p:nvSpPr>
                    <p:spPr bwMode="auto">
                      <a:xfrm>
                        <a:off x="1213263" y="4740617"/>
                        <a:ext cx="773969" cy="570178"/>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bold"/>
                        </a:endParaRPr>
                      </a:p>
                    </p:txBody>
                  </p:sp>
                  <p:cxnSp>
                    <p:nvCxnSpPr>
                      <p:cNvPr id="471" name="Straight Connector 470">
                        <a:extLst>
                          <a:ext uri="{FF2B5EF4-FFF2-40B4-BE49-F238E27FC236}">
                            <a16:creationId xmlns:a16="http://schemas.microsoft.com/office/drawing/2014/main" id="{FADDDD28-1A3B-4D5C-A460-5C70D5FBCC2B}"/>
                          </a:ext>
                        </a:extLst>
                      </p:cNvPr>
                      <p:cNvCxnSpPr>
                        <a:cxnSpLocks/>
                      </p:cNvCxnSpPr>
                      <p:nvPr/>
                    </p:nvCxnSpPr>
                    <p:spPr>
                      <a:xfrm>
                        <a:off x="1140055"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467" name="Straight Connector 466">
                    <a:extLst>
                      <a:ext uri="{FF2B5EF4-FFF2-40B4-BE49-F238E27FC236}">
                        <a16:creationId xmlns:a16="http://schemas.microsoft.com/office/drawing/2014/main" id="{DBFDEB26-8B87-402A-80FF-3D48E1A47118}"/>
                      </a:ext>
                    </a:extLst>
                  </p:cNvPr>
                  <p:cNvCxnSpPr>
                    <a:cxnSpLocks/>
                  </p:cNvCxnSpPr>
                  <p:nvPr/>
                </p:nvCxnSpPr>
                <p:spPr>
                  <a:xfrm>
                    <a:off x="3684152" y="4782822"/>
                    <a:ext cx="189721"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63" name="Rectangle: Rounded Corners 462">
                  <a:extLst>
                    <a:ext uri="{FF2B5EF4-FFF2-40B4-BE49-F238E27FC236}">
                      <a16:creationId xmlns:a16="http://schemas.microsoft.com/office/drawing/2014/main" id="{9E21A4D5-B274-4694-893E-F53E6AB68185}"/>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32065"/>
                  <a:endParaRPr lang="en-US" sz="1797" kern="0">
                    <a:solidFill>
                      <a:srgbClr val="FFFFFF"/>
                    </a:solidFill>
                    <a:latin typeface="Segoe UI Semibold"/>
                  </a:endParaRPr>
                </a:p>
              </p:txBody>
            </p:sp>
            <p:sp>
              <p:nvSpPr>
                <p:cNvPr id="464" name="TextBox 463">
                  <a:extLst>
                    <a:ext uri="{FF2B5EF4-FFF2-40B4-BE49-F238E27FC236}">
                      <a16:creationId xmlns:a16="http://schemas.microsoft.com/office/drawing/2014/main" id="{43FC763A-609A-40C5-8D18-D7152C9625AD}"/>
                    </a:ext>
                  </a:extLst>
                </p:cNvPr>
                <p:cNvSpPr txBox="1"/>
                <p:nvPr/>
              </p:nvSpPr>
              <p:spPr>
                <a:xfrm>
                  <a:off x="9976705" y="2029077"/>
                  <a:ext cx="635721" cy="148080"/>
                </a:xfrm>
                <a:prstGeom prst="rect">
                  <a:avLst/>
                </a:prstGeom>
                <a:solidFill>
                  <a:schemeClr val="bg2"/>
                </a:solidFill>
              </p:spPr>
              <p:txBody>
                <a:bodyPr wrap="square" lIns="0" tIns="0" rIns="0" bIns="0" rtlCol="0">
                  <a:spAutoFit/>
                </a:bodyPr>
                <a:lstStyle/>
                <a:p>
                  <a:pPr algn="ctr" defTabSz="932065">
                    <a:lnSpc>
                      <a:spcPct val="90000"/>
                    </a:lnSpc>
                    <a:spcAft>
                      <a:spcPts val="600"/>
                    </a:spcAft>
                  </a:pPr>
                  <a:r>
                    <a:rPr lang="en-US" sz="1048" i="1">
                      <a:solidFill>
                        <a:srgbClr val="000000"/>
                      </a:solidFill>
                      <a:latin typeface="Segoe UI Semibold"/>
                    </a:rPr>
                    <a:t>Zone 3</a:t>
                  </a:r>
                  <a:endParaRPr lang="en-US" sz="1836" i="1">
                    <a:solidFill>
                      <a:srgbClr val="000000"/>
                    </a:solidFill>
                    <a:latin typeface="Segoe UI Semibold"/>
                  </a:endParaRPr>
                </a:p>
              </p:txBody>
            </p:sp>
          </p:grpSp>
        </p:grpSp>
        <p:cxnSp>
          <p:nvCxnSpPr>
            <p:cNvPr id="459" name="Straight Arrow Connector 458">
              <a:extLst>
                <a:ext uri="{FF2B5EF4-FFF2-40B4-BE49-F238E27FC236}">
                  <a16:creationId xmlns:a16="http://schemas.microsoft.com/office/drawing/2014/main" id="{3026B009-12AD-4718-A2AD-D16EB1A98642}"/>
                </a:ext>
              </a:extLst>
            </p:cNvPr>
            <p:cNvCxnSpPr>
              <a:cxnSpLocks/>
            </p:cNvCxnSpPr>
            <p:nvPr/>
          </p:nvCxnSpPr>
          <p:spPr>
            <a:xfrm>
              <a:off x="10047325" y="3410341"/>
              <a:ext cx="477645" cy="0"/>
            </a:xfrm>
            <a:prstGeom prst="straightConnector1">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510" name="Group 509">
            <a:extLst>
              <a:ext uri="{FF2B5EF4-FFF2-40B4-BE49-F238E27FC236}">
                <a16:creationId xmlns:a16="http://schemas.microsoft.com/office/drawing/2014/main" id="{5F958B50-91FC-44C8-9A78-6140793286CE}"/>
              </a:ext>
            </a:extLst>
          </p:cNvPr>
          <p:cNvGrpSpPr/>
          <p:nvPr/>
        </p:nvGrpSpPr>
        <p:grpSpPr>
          <a:xfrm>
            <a:off x="8394292" y="1904252"/>
            <a:ext cx="3702834" cy="1836219"/>
            <a:chOff x="8228779" y="4075072"/>
            <a:chExt cx="3703389" cy="1836494"/>
          </a:xfrm>
        </p:grpSpPr>
        <p:grpSp>
          <p:nvGrpSpPr>
            <p:cNvPr id="511" name="Group 510">
              <a:extLst>
                <a:ext uri="{FF2B5EF4-FFF2-40B4-BE49-F238E27FC236}">
                  <a16:creationId xmlns:a16="http://schemas.microsoft.com/office/drawing/2014/main" id="{FBAE2660-F2E8-43A8-B0B7-C77683455531}"/>
                </a:ext>
              </a:extLst>
            </p:cNvPr>
            <p:cNvGrpSpPr/>
            <p:nvPr/>
          </p:nvGrpSpPr>
          <p:grpSpPr>
            <a:xfrm>
              <a:off x="10770115" y="4075072"/>
              <a:ext cx="1162053" cy="1836494"/>
              <a:chOff x="10374150" y="1767407"/>
              <a:chExt cx="1479044" cy="2337462"/>
            </a:xfrm>
          </p:grpSpPr>
          <p:grpSp>
            <p:nvGrpSpPr>
              <p:cNvPr id="569" name="Group 568">
                <a:extLst>
                  <a:ext uri="{FF2B5EF4-FFF2-40B4-BE49-F238E27FC236}">
                    <a16:creationId xmlns:a16="http://schemas.microsoft.com/office/drawing/2014/main" id="{0AF24812-76BC-49C6-A7EF-6CC5765372BA}"/>
                  </a:ext>
                </a:extLst>
              </p:cNvPr>
              <p:cNvGrpSpPr/>
              <p:nvPr/>
            </p:nvGrpSpPr>
            <p:grpSpPr>
              <a:xfrm>
                <a:off x="10374150" y="1767407"/>
                <a:ext cx="1479044" cy="2337462"/>
                <a:chOff x="5444944" y="4517316"/>
                <a:chExt cx="1479266" cy="1370953"/>
              </a:xfrm>
            </p:grpSpPr>
            <p:sp>
              <p:nvSpPr>
                <p:cNvPr id="584" name="Rectangle: Rounded Corners 583">
                  <a:extLst>
                    <a:ext uri="{FF2B5EF4-FFF2-40B4-BE49-F238E27FC236}">
                      <a16:creationId xmlns:a16="http://schemas.microsoft.com/office/drawing/2014/main" id="{EF6685CC-A66B-4333-9FB8-E5025A8E5F1B}"/>
                    </a:ext>
                  </a:extLst>
                </p:cNvPr>
                <p:cNvSpPr/>
                <p:nvPr/>
              </p:nvSpPr>
              <p:spPr bwMode="auto">
                <a:xfrm>
                  <a:off x="5444944" y="4581979"/>
                  <a:ext cx="1479266" cy="1306290"/>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797" tIns="146237" rIns="182797" bIns="146237" numCol="1" spcCol="0" rtlCol="0" fromWordArt="0" anchor="t" anchorCtr="0" forceAA="0" compatLnSpc="1">
                  <a:prstTxWarp prst="textNoShape">
                    <a:avLst/>
                  </a:prstTxWarp>
                  <a:noAutofit/>
                </a:bodyPr>
                <a:lstStyle/>
                <a:p>
                  <a:pPr algn="ctr" defTabSz="931880"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585" name="TextBox 584">
                  <a:extLst>
                    <a:ext uri="{FF2B5EF4-FFF2-40B4-BE49-F238E27FC236}">
                      <a16:creationId xmlns:a16="http://schemas.microsoft.com/office/drawing/2014/main" id="{CF93C151-85F4-4559-8EFA-4EE616530BCB}"/>
                    </a:ext>
                  </a:extLst>
                </p:cNvPr>
                <p:cNvSpPr txBox="1"/>
                <p:nvPr/>
              </p:nvSpPr>
              <p:spPr>
                <a:xfrm>
                  <a:off x="5742801" y="4517316"/>
                  <a:ext cx="791348" cy="123991"/>
                </a:xfrm>
                <a:prstGeom prst="rect">
                  <a:avLst/>
                </a:prstGeom>
                <a:solidFill>
                  <a:schemeClr val="bg2"/>
                </a:solidFill>
              </p:spPr>
              <p:txBody>
                <a:bodyPr wrap="square" lIns="0" tIns="0" rIns="0" bIns="0" rtlCol="0">
                  <a:spAutoFit/>
                </a:bodyPr>
                <a:lstStyle/>
                <a:p>
                  <a:pPr algn="ctr" defTabSz="932150">
                    <a:lnSpc>
                      <a:spcPct val="90000"/>
                    </a:lnSpc>
                    <a:spcAft>
                      <a:spcPts val="600"/>
                    </a:spcAft>
                  </a:pPr>
                  <a:r>
                    <a:rPr lang="en-US" sz="1199">
                      <a:solidFill>
                        <a:srgbClr val="000000"/>
                      </a:solidFill>
                      <a:latin typeface="Segoe UI Semibold"/>
                    </a:rPr>
                    <a:t>Region 2</a:t>
                  </a:r>
                  <a:endParaRPr lang="en-US" sz="2400">
                    <a:solidFill>
                      <a:srgbClr val="000000"/>
                    </a:solidFill>
                    <a:latin typeface="Segoe UI Semibold"/>
                  </a:endParaRPr>
                </a:p>
              </p:txBody>
            </p:sp>
          </p:grpSp>
          <p:grpSp>
            <p:nvGrpSpPr>
              <p:cNvPr id="570" name="Group 569">
                <a:extLst>
                  <a:ext uri="{FF2B5EF4-FFF2-40B4-BE49-F238E27FC236}">
                    <a16:creationId xmlns:a16="http://schemas.microsoft.com/office/drawing/2014/main" id="{05D3041B-EC65-4CEE-BE92-F5CD04D4562A}"/>
                  </a:ext>
                </a:extLst>
              </p:cNvPr>
              <p:cNvGrpSpPr/>
              <p:nvPr/>
            </p:nvGrpSpPr>
            <p:grpSpPr>
              <a:xfrm>
                <a:off x="10461841" y="2133101"/>
                <a:ext cx="1303663" cy="1559084"/>
                <a:chOff x="1337223" y="4230417"/>
                <a:chExt cx="1303858" cy="1559317"/>
              </a:xfrm>
            </p:grpSpPr>
            <p:grpSp>
              <p:nvGrpSpPr>
                <p:cNvPr id="571" name="Group 570">
                  <a:extLst>
                    <a:ext uri="{FF2B5EF4-FFF2-40B4-BE49-F238E27FC236}">
                      <a16:creationId xmlns:a16="http://schemas.microsoft.com/office/drawing/2014/main" id="{F74B9FEA-4ED4-4A0B-AA3C-F367694F8AB5}"/>
                    </a:ext>
                  </a:extLst>
                </p:cNvPr>
                <p:cNvGrpSpPr/>
                <p:nvPr/>
              </p:nvGrpSpPr>
              <p:grpSpPr>
                <a:xfrm>
                  <a:off x="1337223" y="4626335"/>
                  <a:ext cx="655186" cy="452890"/>
                  <a:chOff x="1543272" y="4740617"/>
                  <a:chExt cx="824865" cy="570180"/>
                </a:xfrm>
              </p:grpSpPr>
              <p:pic>
                <p:nvPicPr>
                  <p:cNvPr id="580" name="Picture 579">
                    <a:extLst>
                      <a:ext uri="{FF2B5EF4-FFF2-40B4-BE49-F238E27FC236}">
                        <a16:creationId xmlns:a16="http://schemas.microsoft.com/office/drawing/2014/main" id="{C2E39316-71B0-4C02-A50F-8EFD0A2F2080}"/>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581" name="Group 580">
                    <a:extLst>
                      <a:ext uri="{FF2B5EF4-FFF2-40B4-BE49-F238E27FC236}">
                        <a16:creationId xmlns:a16="http://schemas.microsoft.com/office/drawing/2014/main" id="{3A8C62E4-9C7F-4415-8804-9AB88FBA640A}"/>
                      </a:ext>
                    </a:extLst>
                  </p:cNvPr>
                  <p:cNvGrpSpPr/>
                  <p:nvPr/>
                </p:nvGrpSpPr>
                <p:grpSpPr>
                  <a:xfrm>
                    <a:off x="1543272" y="4740617"/>
                    <a:ext cx="824865" cy="570180"/>
                    <a:chOff x="1487917" y="4740617"/>
                    <a:chExt cx="920385" cy="570180"/>
                  </a:xfrm>
                </p:grpSpPr>
                <p:sp>
                  <p:nvSpPr>
                    <p:cNvPr id="582" name="Freeform: Shape 581">
                      <a:extLst>
                        <a:ext uri="{FF2B5EF4-FFF2-40B4-BE49-F238E27FC236}">
                          <a16:creationId xmlns:a16="http://schemas.microsoft.com/office/drawing/2014/main" id="{3999B5AD-858D-4B02-8934-4E6B8981E7B7}"/>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6" tIns="82847" rIns="165696" bIns="82847" numCol="1" anchor="t" anchorCtr="0" compatLnSpc="1">
                      <a:prstTxWarp prst="textNoShape">
                        <a:avLst/>
                      </a:prstTxWarp>
                      <a:noAutofit/>
                    </a:bodyPr>
                    <a:lstStyle/>
                    <a:p>
                      <a:pPr defTabSz="1689785">
                        <a:lnSpc>
                          <a:spcPct val="90000"/>
                        </a:lnSpc>
                        <a:spcBef>
                          <a:spcPts val="1087"/>
                        </a:spcBef>
                        <a:defRPr/>
                      </a:pPr>
                      <a:endParaRPr lang="en-US" sz="3264" kern="0">
                        <a:gradFill>
                          <a:gsLst>
                            <a:gs pos="0">
                              <a:srgbClr val="1A1A1A"/>
                            </a:gs>
                            <a:gs pos="100000">
                              <a:srgbClr val="1A1A1A"/>
                            </a:gs>
                          </a:gsLst>
                          <a:lin ang="5400000" scaled="0"/>
                        </a:gradFill>
                        <a:latin typeface="Segoe UI Semibold"/>
                      </a:endParaRPr>
                    </a:p>
                  </p:txBody>
                </p:sp>
                <p:cxnSp>
                  <p:nvCxnSpPr>
                    <p:cNvPr id="583" name="Straight Connector 582">
                      <a:extLst>
                        <a:ext uri="{FF2B5EF4-FFF2-40B4-BE49-F238E27FC236}">
                          <a16:creationId xmlns:a16="http://schemas.microsoft.com/office/drawing/2014/main" id="{F3953DD9-B826-4423-B8AD-D4A907EB9B08}"/>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72" name="Group 571">
                  <a:extLst>
                    <a:ext uri="{FF2B5EF4-FFF2-40B4-BE49-F238E27FC236}">
                      <a16:creationId xmlns:a16="http://schemas.microsoft.com/office/drawing/2014/main" id="{B8775FDB-B7DC-4E77-A05E-1AE8306CF726}"/>
                    </a:ext>
                  </a:extLst>
                </p:cNvPr>
                <p:cNvGrpSpPr/>
                <p:nvPr/>
              </p:nvGrpSpPr>
              <p:grpSpPr>
                <a:xfrm>
                  <a:off x="1985291" y="5336844"/>
                  <a:ext cx="655186" cy="452890"/>
                  <a:chOff x="1543272" y="4740617"/>
                  <a:chExt cx="824865" cy="570180"/>
                </a:xfrm>
              </p:grpSpPr>
              <p:pic>
                <p:nvPicPr>
                  <p:cNvPr id="576" name="Picture 575">
                    <a:extLst>
                      <a:ext uri="{FF2B5EF4-FFF2-40B4-BE49-F238E27FC236}">
                        <a16:creationId xmlns:a16="http://schemas.microsoft.com/office/drawing/2014/main" id="{338F2788-1456-420B-A55D-631F98222414}"/>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577" name="Group 576">
                    <a:extLst>
                      <a:ext uri="{FF2B5EF4-FFF2-40B4-BE49-F238E27FC236}">
                        <a16:creationId xmlns:a16="http://schemas.microsoft.com/office/drawing/2014/main" id="{D8A65EC3-781F-4898-9A44-21610DB56D9A}"/>
                      </a:ext>
                    </a:extLst>
                  </p:cNvPr>
                  <p:cNvGrpSpPr/>
                  <p:nvPr/>
                </p:nvGrpSpPr>
                <p:grpSpPr>
                  <a:xfrm>
                    <a:off x="1543272" y="4740617"/>
                    <a:ext cx="824865" cy="570180"/>
                    <a:chOff x="1487917" y="4740617"/>
                    <a:chExt cx="920385" cy="570180"/>
                  </a:xfrm>
                </p:grpSpPr>
                <p:sp>
                  <p:nvSpPr>
                    <p:cNvPr id="578" name="Freeform: Shape 577">
                      <a:extLst>
                        <a:ext uri="{FF2B5EF4-FFF2-40B4-BE49-F238E27FC236}">
                          <a16:creationId xmlns:a16="http://schemas.microsoft.com/office/drawing/2014/main" id="{A0298C8D-064F-4E72-B70D-B53D6A774109}"/>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6" tIns="82847" rIns="165696" bIns="82847" numCol="1" anchor="t" anchorCtr="0" compatLnSpc="1">
                      <a:prstTxWarp prst="textNoShape">
                        <a:avLst/>
                      </a:prstTxWarp>
                      <a:noAutofit/>
                    </a:bodyPr>
                    <a:lstStyle/>
                    <a:p>
                      <a:pPr defTabSz="1689785">
                        <a:lnSpc>
                          <a:spcPct val="90000"/>
                        </a:lnSpc>
                        <a:spcBef>
                          <a:spcPts val="1087"/>
                        </a:spcBef>
                        <a:defRPr/>
                      </a:pPr>
                      <a:endParaRPr lang="en-US" sz="3264" kern="0">
                        <a:gradFill>
                          <a:gsLst>
                            <a:gs pos="0">
                              <a:srgbClr val="1A1A1A"/>
                            </a:gs>
                            <a:gs pos="100000">
                              <a:srgbClr val="1A1A1A"/>
                            </a:gs>
                          </a:gsLst>
                          <a:lin ang="5400000" scaled="0"/>
                        </a:gradFill>
                        <a:latin typeface="Segoe UI Semibold"/>
                      </a:endParaRPr>
                    </a:p>
                  </p:txBody>
                </p:sp>
                <p:cxnSp>
                  <p:nvCxnSpPr>
                    <p:cNvPr id="579" name="Straight Connector 578">
                      <a:extLst>
                        <a:ext uri="{FF2B5EF4-FFF2-40B4-BE49-F238E27FC236}">
                          <a16:creationId xmlns:a16="http://schemas.microsoft.com/office/drawing/2014/main" id="{77C7F731-7294-4792-ABD0-49853ABA0F06}"/>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573" name="Straight Connector 572">
                  <a:extLst>
                    <a:ext uri="{FF2B5EF4-FFF2-40B4-BE49-F238E27FC236}">
                      <a16:creationId xmlns:a16="http://schemas.microsoft.com/office/drawing/2014/main" id="{6733380D-5081-4CA1-8A8B-AB07D163646C}"/>
                    </a:ext>
                  </a:extLst>
                </p:cNvPr>
                <p:cNvCxnSpPr>
                  <a:cxnSpLocks/>
                </p:cNvCxnSpPr>
                <p:nvPr/>
              </p:nvCxnSpPr>
              <p:spPr>
                <a:xfrm>
                  <a:off x="1618896" y="5127073"/>
                  <a:ext cx="365485" cy="365485"/>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574" name="TextBox 573">
                  <a:extLst>
                    <a:ext uri="{FF2B5EF4-FFF2-40B4-BE49-F238E27FC236}">
                      <a16:creationId xmlns:a16="http://schemas.microsoft.com/office/drawing/2014/main" id="{88F434AF-B6CB-45F3-BA9F-4629184C7006}"/>
                    </a:ext>
                  </a:extLst>
                </p:cNvPr>
                <p:cNvSpPr txBox="1"/>
                <p:nvPr/>
              </p:nvSpPr>
              <p:spPr>
                <a:xfrm>
                  <a:off x="1337402" y="4230417"/>
                  <a:ext cx="654827" cy="377337"/>
                </a:xfrm>
                <a:prstGeom prst="rect">
                  <a:avLst/>
                </a:prstGeom>
                <a:solidFill>
                  <a:schemeClr val="bg2"/>
                </a:solidFill>
              </p:spPr>
              <p:txBody>
                <a:bodyPr wrap="square" lIns="0" tIns="0" rIns="0" bIns="0" rtlCol="0">
                  <a:spAutoFit/>
                </a:bodyPr>
                <a:lstStyle/>
                <a:p>
                  <a:pPr algn="ctr" defTabSz="932150">
                    <a:lnSpc>
                      <a:spcPct val="90000"/>
                    </a:lnSpc>
                    <a:spcAft>
                      <a:spcPts val="600"/>
                    </a:spcAft>
                  </a:pPr>
                  <a:r>
                    <a:rPr lang="en-US" sz="1049" i="1">
                      <a:solidFill>
                        <a:srgbClr val="000000"/>
                      </a:solidFill>
                      <a:latin typeface="Segoe UI Semibold"/>
                    </a:rPr>
                    <a:t>Data center 1</a:t>
                  </a:r>
                  <a:endParaRPr lang="en-US" sz="1836" i="1">
                    <a:solidFill>
                      <a:srgbClr val="000000"/>
                    </a:solidFill>
                    <a:latin typeface="Segoe UI Semibold"/>
                  </a:endParaRPr>
                </a:p>
              </p:txBody>
            </p:sp>
            <p:sp>
              <p:nvSpPr>
                <p:cNvPr id="575" name="TextBox 574">
                  <a:extLst>
                    <a:ext uri="{FF2B5EF4-FFF2-40B4-BE49-F238E27FC236}">
                      <a16:creationId xmlns:a16="http://schemas.microsoft.com/office/drawing/2014/main" id="{4415A052-42D3-4506-86F8-85DEF8BD8AF0}"/>
                    </a:ext>
                  </a:extLst>
                </p:cNvPr>
                <p:cNvSpPr txBox="1"/>
                <p:nvPr/>
              </p:nvSpPr>
              <p:spPr>
                <a:xfrm>
                  <a:off x="1986254" y="4940919"/>
                  <a:ext cx="654827" cy="377337"/>
                </a:xfrm>
                <a:prstGeom prst="rect">
                  <a:avLst/>
                </a:prstGeom>
                <a:solidFill>
                  <a:schemeClr val="bg2"/>
                </a:solidFill>
              </p:spPr>
              <p:txBody>
                <a:bodyPr wrap="square" lIns="0" tIns="0" rIns="0" bIns="0" rtlCol="0">
                  <a:spAutoFit/>
                </a:bodyPr>
                <a:lstStyle/>
                <a:p>
                  <a:pPr algn="ctr" defTabSz="932150">
                    <a:lnSpc>
                      <a:spcPct val="90000"/>
                    </a:lnSpc>
                    <a:spcAft>
                      <a:spcPts val="600"/>
                    </a:spcAft>
                  </a:pPr>
                  <a:r>
                    <a:rPr lang="en-US" sz="1049" i="1">
                      <a:solidFill>
                        <a:srgbClr val="000000"/>
                      </a:solidFill>
                      <a:latin typeface="Segoe UI Semibold"/>
                    </a:rPr>
                    <a:t>Data center 2</a:t>
                  </a:r>
                  <a:endParaRPr lang="en-US" sz="1836" i="1">
                    <a:solidFill>
                      <a:srgbClr val="000000"/>
                    </a:solidFill>
                    <a:latin typeface="Segoe UI Semibold"/>
                  </a:endParaRPr>
                </a:p>
              </p:txBody>
            </p:sp>
          </p:grpSp>
        </p:grpSp>
        <p:cxnSp>
          <p:nvCxnSpPr>
            <p:cNvPr id="512" name="Straight Connector 511">
              <a:extLst>
                <a:ext uri="{FF2B5EF4-FFF2-40B4-BE49-F238E27FC236}">
                  <a16:creationId xmlns:a16="http://schemas.microsoft.com/office/drawing/2014/main" id="{90B216F1-E815-4560-ADB0-7341EA9CB22F}"/>
                </a:ext>
              </a:extLst>
            </p:cNvPr>
            <p:cNvCxnSpPr>
              <a:cxnSpLocks/>
            </p:cNvCxnSpPr>
            <p:nvPr/>
          </p:nvCxnSpPr>
          <p:spPr>
            <a:xfrm>
              <a:off x="10400199" y="4993319"/>
              <a:ext cx="354377" cy="0"/>
            </a:xfrm>
            <a:prstGeom prst="line">
              <a:avLst/>
            </a:prstGeom>
            <a:noFill/>
            <a:ln w="19050" cap="flat" cmpd="sng" algn="ctr">
              <a:solidFill>
                <a:schemeClr val="tx1"/>
              </a:solidFill>
              <a:prstDash val="solid"/>
              <a:headEnd type="arrow" w="sm" len="sm"/>
              <a:tailEnd type="arrow" w="sm" len="sm"/>
            </a:ln>
            <a:effectLst/>
          </p:spPr>
        </p:cxnSp>
        <p:grpSp>
          <p:nvGrpSpPr>
            <p:cNvPr id="513" name="Group 512">
              <a:extLst>
                <a:ext uri="{FF2B5EF4-FFF2-40B4-BE49-F238E27FC236}">
                  <a16:creationId xmlns:a16="http://schemas.microsoft.com/office/drawing/2014/main" id="{E0DF2006-D605-450B-A3DA-E40CC5556B03}"/>
                </a:ext>
              </a:extLst>
            </p:cNvPr>
            <p:cNvGrpSpPr/>
            <p:nvPr/>
          </p:nvGrpSpPr>
          <p:grpSpPr>
            <a:xfrm>
              <a:off x="8228779" y="4281812"/>
              <a:ext cx="2185505" cy="1432099"/>
              <a:chOff x="7345695" y="4281812"/>
              <a:chExt cx="2185505" cy="1432099"/>
            </a:xfrm>
          </p:grpSpPr>
          <p:grpSp>
            <p:nvGrpSpPr>
              <p:cNvPr id="514" name="Group 513">
                <a:extLst>
                  <a:ext uri="{FF2B5EF4-FFF2-40B4-BE49-F238E27FC236}">
                    <a16:creationId xmlns:a16="http://schemas.microsoft.com/office/drawing/2014/main" id="{7D886280-4294-4B7F-8C5D-D83CB0CFDE0E}"/>
                  </a:ext>
                </a:extLst>
              </p:cNvPr>
              <p:cNvGrpSpPr/>
              <p:nvPr/>
            </p:nvGrpSpPr>
            <p:grpSpPr>
              <a:xfrm>
                <a:off x="7345695" y="4426822"/>
                <a:ext cx="2185505" cy="1287089"/>
                <a:chOff x="5692158" y="4809369"/>
                <a:chExt cx="2185505" cy="1287089"/>
              </a:xfrm>
            </p:grpSpPr>
            <p:sp>
              <p:nvSpPr>
                <p:cNvPr id="516" name="Rectangle: Rounded Corners 515">
                  <a:extLst>
                    <a:ext uri="{FF2B5EF4-FFF2-40B4-BE49-F238E27FC236}">
                      <a16:creationId xmlns:a16="http://schemas.microsoft.com/office/drawing/2014/main" id="{9AC5EACC-2D55-4DD4-81D3-5AD43BF67338}"/>
                    </a:ext>
                  </a:extLst>
                </p:cNvPr>
                <p:cNvSpPr/>
                <p:nvPr/>
              </p:nvSpPr>
              <p:spPr bwMode="auto">
                <a:xfrm>
                  <a:off x="5692158" y="4809369"/>
                  <a:ext cx="2185505" cy="1287089"/>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795" tIns="146235" rIns="182795" bIns="146235" numCol="1" spcCol="0" rtlCol="0" fromWordArt="0" anchor="t" anchorCtr="0" forceAA="0" compatLnSpc="1">
                  <a:prstTxWarp prst="textNoShape">
                    <a:avLst/>
                  </a:prstTxWarp>
                  <a:noAutofit/>
                </a:bodyPr>
                <a:lstStyle/>
                <a:p>
                  <a:pPr algn="ctr" defTabSz="931795" fontAlgn="base">
                    <a:lnSpc>
                      <a:spcPct val="90000"/>
                    </a:lnSpc>
                    <a:spcBef>
                      <a:spcPct val="0"/>
                    </a:spcBef>
                    <a:spcAft>
                      <a:spcPct val="0"/>
                    </a:spcAft>
                    <a:defRPr/>
                  </a:pPr>
                  <a:endParaRPr lang="en-US" sz="2400" b="1"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nvGrpSpPr>
                <p:cNvPr id="517" name="Group 516">
                  <a:extLst>
                    <a:ext uri="{FF2B5EF4-FFF2-40B4-BE49-F238E27FC236}">
                      <a16:creationId xmlns:a16="http://schemas.microsoft.com/office/drawing/2014/main" id="{FF137B4A-2955-43B0-8843-57C01DC05BFC}"/>
                    </a:ext>
                  </a:extLst>
                </p:cNvPr>
                <p:cNvGrpSpPr/>
                <p:nvPr/>
              </p:nvGrpSpPr>
              <p:grpSpPr>
                <a:xfrm>
                  <a:off x="6342403" y="5323269"/>
                  <a:ext cx="885014" cy="220351"/>
                  <a:chOff x="9669274" y="2735571"/>
                  <a:chExt cx="1187783" cy="295735"/>
                </a:xfrm>
              </p:grpSpPr>
              <p:cxnSp>
                <p:nvCxnSpPr>
                  <p:cNvPr id="567" name="Straight Connector 566">
                    <a:extLst>
                      <a:ext uri="{FF2B5EF4-FFF2-40B4-BE49-F238E27FC236}">
                        <a16:creationId xmlns:a16="http://schemas.microsoft.com/office/drawing/2014/main" id="{7CF74843-69AA-4958-A5A0-F78980827B4E}"/>
                      </a:ext>
                    </a:extLst>
                  </p:cNvPr>
                  <p:cNvCxnSpPr>
                    <a:cxnSpLocks/>
                  </p:cNvCxnSpPr>
                  <p:nvPr/>
                </p:nvCxnSpPr>
                <p:spPr>
                  <a:xfrm flipV="1">
                    <a:off x="9669274"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F4839102-BC54-4E81-BF67-298546F626DF}"/>
                      </a:ext>
                    </a:extLst>
                  </p:cNvPr>
                  <p:cNvCxnSpPr>
                    <a:cxnSpLocks/>
                  </p:cNvCxnSpPr>
                  <p:nvPr/>
                </p:nvCxnSpPr>
                <p:spPr>
                  <a:xfrm flipH="1" flipV="1">
                    <a:off x="10512256"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518" name="Group 517">
                  <a:extLst>
                    <a:ext uri="{FF2B5EF4-FFF2-40B4-BE49-F238E27FC236}">
                      <a16:creationId xmlns:a16="http://schemas.microsoft.com/office/drawing/2014/main" id="{4671C7C4-EDD0-4A7F-AD2A-F543195A0CC8}"/>
                    </a:ext>
                  </a:extLst>
                </p:cNvPr>
                <p:cNvGrpSpPr/>
                <p:nvPr/>
              </p:nvGrpSpPr>
              <p:grpSpPr>
                <a:xfrm>
                  <a:off x="5772269" y="5589578"/>
                  <a:ext cx="834695" cy="399585"/>
                  <a:chOff x="9734441" y="2029077"/>
                  <a:chExt cx="1120250" cy="536286"/>
                </a:xfrm>
              </p:grpSpPr>
              <p:grpSp>
                <p:nvGrpSpPr>
                  <p:cNvPr id="553" name="Group 552">
                    <a:extLst>
                      <a:ext uri="{FF2B5EF4-FFF2-40B4-BE49-F238E27FC236}">
                        <a16:creationId xmlns:a16="http://schemas.microsoft.com/office/drawing/2014/main" id="{E136F0B1-FA3E-4007-BCAD-3CF8000B5E24}"/>
                      </a:ext>
                    </a:extLst>
                  </p:cNvPr>
                  <p:cNvGrpSpPr/>
                  <p:nvPr/>
                </p:nvGrpSpPr>
                <p:grpSpPr>
                  <a:xfrm>
                    <a:off x="9818293" y="2253328"/>
                    <a:ext cx="972173" cy="243489"/>
                    <a:chOff x="3291539" y="4628710"/>
                    <a:chExt cx="1006833" cy="279854"/>
                  </a:xfrm>
                </p:grpSpPr>
                <p:grpSp>
                  <p:nvGrpSpPr>
                    <p:cNvPr id="556" name="Group 555">
                      <a:extLst>
                        <a:ext uri="{FF2B5EF4-FFF2-40B4-BE49-F238E27FC236}">
                          <a16:creationId xmlns:a16="http://schemas.microsoft.com/office/drawing/2014/main" id="{29069C16-47AE-446D-9F63-5B22F5343A09}"/>
                        </a:ext>
                      </a:extLst>
                    </p:cNvPr>
                    <p:cNvGrpSpPr/>
                    <p:nvPr/>
                  </p:nvGrpSpPr>
                  <p:grpSpPr>
                    <a:xfrm>
                      <a:off x="3291539" y="4628710"/>
                      <a:ext cx="404860" cy="279854"/>
                      <a:chOff x="1492896" y="4740617"/>
                      <a:chExt cx="824865" cy="570180"/>
                    </a:xfrm>
                  </p:grpSpPr>
                  <p:pic>
                    <p:nvPicPr>
                      <p:cNvPr id="563" name="Picture 562">
                        <a:extLst>
                          <a:ext uri="{FF2B5EF4-FFF2-40B4-BE49-F238E27FC236}">
                            <a16:creationId xmlns:a16="http://schemas.microsoft.com/office/drawing/2014/main" id="{0922B77E-5E03-441C-BC82-ADAA8C459178}"/>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564" name="Group 563">
                        <a:extLst>
                          <a:ext uri="{FF2B5EF4-FFF2-40B4-BE49-F238E27FC236}">
                            <a16:creationId xmlns:a16="http://schemas.microsoft.com/office/drawing/2014/main" id="{A826CD08-2B5D-413F-A7C8-ECC296043379}"/>
                          </a:ext>
                        </a:extLst>
                      </p:cNvPr>
                      <p:cNvGrpSpPr/>
                      <p:nvPr/>
                    </p:nvGrpSpPr>
                    <p:grpSpPr>
                      <a:xfrm>
                        <a:off x="1492896" y="4740617"/>
                        <a:ext cx="824865" cy="570180"/>
                        <a:chOff x="1431708" y="4740617"/>
                        <a:chExt cx="920385" cy="570180"/>
                      </a:xfrm>
                    </p:grpSpPr>
                    <p:sp>
                      <p:nvSpPr>
                        <p:cNvPr id="565" name="Freeform: Shape 564">
                          <a:extLst>
                            <a:ext uri="{FF2B5EF4-FFF2-40B4-BE49-F238E27FC236}">
                              <a16:creationId xmlns:a16="http://schemas.microsoft.com/office/drawing/2014/main" id="{5F438DED-819F-4076-A50B-501AE365246E}"/>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566" name="Straight Connector 565">
                          <a:extLst>
                            <a:ext uri="{FF2B5EF4-FFF2-40B4-BE49-F238E27FC236}">
                              <a16:creationId xmlns:a16="http://schemas.microsoft.com/office/drawing/2014/main" id="{1008A528-94DC-48A2-9064-8A572EB20C09}"/>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57" name="Group 556">
                      <a:extLst>
                        <a:ext uri="{FF2B5EF4-FFF2-40B4-BE49-F238E27FC236}">
                          <a16:creationId xmlns:a16="http://schemas.microsoft.com/office/drawing/2014/main" id="{C3AD3557-0721-4F78-A599-0F70F02E14DB}"/>
                        </a:ext>
                      </a:extLst>
                    </p:cNvPr>
                    <p:cNvGrpSpPr/>
                    <p:nvPr/>
                  </p:nvGrpSpPr>
                  <p:grpSpPr>
                    <a:xfrm>
                      <a:off x="3893512" y="4628710"/>
                      <a:ext cx="404860" cy="279854"/>
                      <a:chOff x="1323280" y="4740617"/>
                      <a:chExt cx="824865" cy="570180"/>
                    </a:xfrm>
                  </p:grpSpPr>
                  <p:pic>
                    <p:nvPicPr>
                      <p:cNvPr id="559" name="Picture 558">
                        <a:extLst>
                          <a:ext uri="{FF2B5EF4-FFF2-40B4-BE49-F238E27FC236}">
                            <a16:creationId xmlns:a16="http://schemas.microsoft.com/office/drawing/2014/main" id="{DAD1DF28-E150-46FA-B61A-E014E3DAE088}"/>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560" name="Group 559">
                        <a:extLst>
                          <a:ext uri="{FF2B5EF4-FFF2-40B4-BE49-F238E27FC236}">
                            <a16:creationId xmlns:a16="http://schemas.microsoft.com/office/drawing/2014/main" id="{8D93062A-B4E6-401E-860D-5E564AD9E930}"/>
                          </a:ext>
                        </a:extLst>
                      </p:cNvPr>
                      <p:cNvGrpSpPr/>
                      <p:nvPr/>
                    </p:nvGrpSpPr>
                    <p:grpSpPr>
                      <a:xfrm>
                        <a:off x="1323280" y="4740617"/>
                        <a:ext cx="824865" cy="570180"/>
                        <a:chOff x="1242450" y="4740617"/>
                        <a:chExt cx="920385" cy="570180"/>
                      </a:xfrm>
                    </p:grpSpPr>
                    <p:sp>
                      <p:nvSpPr>
                        <p:cNvPr id="561" name="Freeform: Shape 560">
                          <a:extLst>
                            <a:ext uri="{FF2B5EF4-FFF2-40B4-BE49-F238E27FC236}">
                              <a16:creationId xmlns:a16="http://schemas.microsoft.com/office/drawing/2014/main" id="{2BF4FD14-0E07-4986-9A8C-88AE6F0EB66F}"/>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562" name="Straight Connector 561">
                          <a:extLst>
                            <a:ext uri="{FF2B5EF4-FFF2-40B4-BE49-F238E27FC236}">
                              <a16:creationId xmlns:a16="http://schemas.microsoft.com/office/drawing/2014/main" id="{CAE6C49E-F3F9-4863-A193-CEB40A1DB899}"/>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558" name="Straight Connector 557">
                      <a:extLst>
                        <a:ext uri="{FF2B5EF4-FFF2-40B4-BE49-F238E27FC236}">
                          <a16:creationId xmlns:a16="http://schemas.microsoft.com/office/drawing/2014/main" id="{DE0FC4E2-A33B-456C-9E78-A1BD052EE1CB}"/>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54" name="Rectangle: Rounded Corners 553">
                    <a:extLst>
                      <a:ext uri="{FF2B5EF4-FFF2-40B4-BE49-F238E27FC236}">
                        <a16:creationId xmlns:a16="http://schemas.microsoft.com/office/drawing/2014/main" id="{AD304473-A788-433C-BCAE-8A698E8DDB79}"/>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32065"/>
                    <a:endParaRPr lang="en-US" sz="1797" b="1" kern="0">
                      <a:solidFill>
                        <a:srgbClr val="FFFFFF"/>
                      </a:solidFill>
                      <a:latin typeface="Segoe UI Semibold"/>
                    </a:endParaRPr>
                  </a:p>
                </p:txBody>
              </p:sp>
              <p:sp>
                <p:nvSpPr>
                  <p:cNvPr id="555" name="TextBox 554">
                    <a:extLst>
                      <a:ext uri="{FF2B5EF4-FFF2-40B4-BE49-F238E27FC236}">
                        <a16:creationId xmlns:a16="http://schemas.microsoft.com/office/drawing/2014/main" id="{A9FB2647-9C75-4000-A87E-B74352B8B0D3}"/>
                      </a:ext>
                    </a:extLst>
                  </p:cNvPr>
                  <p:cNvSpPr txBox="1"/>
                  <p:nvPr/>
                </p:nvSpPr>
                <p:spPr>
                  <a:xfrm>
                    <a:off x="9976705" y="2029077"/>
                    <a:ext cx="635721" cy="198739"/>
                  </a:xfrm>
                  <a:prstGeom prst="rect">
                    <a:avLst/>
                  </a:prstGeom>
                  <a:solidFill>
                    <a:schemeClr val="bg2"/>
                  </a:solidFill>
                </p:spPr>
                <p:txBody>
                  <a:bodyPr wrap="square" lIns="0" tIns="0" rIns="0" bIns="0" rtlCol="0">
                    <a:spAutoFit/>
                  </a:bodyPr>
                  <a:lstStyle/>
                  <a:p>
                    <a:pPr algn="ctr" defTabSz="932065">
                      <a:lnSpc>
                        <a:spcPct val="90000"/>
                      </a:lnSpc>
                      <a:spcAft>
                        <a:spcPts val="600"/>
                      </a:spcAft>
                    </a:pPr>
                    <a:r>
                      <a:rPr lang="en-US" sz="1048" b="1" i="1">
                        <a:solidFill>
                          <a:srgbClr val="000000"/>
                        </a:solidFill>
                        <a:latin typeface="Segoe UI Semibold"/>
                      </a:rPr>
                      <a:t>Zone 2</a:t>
                    </a:r>
                    <a:endParaRPr lang="en-US" sz="1836" b="1" i="1">
                      <a:solidFill>
                        <a:srgbClr val="000000"/>
                      </a:solidFill>
                      <a:latin typeface="Segoe UI Semibold"/>
                    </a:endParaRPr>
                  </a:p>
                </p:txBody>
              </p:sp>
            </p:grpSp>
            <p:cxnSp>
              <p:nvCxnSpPr>
                <p:cNvPr id="519" name="Straight Arrow Connector 518">
                  <a:extLst>
                    <a:ext uri="{FF2B5EF4-FFF2-40B4-BE49-F238E27FC236}">
                      <a16:creationId xmlns:a16="http://schemas.microsoft.com/office/drawing/2014/main" id="{AA1C27DF-E63C-4DFC-9A4C-8AC0229BF0B9}"/>
                    </a:ext>
                  </a:extLst>
                </p:cNvPr>
                <p:cNvCxnSpPr>
                  <a:cxnSpLocks/>
                </p:cNvCxnSpPr>
                <p:nvPr/>
              </p:nvCxnSpPr>
              <p:spPr>
                <a:xfrm>
                  <a:off x="6606964" y="5826039"/>
                  <a:ext cx="355892" cy="0"/>
                </a:xfrm>
                <a:prstGeom prst="straightConnector1">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520" name="Group 519">
                  <a:extLst>
                    <a:ext uri="{FF2B5EF4-FFF2-40B4-BE49-F238E27FC236}">
                      <a16:creationId xmlns:a16="http://schemas.microsoft.com/office/drawing/2014/main" id="{97DB1515-409E-48C8-ABF0-6873B353DB37}"/>
                    </a:ext>
                  </a:extLst>
                </p:cNvPr>
                <p:cNvGrpSpPr/>
                <p:nvPr/>
              </p:nvGrpSpPr>
              <p:grpSpPr>
                <a:xfrm>
                  <a:off x="6971149" y="5589578"/>
                  <a:ext cx="834695" cy="399585"/>
                  <a:chOff x="9734441" y="2029077"/>
                  <a:chExt cx="1120250" cy="536286"/>
                </a:xfrm>
              </p:grpSpPr>
              <p:grpSp>
                <p:nvGrpSpPr>
                  <p:cNvPr id="539" name="Group 538">
                    <a:extLst>
                      <a:ext uri="{FF2B5EF4-FFF2-40B4-BE49-F238E27FC236}">
                        <a16:creationId xmlns:a16="http://schemas.microsoft.com/office/drawing/2014/main" id="{FFC72B32-90D0-4C47-9963-D43AD2E7E2AF}"/>
                      </a:ext>
                    </a:extLst>
                  </p:cNvPr>
                  <p:cNvGrpSpPr/>
                  <p:nvPr/>
                </p:nvGrpSpPr>
                <p:grpSpPr>
                  <a:xfrm>
                    <a:off x="9818293" y="2253328"/>
                    <a:ext cx="972173" cy="243489"/>
                    <a:chOff x="3291539" y="4628710"/>
                    <a:chExt cx="1006833" cy="279854"/>
                  </a:xfrm>
                </p:grpSpPr>
                <p:grpSp>
                  <p:nvGrpSpPr>
                    <p:cNvPr id="542" name="Group 541">
                      <a:extLst>
                        <a:ext uri="{FF2B5EF4-FFF2-40B4-BE49-F238E27FC236}">
                          <a16:creationId xmlns:a16="http://schemas.microsoft.com/office/drawing/2014/main" id="{5A05A959-1EFE-46DA-9D94-889BCFB02411}"/>
                        </a:ext>
                      </a:extLst>
                    </p:cNvPr>
                    <p:cNvGrpSpPr/>
                    <p:nvPr/>
                  </p:nvGrpSpPr>
                  <p:grpSpPr>
                    <a:xfrm>
                      <a:off x="3291539" y="4628710"/>
                      <a:ext cx="404860" cy="279854"/>
                      <a:chOff x="1492896" y="4740617"/>
                      <a:chExt cx="824865" cy="570180"/>
                    </a:xfrm>
                  </p:grpSpPr>
                  <p:pic>
                    <p:nvPicPr>
                      <p:cNvPr id="549" name="Picture 548">
                        <a:extLst>
                          <a:ext uri="{FF2B5EF4-FFF2-40B4-BE49-F238E27FC236}">
                            <a16:creationId xmlns:a16="http://schemas.microsoft.com/office/drawing/2014/main" id="{9D052ABD-3095-489E-9C32-7A9B76531D26}"/>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550" name="Group 549">
                        <a:extLst>
                          <a:ext uri="{FF2B5EF4-FFF2-40B4-BE49-F238E27FC236}">
                            <a16:creationId xmlns:a16="http://schemas.microsoft.com/office/drawing/2014/main" id="{2C213919-CFE4-4B6A-AD8B-151CC01DB8CD}"/>
                          </a:ext>
                        </a:extLst>
                      </p:cNvPr>
                      <p:cNvGrpSpPr/>
                      <p:nvPr/>
                    </p:nvGrpSpPr>
                    <p:grpSpPr>
                      <a:xfrm>
                        <a:off x="1492896" y="4740617"/>
                        <a:ext cx="824865" cy="570180"/>
                        <a:chOff x="1431708" y="4740617"/>
                        <a:chExt cx="920385" cy="570180"/>
                      </a:xfrm>
                    </p:grpSpPr>
                    <p:sp>
                      <p:nvSpPr>
                        <p:cNvPr id="551" name="Freeform: Shape 550">
                          <a:extLst>
                            <a:ext uri="{FF2B5EF4-FFF2-40B4-BE49-F238E27FC236}">
                              <a16:creationId xmlns:a16="http://schemas.microsoft.com/office/drawing/2014/main" id="{44796A3F-7049-4193-A72A-9891C790E0E4}"/>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552" name="Straight Connector 551">
                          <a:extLst>
                            <a:ext uri="{FF2B5EF4-FFF2-40B4-BE49-F238E27FC236}">
                              <a16:creationId xmlns:a16="http://schemas.microsoft.com/office/drawing/2014/main" id="{64559BD7-36A1-41B5-8B47-5952312B2D7C}"/>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43" name="Group 542">
                      <a:extLst>
                        <a:ext uri="{FF2B5EF4-FFF2-40B4-BE49-F238E27FC236}">
                          <a16:creationId xmlns:a16="http://schemas.microsoft.com/office/drawing/2014/main" id="{55F66D71-B238-48AE-B7B7-6175C0D7EE47}"/>
                        </a:ext>
                      </a:extLst>
                    </p:cNvPr>
                    <p:cNvGrpSpPr/>
                    <p:nvPr/>
                  </p:nvGrpSpPr>
                  <p:grpSpPr>
                    <a:xfrm>
                      <a:off x="3893512" y="4628710"/>
                      <a:ext cx="404860" cy="279854"/>
                      <a:chOff x="1323280" y="4740617"/>
                      <a:chExt cx="824865" cy="570180"/>
                    </a:xfrm>
                  </p:grpSpPr>
                  <p:pic>
                    <p:nvPicPr>
                      <p:cNvPr id="545" name="Picture 544">
                        <a:extLst>
                          <a:ext uri="{FF2B5EF4-FFF2-40B4-BE49-F238E27FC236}">
                            <a16:creationId xmlns:a16="http://schemas.microsoft.com/office/drawing/2014/main" id="{4A5AE8C7-DB5E-414C-850D-3933A92A4FE3}"/>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546" name="Group 545">
                        <a:extLst>
                          <a:ext uri="{FF2B5EF4-FFF2-40B4-BE49-F238E27FC236}">
                            <a16:creationId xmlns:a16="http://schemas.microsoft.com/office/drawing/2014/main" id="{DB024FE0-29AE-4866-ABDD-64C686D4AE6B}"/>
                          </a:ext>
                        </a:extLst>
                      </p:cNvPr>
                      <p:cNvGrpSpPr/>
                      <p:nvPr/>
                    </p:nvGrpSpPr>
                    <p:grpSpPr>
                      <a:xfrm>
                        <a:off x="1323280" y="4740617"/>
                        <a:ext cx="824865" cy="570180"/>
                        <a:chOff x="1242450" y="4740617"/>
                        <a:chExt cx="920385" cy="570180"/>
                      </a:xfrm>
                    </p:grpSpPr>
                    <p:sp>
                      <p:nvSpPr>
                        <p:cNvPr id="547" name="Freeform: Shape 546">
                          <a:extLst>
                            <a:ext uri="{FF2B5EF4-FFF2-40B4-BE49-F238E27FC236}">
                              <a16:creationId xmlns:a16="http://schemas.microsoft.com/office/drawing/2014/main" id="{804254D5-1D2C-43A2-B8E2-A1C4EF25D5E5}"/>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548" name="Straight Connector 547">
                          <a:extLst>
                            <a:ext uri="{FF2B5EF4-FFF2-40B4-BE49-F238E27FC236}">
                              <a16:creationId xmlns:a16="http://schemas.microsoft.com/office/drawing/2014/main" id="{BA28A5D6-C407-47D4-90B1-89D47CE55253}"/>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544" name="Straight Connector 543">
                      <a:extLst>
                        <a:ext uri="{FF2B5EF4-FFF2-40B4-BE49-F238E27FC236}">
                          <a16:creationId xmlns:a16="http://schemas.microsoft.com/office/drawing/2014/main" id="{CA4DCE92-3C70-4DDD-8D00-692D172B8C01}"/>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40" name="Rectangle: Rounded Corners 539">
                    <a:extLst>
                      <a:ext uri="{FF2B5EF4-FFF2-40B4-BE49-F238E27FC236}">
                        <a16:creationId xmlns:a16="http://schemas.microsoft.com/office/drawing/2014/main" id="{6269ABE3-5BDB-484F-9958-01E7C73728D7}"/>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32065"/>
                    <a:endParaRPr lang="en-US" sz="1797" b="1" kern="0">
                      <a:solidFill>
                        <a:srgbClr val="FFFFFF"/>
                      </a:solidFill>
                      <a:latin typeface="Segoe UI Semibold"/>
                    </a:endParaRPr>
                  </a:p>
                </p:txBody>
              </p:sp>
              <p:sp>
                <p:nvSpPr>
                  <p:cNvPr id="541" name="TextBox 540">
                    <a:extLst>
                      <a:ext uri="{FF2B5EF4-FFF2-40B4-BE49-F238E27FC236}">
                        <a16:creationId xmlns:a16="http://schemas.microsoft.com/office/drawing/2014/main" id="{7C90E480-BD3A-4CDC-B252-0E9F13C37CB5}"/>
                      </a:ext>
                    </a:extLst>
                  </p:cNvPr>
                  <p:cNvSpPr txBox="1"/>
                  <p:nvPr/>
                </p:nvSpPr>
                <p:spPr>
                  <a:xfrm>
                    <a:off x="9976705" y="2029077"/>
                    <a:ext cx="635721" cy="198739"/>
                  </a:xfrm>
                  <a:prstGeom prst="rect">
                    <a:avLst/>
                  </a:prstGeom>
                  <a:solidFill>
                    <a:schemeClr val="bg2"/>
                  </a:solidFill>
                </p:spPr>
                <p:txBody>
                  <a:bodyPr wrap="square" lIns="0" tIns="0" rIns="0" bIns="0" rtlCol="0">
                    <a:spAutoFit/>
                  </a:bodyPr>
                  <a:lstStyle/>
                  <a:p>
                    <a:pPr algn="ctr" defTabSz="932065">
                      <a:lnSpc>
                        <a:spcPct val="90000"/>
                      </a:lnSpc>
                      <a:spcAft>
                        <a:spcPts val="600"/>
                      </a:spcAft>
                    </a:pPr>
                    <a:r>
                      <a:rPr lang="en-US" sz="1048" b="1" i="1">
                        <a:solidFill>
                          <a:srgbClr val="000000"/>
                        </a:solidFill>
                        <a:latin typeface="Segoe UI Semibold"/>
                      </a:rPr>
                      <a:t>Zone 3</a:t>
                    </a:r>
                    <a:endParaRPr lang="en-US" sz="1836" b="1" i="1">
                      <a:solidFill>
                        <a:srgbClr val="000000"/>
                      </a:solidFill>
                      <a:latin typeface="Segoe UI Semibold"/>
                    </a:endParaRPr>
                  </a:p>
                </p:txBody>
              </p:sp>
            </p:grpSp>
            <p:grpSp>
              <p:nvGrpSpPr>
                <p:cNvPr id="521" name="Group 520">
                  <a:extLst>
                    <a:ext uri="{FF2B5EF4-FFF2-40B4-BE49-F238E27FC236}">
                      <a16:creationId xmlns:a16="http://schemas.microsoft.com/office/drawing/2014/main" id="{94C18730-A92D-48A1-9D1B-381F17723A57}"/>
                    </a:ext>
                  </a:extLst>
                </p:cNvPr>
                <p:cNvGrpSpPr/>
                <p:nvPr/>
              </p:nvGrpSpPr>
              <p:grpSpPr>
                <a:xfrm>
                  <a:off x="6369682" y="4912666"/>
                  <a:ext cx="834695" cy="399585"/>
                  <a:chOff x="9734441" y="2029077"/>
                  <a:chExt cx="1120250" cy="536286"/>
                </a:xfrm>
              </p:grpSpPr>
              <p:grpSp>
                <p:nvGrpSpPr>
                  <p:cNvPr id="525" name="Group 524">
                    <a:extLst>
                      <a:ext uri="{FF2B5EF4-FFF2-40B4-BE49-F238E27FC236}">
                        <a16:creationId xmlns:a16="http://schemas.microsoft.com/office/drawing/2014/main" id="{AE6CCA4C-F169-4F26-BE9D-7318F6F2704E}"/>
                      </a:ext>
                    </a:extLst>
                  </p:cNvPr>
                  <p:cNvGrpSpPr/>
                  <p:nvPr/>
                </p:nvGrpSpPr>
                <p:grpSpPr>
                  <a:xfrm>
                    <a:off x="9818293" y="2253328"/>
                    <a:ext cx="972173" cy="243489"/>
                    <a:chOff x="3291539" y="4628710"/>
                    <a:chExt cx="1006833" cy="279854"/>
                  </a:xfrm>
                </p:grpSpPr>
                <p:grpSp>
                  <p:nvGrpSpPr>
                    <p:cNvPr id="528" name="Group 527">
                      <a:extLst>
                        <a:ext uri="{FF2B5EF4-FFF2-40B4-BE49-F238E27FC236}">
                          <a16:creationId xmlns:a16="http://schemas.microsoft.com/office/drawing/2014/main" id="{338AC92F-8D31-4844-A514-E356D3CE4E15}"/>
                        </a:ext>
                      </a:extLst>
                    </p:cNvPr>
                    <p:cNvGrpSpPr/>
                    <p:nvPr/>
                  </p:nvGrpSpPr>
                  <p:grpSpPr>
                    <a:xfrm>
                      <a:off x="3291539" y="4628710"/>
                      <a:ext cx="404860" cy="279854"/>
                      <a:chOff x="1492896" y="4740617"/>
                      <a:chExt cx="824865" cy="570180"/>
                    </a:xfrm>
                  </p:grpSpPr>
                  <p:pic>
                    <p:nvPicPr>
                      <p:cNvPr id="535" name="Picture 534">
                        <a:extLst>
                          <a:ext uri="{FF2B5EF4-FFF2-40B4-BE49-F238E27FC236}">
                            <a16:creationId xmlns:a16="http://schemas.microsoft.com/office/drawing/2014/main" id="{9E430FD5-D6D2-49CD-AFA8-51C3B582991A}"/>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536" name="Group 535">
                        <a:extLst>
                          <a:ext uri="{FF2B5EF4-FFF2-40B4-BE49-F238E27FC236}">
                            <a16:creationId xmlns:a16="http://schemas.microsoft.com/office/drawing/2014/main" id="{7DFDB13F-D812-4C3B-8C8C-3A84792B8529}"/>
                          </a:ext>
                        </a:extLst>
                      </p:cNvPr>
                      <p:cNvGrpSpPr/>
                      <p:nvPr/>
                    </p:nvGrpSpPr>
                    <p:grpSpPr>
                      <a:xfrm>
                        <a:off x="1492896" y="4740617"/>
                        <a:ext cx="824865" cy="570180"/>
                        <a:chOff x="1431708" y="4740617"/>
                        <a:chExt cx="920385" cy="570180"/>
                      </a:xfrm>
                    </p:grpSpPr>
                    <p:sp>
                      <p:nvSpPr>
                        <p:cNvPr id="537" name="Freeform: Shape 536">
                          <a:extLst>
                            <a:ext uri="{FF2B5EF4-FFF2-40B4-BE49-F238E27FC236}">
                              <a16:creationId xmlns:a16="http://schemas.microsoft.com/office/drawing/2014/main" id="{3233E701-1E9B-4071-A4EA-A338E0E4558D}"/>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538" name="Straight Connector 537">
                          <a:extLst>
                            <a:ext uri="{FF2B5EF4-FFF2-40B4-BE49-F238E27FC236}">
                              <a16:creationId xmlns:a16="http://schemas.microsoft.com/office/drawing/2014/main" id="{377AA192-4555-4E8B-B3F2-F32D7F8BFEAA}"/>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29" name="Group 528">
                      <a:extLst>
                        <a:ext uri="{FF2B5EF4-FFF2-40B4-BE49-F238E27FC236}">
                          <a16:creationId xmlns:a16="http://schemas.microsoft.com/office/drawing/2014/main" id="{2AD7ACC0-6AB6-49AF-A7B6-38C6F3DA5B8C}"/>
                        </a:ext>
                      </a:extLst>
                    </p:cNvPr>
                    <p:cNvGrpSpPr/>
                    <p:nvPr/>
                  </p:nvGrpSpPr>
                  <p:grpSpPr>
                    <a:xfrm>
                      <a:off x="3893512" y="4628710"/>
                      <a:ext cx="404860" cy="279854"/>
                      <a:chOff x="1323280" y="4740617"/>
                      <a:chExt cx="824865" cy="570180"/>
                    </a:xfrm>
                  </p:grpSpPr>
                  <p:pic>
                    <p:nvPicPr>
                      <p:cNvPr id="531" name="Picture 530">
                        <a:extLst>
                          <a:ext uri="{FF2B5EF4-FFF2-40B4-BE49-F238E27FC236}">
                            <a16:creationId xmlns:a16="http://schemas.microsoft.com/office/drawing/2014/main" id="{AA7F0A3B-0AD2-4B09-99F1-09592C828807}"/>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532" name="Group 531">
                        <a:extLst>
                          <a:ext uri="{FF2B5EF4-FFF2-40B4-BE49-F238E27FC236}">
                            <a16:creationId xmlns:a16="http://schemas.microsoft.com/office/drawing/2014/main" id="{DA46ECD5-7ED5-496A-B9A7-844FB36C3F39}"/>
                          </a:ext>
                        </a:extLst>
                      </p:cNvPr>
                      <p:cNvGrpSpPr/>
                      <p:nvPr/>
                    </p:nvGrpSpPr>
                    <p:grpSpPr>
                      <a:xfrm>
                        <a:off x="1323280" y="4740617"/>
                        <a:ext cx="824865" cy="570180"/>
                        <a:chOff x="1242450" y="4740617"/>
                        <a:chExt cx="920385" cy="570180"/>
                      </a:xfrm>
                    </p:grpSpPr>
                    <p:sp>
                      <p:nvSpPr>
                        <p:cNvPr id="533" name="Freeform: Shape 532">
                          <a:extLst>
                            <a:ext uri="{FF2B5EF4-FFF2-40B4-BE49-F238E27FC236}">
                              <a16:creationId xmlns:a16="http://schemas.microsoft.com/office/drawing/2014/main" id="{8BDE879D-1DCF-4D42-A156-7AC982DCD878}"/>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534" name="Straight Connector 533">
                          <a:extLst>
                            <a:ext uri="{FF2B5EF4-FFF2-40B4-BE49-F238E27FC236}">
                              <a16:creationId xmlns:a16="http://schemas.microsoft.com/office/drawing/2014/main" id="{6D567156-DF07-4272-8DB9-CFE6E9FF7650}"/>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530" name="Straight Connector 529">
                      <a:extLst>
                        <a:ext uri="{FF2B5EF4-FFF2-40B4-BE49-F238E27FC236}">
                          <a16:creationId xmlns:a16="http://schemas.microsoft.com/office/drawing/2014/main" id="{9786DDB4-9CAD-47C1-90C4-7388312BBE10}"/>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26" name="Rectangle: Rounded Corners 525">
                    <a:extLst>
                      <a:ext uri="{FF2B5EF4-FFF2-40B4-BE49-F238E27FC236}">
                        <a16:creationId xmlns:a16="http://schemas.microsoft.com/office/drawing/2014/main" id="{72929C76-0C54-4629-9415-2301E75369FA}"/>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32065"/>
                    <a:endParaRPr lang="en-US" sz="1797" b="1" kern="0">
                      <a:solidFill>
                        <a:srgbClr val="FFFFFF"/>
                      </a:solidFill>
                      <a:latin typeface="Segoe UI Semibold"/>
                    </a:endParaRPr>
                  </a:p>
                </p:txBody>
              </p:sp>
              <p:sp>
                <p:nvSpPr>
                  <p:cNvPr id="527" name="TextBox 526">
                    <a:extLst>
                      <a:ext uri="{FF2B5EF4-FFF2-40B4-BE49-F238E27FC236}">
                        <a16:creationId xmlns:a16="http://schemas.microsoft.com/office/drawing/2014/main" id="{29B900A9-C9CF-4030-BC40-636C5F1CE561}"/>
                      </a:ext>
                    </a:extLst>
                  </p:cNvPr>
                  <p:cNvSpPr txBox="1"/>
                  <p:nvPr/>
                </p:nvSpPr>
                <p:spPr>
                  <a:xfrm>
                    <a:off x="9976705" y="2029077"/>
                    <a:ext cx="635721" cy="198739"/>
                  </a:xfrm>
                  <a:prstGeom prst="rect">
                    <a:avLst/>
                  </a:prstGeom>
                  <a:solidFill>
                    <a:schemeClr val="bg2"/>
                  </a:solidFill>
                </p:spPr>
                <p:txBody>
                  <a:bodyPr wrap="square" lIns="0" tIns="0" rIns="0" bIns="0" rtlCol="0">
                    <a:spAutoFit/>
                  </a:bodyPr>
                  <a:lstStyle/>
                  <a:p>
                    <a:pPr algn="ctr" defTabSz="932065">
                      <a:lnSpc>
                        <a:spcPct val="90000"/>
                      </a:lnSpc>
                      <a:spcAft>
                        <a:spcPts val="600"/>
                      </a:spcAft>
                    </a:pPr>
                    <a:r>
                      <a:rPr lang="en-US" sz="1048" b="1" i="1">
                        <a:solidFill>
                          <a:srgbClr val="000000"/>
                        </a:solidFill>
                        <a:latin typeface="Segoe UI Semibold"/>
                      </a:rPr>
                      <a:t>Zone 1</a:t>
                    </a:r>
                    <a:endParaRPr lang="en-US" sz="1836" b="1" i="1">
                      <a:solidFill>
                        <a:srgbClr val="000000"/>
                      </a:solidFill>
                      <a:latin typeface="Segoe UI Semibold"/>
                    </a:endParaRPr>
                  </a:p>
                </p:txBody>
              </p:sp>
            </p:grpSp>
          </p:grpSp>
          <p:sp>
            <p:nvSpPr>
              <p:cNvPr id="515" name="TextBox 514">
                <a:extLst>
                  <a:ext uri="{FF2B5EF4-FFF2-40B4-BE49-F238E27FC236}">
                    <a16:creationId xmlns:a16="http://schemas.microsoft.com/office/drawing/2014/main" id="{BD1B88E9-8260-4DDB-84FD-AAB6CF47399F}"/>
                  </a:ext>
                </a:extLst>
              </p:cNvPr>
              <p:cNvSpPr txBox="1"/>
              <p:nvPr/>
            </p:nvSpPr>
            <p:spPr>
              <a:xfrm>
                <a:off x="8115414" y="4281812"/>
                <a:ext cx="684206" cy="169402"/>
              </a:xfrm>
              <a:prstGeom prst="rect">
                <a:avLst/>
              </a:prstGeom>
              <a:solidFill>
                <a:schemeClr val="bg2"/>
              </a:solidFill>
            </p:spPr>
            <p:txBody>
              <a:bodyPr wrap="square" lIns="0" tIns="0" rIns="0" bIns="0" rtlCol="0">
                <a:spAutoFit/>
              </a:bodyPr>
              <a:lstStyle/>
              <a:p>
                <a:pPr algn="ctr" defTabSz="932150">
                  <a:lnSpc>
                    <a:spcPct val="90000"/>
                  </a:lnSpc>
                  <a:spcAft>
                    <a:spcPts val="600"/>
                  </a:spcAft>
                </a:pPr>
                <a:r>
                  <a:rPr lang="en-US" sz="1199">
                    <a:solidFill>
                      <a:srgbClr val="000000"/>
                    </a:solidFill>
                    <a:latin typeface="Segoe UI Semibold"/>
                  </a:rPr>
                  <a:t>Region 1</a:t>
                </a:r>
                <a:endParaRPr lang="en-US" sz="2400">
                  <a:solidFill>
                    <a:srgbClr val="000000"/>
                  </a:solidFill>
                  <a:latin typeface="Segoe UI Semibold"/>
                </a:endParaRPr>
              </a:p>
            </p:txBody>
          </p:sp>
        </p:grpSp>
      </p:grpSp>
      <p:grpSp>
        <p:nvGrpSpPr>
          <p:cNvPr id="586" name="Group 585">
            <a:extLst>
              <a:ext uri="{FF2B5EF4-FFF2-40B4-BE49-F238E27FC236}">
                <a16:creationId xmlns:a16="http://schemas.microsoft.com/office/drawing/2014/main" id="{D4E6A86E-B1C9-4734-BA22-49EFCEB331AF}"/>
              </a:ext>
            </a:extLst>
          </p:cNvPr>
          <p:cNvGrpSpPr/>
          <p:nvPr/>
        </p:nvGrpSpPr>
        <p:grpSpPr>
          <a:xfrm>
            <a:off x="5692396" y="2205547"/>
            <a:ext cx="2185177" cy="1286896"/>
            <a:chOff x="5692158" y="4809369"/>
            <a:chExt cx="2185505" cy="1287089"/>
          </a:xfrm>
        </p:grpSpPr>
        <p:sp>
          <p:nvSpPr>
            <p:cNvPr id="587" name="Rectangle: Rounded Corners 586">
              <a:extLst>
                <a:ext uri="{FF2B5EF4-FFF2-40B4-BE49-F238E27FC236}">
                  <a16:creationId xmlns:a16="http://schemas.microsoft.com/office/drawing/2014/main" id="{447C1C2E-2A4C-4268-BD1A-3325BAC56F5A}"/>
                </a:ext>
              </a:extLst>
            </p:cNvPr>
            <p:cNvSpPr/>
            <p:nvPr/>
          </p:nvSpPr>
          <p:spPr bwMode="auto">
            <a:xfrm>
              <a:off x="5692158" y="4809369"/>
              <a:ext cx="2185505" cy="1287089"/>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795" tIns="146235" rIns="182795" bIns="146235" numCol="1" spcCol="0" rtlCol="0" fromWordArt="0" anchor="t" anchorCtr="0" forceAA="0" compatLnSpc="1">
              <a:prstTxWarp prst="textNoShape">
                <a:avLst/>
              </a:prstTxWarp>
              <a:noAutofit/>
            </a:bodyPr>
            <a:lstStyle/>
            <a:p>
              <a:pPr algn="ctr" defTabSz="931795" fontAlgn="base">
                <a:lnSpc>
                  <a:spcPct val="90000"/>
                </a:lnSpc>
                <a:spcBef>
                  <a:spcPct val="0"/>
                </a:spcBef>
                <a:spcAft>
                  <a:spcPct val="0"/>
                </a:spcAft>
                <a:defRPr/>
              </a:pPr>
              <a:endParaRPr lang="en-US" sz="2400" b="1"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nvGrpSpPr>
            <p:cNvPr id="588" name="Group 587">
              <a:extLst>
                <a:ext uri="{FF2B5EF4-FFF2-40B4-BE49-F238E27FC236}">
                  <a16:creationId xmlns:a16="http://schemas.microsoft.com/office/drawing/2014/main" id="{1B4318DB-C7CE-45EA-9F1A-B5D500BE5BCE}"/>
                </a:ext>
              </a:extLst>
            </p:cNvPr>
            <p:cNvGrpSpPr/>
            <p:nvPr/>
          </p:nvGrpSpPr>
          <p:grpSpPr>
            <a:xfrm>
              <a:off x="6342403" y="5323269"/>
              <a:ext cx="885014" cy="220351"/>
              <a:chOff x="9669274" y="2735571"/>
              <a:chExt cx="1187783" cy="295735"/>
            </a:xfrm>
          </p:grpSpPr>
          <p:cxnSp>
            <p:nvCxnSpPr>
              <p:cNvPr id="638" name="Straight Connector 637">
                <a:extLst>
                  <a:ext uri="{FF2B5EF4-FFF2-40B4-BE49-F238E27FC236}">
                    <a16:creationId xmlns:a16="http://schemas.microsoft.com/office/drawing/2014/main" id="{A5AB091B-3040-4C3B-AE14-8C9E623BEBAF}"/>
                  </a:ext>
                </a:extLst>
              </p:cNvPr>
              <p:cNvCxnSpPr>
                <a:cxnSpLocks/>
              </p:cNvCxnSpPr>
              <p:nvPr/>
            </p:nvCxnSpPr>
            <p:spPr>
              <a:xfrm flipV="1">
                <a:off x="9669274"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6C1FC97A-0910-456E-95AF-293D123A3547}"/>
                  </a:ext>
                </a:extLst>
              </p:cNvPr>
              <p:cNvCxnSpPr>
                <a:cxnSpLocks/>
              </p:cNvCxnSpPr>
              <p:nvPr/>
            </p:nvCxnSpPr>
            <p:spPr>
              <a:xfrm flipH="1" flipV="1">
                <a:off x="10512256"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589" name="Group 588">
              <a:extLst>
                <a:ext uri="{FF2B5EF4-FFF2-40B4-BE49-F238E27FC236}">
                  <a16:creationId xmlns:a16="http://schemas.microsoft.com/office/drawing/2014/main" id="{79CC7D6B-5D78-4429-B8FF-3F8420AA1F70}"/>
                </a:ext>
              </a:extLst>
            </p:cNvPr>
            <p:cNvGrpSpPr/>
            <p:nvPr/>
          </p:nvGrpSpPr>
          <p:grpSpPr>
            <a:xfrm>
              <a:off x="5772269" y="5589578"/>
              <a:ext cx="834695" cy="399585"/>
              <a:chOff x="9734441" y="2029077"/>
              <a:chExt cx="1120250" cy="536286"/>
            </a:xfrm>
          </p:grpSpPr>
          <p:grpSp>
            <p:nvGrpSpPr>
              <p:cNvPr id="624" name="Group 623">
                <a:extLst>
                  <a:ext uri="{FF2B5EF4-FFF2-40B4-BE49-F238E27FC236}">
                    <a16:creationId xmlns:a16="http://schemas.microsoft.com/office/drawing/2014/main" id="{E74F024D-F852-451B-94A3-7124662D4655}"/>
                  </a:ext>
                </a:extLst>
              </p:cNvPr>
              <p:cNvGrpSpPr/>
              <p:nvPr/>
            </p:nvGrpSpPr>
            <p:grpSpPr>
              <a:xfrm>
                <a:off x="9818293" y="2253328"/>
                <a:ext cx="972173" cy="243489"/>
                <a:chOff x="3291539" y="4628710"/>
                <a:chExt cx="1006833" cy="279854"/>
              </a:xfrm>
            </p:grpSpPr>
            <p:grpSp>
              <p:nvGrpSpPr>
                <p:cNvPr id="627" name="Group 626">
                  <a:extLst>
                    <a:ext uri="{FF2B5EF4-FFF2-40B4-BE49-F238E27FC236}">
                      <a16:creationId xmlns:a16="http://schemas.microsoft.com/office/drawing/2014/main" id="{B34A9C60-A6A3-44DF-91BF-17C8BC735A33}"/>
                    </a:ext>
                  </a:extLst>
                </p:cNvPr>
                <p:cNvGrpSpPr/>
                <p:nvPr/>
              </p:nvGrpSpPr>
              <p:grpSpPr>
                <a:xfrm>
                  <a:off x="3291539" y="4628710"/>
                  <a:ext cx="404860" cy="279854"/>
                  <a:chOff x="1492896" y="4740617"/>
                  <a:chExt cx="824865" cy="570180"/>
                </a:xfrm>
              </p:grpSpPr>
              <p:pic>
                <p:nvPicPr>
                  <p:cNvPr id="634" name="Picture 633">
                    <a:extLst>
                      <a:ext uri="{FF2B5EF4-FFF2-40B4-BE49-F238E27FC236}">
                        <a16:creationId xmlns:a16="http://schemas.microsoft.com/office/drawing/2014/main" id="{C05ACFBC-EEF6-4FD6-B43B-5911F783B0F4}"/>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635" name="Group 634">
                    <a:extLst>
                      <a:ext uri="{FF2B5EF4-FFF2-40B4-BE49-F238E27FC236}">
                        <a16:creationId xmlns:a16="http://schemas.microsoft.com/office/drawing/2014/main" id="{4ABDA351-7F0F-4E32-B590-178E8CB05FEF}"/>
                      </a:ext>
                    </a:extLst>
                  </p:cNvPr>
                  <p:cNvGrpSpPr/>
                  <p:nvPr/>
                </p:nvGrpSpPr>
                <p:grpSpPr>
                  <a:xfrm>
                    <a:off x="1492896" y="4740617"/>
                    <a:ext cx="824865" cy="570180"/>
                    <a:chOff x="1431708" y="4740617"/>
                    <a:chExt cx="920385" cy="570180"/>
                  </a:xfrm>
                </p:grpSpPr>
                <p:sp>
                  <p:nvSpPr>
                    <p:cNvPr id="636" name="Freeform: Shape 635">
                      <a:extLst>
                        <a:ext uri="{FF2B5EF4-FFF2-40B4-BE49-F238E27FC236}">
                          <a16:creationId xmlns:a16="http://schemas.microsoft.com/office/drawing/2014/main" id="{7FF0D4D3-F4CF-4C70-80FA-462C13181845}"/>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637" name="Straight Connector 636">
                      <a:extLst>
                        <a:ext uri="{FF2B5EF4-FFF2-40B4-BE49-F238E27FC236}">
                          <a16:creationId xmlns:a16="http://schemas.microsoft.com/office/drawing/2014/main" id="{5C15144C-5764-41B9-8DF5-E0E786DD7288}"/>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628" name="Group 627">
                  <a:extLst>
                    <a:ext uri="{FF2B5EF4-FFF2-40B4-BE49-F238E27FC236}">
                      <a16:creationId xmlns:a16="http://schemas.microsoft.com/office/drawing/2014/main" id="{2FC10DE6-ED4D-4015-847F-9470D1FB13C4}"/>
                    </a:ext>
                  </a:extLst>
                </p:cNvPr>
                <p:cNvGrpSpPr/>
                <p:nvPr/>
              </p:nvGrpSpPr>
              <p:grpSpPr>
                <a:xfrm>
                  <a:off x="3893512" y="4628710"/>
                  <a:ext cx="404860" cy="279854"/>
                  <a:chOff x="1323280" y="4740617"/>
                  <a:chExt cx="824865" cy="570180"/>
                </a:xfrm>
              </p:grpSpPr>
              <p:pic>
                <p:nvPicPr>
                  <p:cNvPr id="630" name="Picture 629">
                    <a:extLst>
                      <a:ext uri="{FF2B5EF4-FFF2-40B4-BE49-F238E27FC236}">
                        <a16:creationId xmlns:a16="http://schemas.microsoft.com/office/drawing/2014/main" id="{2D855A0F-E24A-4A6B-8BE3-4446C9E96A0B}"/>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631" name="Group 630">
                    <a:extLst>
                      <a:ext uri="{FF2B5EF4-FFF2-40B4-BE49-F238E27FC236}">
                        <a16:creationId xmlns:a16="http://schemas.microsoft.com/office/drawing/2014/main" id="{BC6336FF-40C1-469E-AC72-AEBA8C84DC46}"/>
                      </a:ext>
                    </a:extLst>
                  </p:cNvPr>
                  <p:cNvGrpSpPr/>
                  <p:nvPr/>
                </p:nvGrpSpPr>
                <p:grpSpPr>
                  <a:xfrm>
                    <a:off x="1323280" y="4740617"/>
                    <a:ext cx="824865" cy="570180"/>
                    <a:chOff x="1242450" y="4740617"/>
                    <a:chExt cx="920385" cy="570180"/>
                  </a:xfrm>
                </p:grpSpPr>
                <p:sp>
                  <p:nvSpPr>
                    <p:cNvPr id="632" name="Freeform: Shape 631">
                      <a:extLst>
                        <a:ext uri="{FF2B5EF4-FFF2-40B4-BE49-F238E27FC236}">
                          <a16:creationId xmlns:a16="http://schemas.microsoft.com/office/drawing/2014/main" id="{ED4CB36F-561F-428B-B2EC-E4FD58A861D6}"/>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633" name="Straight Connector 632">
                      <a:extLst>
                        <a:ext uri="{FF2B5EF4-FFF2-40B4-BE49-F238E27FC236}">
                          <a16:creationId xmlns:a16="http://schemas.microsoft.com/office/drawing/2014/main" id="{2D904C7F-7B2C-4C43-ACB5-59F5ABD1B4E4}"/>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629" name="Straight Connector 628">
                  <a:extLst>
                    <a:ext uri="{FF2B5EF4-FFF2-40B4-BE49-F238E27FC236}">
                      <a16:creationId xmlns:a16="http://schemas.microsoft.com/office/drawing/2014/main" id="{7E0502C3-EEDD-4986-85CE-EA8B6B4DB346}"/>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625" name="Rectangle: Rounded Corners 624">
                <a:extLst>
                  <a:ext uri="{FF2B5EF4-FFF2-40B4-BE49-F238E27FC236}">
                    <a16:creationId xmlns:a16="http://schemas.microsoft.com/office/drawing/2014/main" id="{C837C69B-0E54-4BC5-A3A6-70AC3850C7B2}"/>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32065"/>
                <a:endParaRPr lang="en-US" sz="1797" b="1" kern="0">
                  <a:solidFill>
                    <a:srgbClr val="FFFFFF"/>
                  </a:solidFill>
                  <a:latin typeface="Segoe UI Semibold"/>
                </a:endParaRPr>
              </a:p>
            </p:txBody>
          </p:sp>
          <p:sp>
            <p:nvSpPr>
              <p:cNvPr id="626" name="TextBox 625">
                <a:extLst>
                  <a:ext uri="{FF2B5EF4-FFF2-40B4-BE49-F238E27FC236}">
                    <a16:creationId xmlns:a16="http://schemas.microsoft.com/office/drawing/2014/main" id="{63F7E7D5-D43B-446E-A69E-7E264612980D}"/>
                  </a:ext>
                </a:extLst>
              </p:cNvPr>
              <p:cNvSpPr txBox="1"/>
              <p:nvPr/>
            </p:nvSpPr>
            <p:spPr>
              <a:xfrm>
                <a:off x="9976705" y="2029077"/>
                <a:ext cx="635721" cy="198739"/>
              </a:xfrm>
              <a:prstGeom prst="rect">
                <a:avLst/>
              </a:prstGeom>
              <a:solidFill>
                <a:schemeClr val="bg2"/>
              </a:solidFill>
            </p:spPr>
            <p:txBody>
              <a:bodyPr wrap="square" lIns="0" tIns="0" rIns="0" bIns="0" rtlCol="0">
                <a:spAutoFit/>
              </a:bodyPr>
              <a:lstStyle/>
              <a:p>
                <a:pPr algn="ctr" defTabSz="932065">
                  <a:lnSpc>
                    <a:spcPct val="90000"/>
                  </a:lnSpc>
                  <a:spcAft>
                    <a:spcPts val="600"/>
                  </a:spcAft>
                </a:pPr>
                <a:r>
                  <a:rPr lang="en-US" sz="1048" b="1" i="1">
                    <a:solidFill>
                      <a:srgbClr val="000000"/>
                    </a:solidFill>
                    <a:latin typeface="Segoe UI Semibold"/>
                  </a:rPr>
                  <a:t>Zone 2</a:t>
                </a:r>
                <a:endParaRPr lang="en-US" sz="1836" b="1" i="1">
                  <a:solidFill>
                    <a:srgbClr val="000000"/>
                  </a:solidFill>
                  <a:latin typeface="Segoe UI Semibold"/>
                </a:endParaRPr>
              </a:p>
            </p:txBody>
          </p:sp>
        </p:grpSp>
        <p:cxnSp>
          <p:nvCxnSpPr>
            <p:cNvPr id="590" name="Straight Arrow Connector 589">
              <a:extLst>
                <a:ext uri="{FF2B5EF4-FFF2-40B4-BE49-F238E27FC236}">
                  <a16:creationId xmlns:a16="http://schemas.microsoft.com/office/drawing/2014/main" id="{EEA4ED2F-6446-4737-9AB9-AFF7DE0C962C}"/>
                </a:ext>
              </a:extLst>
            </p:cNvPr>
            <p:cNvCxnSpPr>
              <a:cxnSpLocks/>
            </p:cNvCxnSpPr>
            <p:nvPr/>
          </p:nvCxnSpPr>
          <p:spPr>
            <a:xfrm>
              <a:off x="6606964" y="5826039"/>
              <a:ext cx="355892" cy="0"/>
            </a:xfrm>
            <a:prstGeom prst="straightConnector1">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591" name="Group 590">
              <a:extLst>
                <a:ext uri="{FF2B5EF4-FFF2-40B4-BE49-F238E27FC236}">
                  <a16:creationId xmlns:a16="http://schemas.microsoft.com/office/drawing/2014/main" id="{101B7B88-C7E7-4B47-8819-DDB4EA63EE6A}"/>
                </a:ext>
              </a:extLst>
            </p:cNvPr>
            <p:cNvGrpSpPr/>
            <p:nvPr/>
          </p:nvGrpSpPr>
          <p:grpSpPr>
            <a:xfrm>
              <a:off x="6971149" y="5589578"/>
              <a:ext cx="834695" cy="399585"/>
              <a:chOff x="9734441" y="2029077"/>
              <a:chExt cx="1120250" cy="536286"/>
            </a:xfrm>
          </p:grpSpPr>
          <p:grpSp>
            <p:nvGrpSpPr>
              <p:cNvPr id="610" name="Group 609">
                <a:extLst>
                  <a:ext uri="{FF2B5EF4-FFF2-40B4-BE49-F238E27FC236}">
                    <a16:creationId xmlns:a16="http://schemas.microsoft.com/office/drawing/2014/main" id="{499F5279-FC17-4ECD-86FD-267840224E71}"/>
                  </a:ext>
                </a:extLst>
              </p:cNvPr>
              <p:cNvGrpSpPr/>
              <p:nvPr/>
            </p:nvGrpSpPr>
            <p:grpSpPr>
              <a:xfrm>
                <a:off x="9818293" y="2253328"/>
                <a:ext cx="972173" cy="243489"/>
                <a:chOff x="3291539" y="4628710"/>
                <a:chExt cx="1006833" cy="279854"/>
              </a:xfrm>
            </p:grpSpPr>
            <p:grpSp>
              <p:nvGrpSpPr>
                <p:cNvPr id="613" name="Group 612">
                  <a:extLst>
                    <a:ext uri="{FF2B5EF4-FFF2-40B4-BE49-F238E27FC236}">
                      <a16:creationId xmlns:a16="http://schemas.microsoft.com/office/drawing/2014/main" id="{86C0BA2F-4810-4246-B240-4833513A676A}"/>
                    </a:ext>
                  </a:extLst>
                </p:cNvPr>
                <p:cNvGrpSpPr/>
                <p:nvPr/>
              </p:nvGrpSpPr>
              <p:grpSpPr>
                <a:xfrm>
                  <a:off x="3291539" y="4628710"/>
                  <a:ext cx="404860" cy="279854"/>
                  <a:chOff x="1492896" y="4740617"/>
                  <a:chExt cx="824865" cy="570180"/>
                </a:xfrm>
              </p:grpSpPr>
              <p:pic>
                <p:nvPicPr>
                  <p:cNvPr id="620" name="Picture 619">
                    <a:extLst>
                      <a:ext uri="{FF2B5EF4-FFF2-40B4-BE49-F238E27FC236}">
                        <a16:creationId xmlns:a16="http://schemas.microsoft.com/office/drawing/2014/main" id="{0D366F15-302A-45D3-B9D4-33540228064D}"/>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621" name="Group 620">
                    <a:extLst>
                      <a:ext uri="{FF2B5EF4-FFF2-40B4-BE49-F238E27FC236}">
                        <a16:creationId xmlns:a16="http://schemas.microsoft.com/office/drawing/2014/main" id="{5ED2A54F-53F2-4929-B1CF-828E9F5345F0}"/>
                      </a:ext>
                    </a:extLst>
                  </p:cNvPr>
                  <p:cNvGrpSpPr/>
                  <p:nvPr/>
                </p:nvGrpSpPr>
                <p:grpSpPr>
                  <a:xfrm>
                    <a:off x="1492896" y="4740617"/>
                    <a:ext cx="824865" cy="570180"/>
                    <a:chOff x="1431708" y="4740617"/>
                    <a:chExt cx="920385" cy="570180"/>
                  </a:xfrm>
                </p:grpSpPr>
                <p:sp>
                  <p:nvSpPr>
                    <p:cNvPr id="622" name="Freeform: Shape 621">
                      <a:extLst>
                        <a:ext uri="{FF2B5EF4-FFF2-40B4-BE49-F238E27FC236}">
                          <a16:creationId xmlns:a16="http://schemas.microsoft.com/office/drawing/2014/main" id="{2E0B8460-7868-4078-B3D8-9FA777B4F314}"/>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623" name="Straight Connector 622">
                      <a:extLst>
                        <a:ext uri="{FF2B5EF4-FFF2-40B4-BE49-F238E27FC236}">
                          <a16:creationId xmlns:a16="http://schemas.microsoft.com/office/drawing/2014/main" id="{2BB8DCA2-63A7-4761-BBBB-89D8FBA00D6F}"/>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614" name="Group 613">
                  <a:extLst>
                    <a:ext uri="{FF2B5EF4-FFF2-40B4-BE49-F238E27FC236}">
                      <a16:creationId xmlns:a16="http://schemas.microsoft.com/office/drawing/2014/main" id="{EEDA6AC4-5CCF-44F8-A3E2-DC27867F769C}"/>
                    </a:ext>
                  </a:extLst>
                </p:cNvPr>
                <p:cNvGrpSpPr/>
                <p:nvPr/>
              </p:nvGrpSpPr>
              <p:grpSpPr>
                <a:xfrm>
                  <a:off x="3893512" y="4628710"/>
                  <a:ext cx="404860" cy="279854"/>
                  <a:chOff x="1323280" y="4740617"/>
                  <a:chExt cx="824865" cy="570180"/>
                </a:xfrm>
              </p:grpSpPr>
              <p:pic>
                <p:nvPicPr>
                  <p:cNvPr id="616" name="Picture 615">
                    <a:extLst>
                      <a:ext uri="{FF2B5EF4-FFF2-40B4-BE49-F238E27FC236}">
                        <a16:creationId xmlns:a16="http://schemas.microsoft.com/office/drawing/2014/main" id="{ED1F2C41-4F55-4186-AD8A-A1EF72BB009C}"/>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617" name="Group 616">
                    <a:extLst>
                      <a:ext uri="{FF2B5EF4-FFF2-40B4-BE49-F238E27FC236}">
                        <a16:creationId xmlns:a16="http://schemas.microsoft.com/office/drawing/2014/main" id="{64DB0D79-7169-42F5-8A91-9F045975F1E1}"/>
                      </a:ext>
                    </a:extLst>
                  </p:cNvPr>
                  <p:cNvGrpSpPr/>
                  <p:nvPr/>
                </p:nvGrpSpPr>
                <p:grpSpPr>
                  <a:xfrm>
                    <a:off x="1323280" y="4740617"/>
                    <a:ext cx="824865" cy="570180"/>
                    <a:chOff x="1242450" y="4740617"/>
                    <a:chExt cx="920385" cy="570180"/>
                  </a:xfrm>
                </p:grpSpPr>
                <p:sp>
                  <p:nvSpPr>
                    <p:cNvPr id="618" name="Freeform: Shape 617">
                      <a:extLst>
                        <a:ext uri="{FF2B5EF4-FFF2-40B4-BE49-F238E27FC236}">
                          <a16:creationId xmlns:a16="http://schemas.microsoft.com/office/drawing/2014/main" id="{7BA555B5-4165-4F3C-B085-75622C54A94B}"/>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619" name="Straight Connector 618">
                      <a:extLst>
                        <a:ext uri="{FF2B5EF4-FFF2-40B4-BE49-F238E27FC236}">
                          <a16:creationId xmlns:a16="http://schemas.microsoft.com/office/drawing/2014/main" id="{58B6F8D4-8E3D-48E0-B61D-C861246345A2}"/>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615" name="Straight Connector 614">
                  <a:extLst>
                    <a:ext uri="{FF2B5EF4-FFF2-40B4-BE49-F238E27FC236}">
                      <a16:creationId xmlns:a16="http://schemas.microsoft.com/office/drawing/2014/main" id="{138D6817-09D8-4987-AE6D-BA0FA0A3858E}"/>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611" name="Rectangle: Rounded Corners 610">
                <a:extLst>
                  <a:ext uri="{FF2B5EF4-FFF2-40B4-BE49-F238E27FC236}">
                    <a16:creationId xmlns:a16="http://schemas.microsoft.com/office/drawing/2014/main" id="{8B5639CB-E109-43AE-A5C1-F92BEF7D01C9}"/>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32065"/>
                <a:endParaRPr lang="en-US" sz="1797" b="1" kern="0">
                  <a:solidFill>
                    <a:srgbClr val="FFFFFF"/>
                  </a:solidFill>
                  <a:latin typeface="Segoe UI Semibold"/>
                </a:endParaRPr>
              </a:p>
            </p:txBody>
          </p:sp>
          <p:sp>
            <p:nvSpPr>
              <p:cNvPr id="612" name="TextBox 611">
                <a:extLst>
                  <a:ext uri="{FF2B5EF4-FFF2-40B4-BE49-F238E27FC236}">
                    <a16:creationId xmlns:a16="http://schemas.microsoft.com/office/drawing/2014/main" id="{22759A75-BD50-4936-84BC-E9B579FE8BEE}"/>
                  </a:ext>
                </a:extLst>
              </p:cNvPr>
              <p:cNvSpPr txBox="1"/>
              <p:nvPr/>
            </p:nvSpPr>
            <p:spPr>
              <a:xfrm>
                <a:off x="9976705" y="2029077"/>
                <a:ext cx="635721" cy="198739"/>
              </a:xfrm>
              <a:prstGeom prst="rect">
                <a:avLst/>
              </a:prstGeom>
              <a:solidFill>
                <a:schemeClr val="bg2"/>
              </a:solidFill>
            </p:spPr>
            <p:txBody>
              <a:bodyPr wrap="square" lIns="0" tIns="0" rIns="0" bIns="0" rtlCol="0">
                <a:spAutoFit/>
              </a:bodyPr>
              <a:lstStyle/>
              <a:p>
                <a:pPr algn="ctr" defTabSz="932065">
                  <a:lnSpc>
                    <a:spcPct val="90000"/>
                  </a:lnSpc>
                  <a:spcAft>
                    <a:spcPts val="600"/>
                  </a:spcAft>
                </a:pPr>
                <a:r>
                  <a:rPr lang="en-US" sz="1048" b="1" i="1">
                    <a:solidFill>
                      <a:srgbClr val="000000"/>
                    </a:solidFill>
                    <a:latin typeface="Segoe UI Semibold"/>
                  </a:rPr>
                  <a:t>Zone 3</a:t>
                </a:r>
                <a:endParaRPr lang="en-US" sz="1836" b="1" i="1">
                  <a:solidFill>
                    <a:srgbClr val="000000"/>
                  </a:solidFill>
                  <a:latin typeface="Segoe UI Semibold"/>
                </a:endParaRPr>
              </a:p>
            </p:txBody>
          </p:sp>
        </p:grpSp>
        <p:grpSp>
          <p:nvGrpSpPr>
            <p:cNvPr id="592" name="Group 591">
              <a:extLst>
                <a:ext uri="{FF2B5EF4-FFF2-40B4-BE49-F238E27FC236}">
                  <a16:creationId xmlns:a16="http://schemas.microsoft.com/office/drawing/2014/main" id="{5BF0B6AD-08E5-4438-8DE8-F5CAFD655F66}"/>
                </a:ext>
              </a:extLst>
            </p:cNvPr>
            <p:cNvGrpSpPr/>
            <p:nvPr/>
          </p:nvGrpSpPr>
          <p:grpSpPr>
            <a:xfrm>
              <a:off x="6369682" y="4912666"/>
              <a:ext cx="834695" cy="399585"/>
              <a:chOff x="9734441" y="2029077"/>
              <a:chExt cx="1120250" cy="536286"/>
            </a:xfrm>
          </p:grpSpPr>
          <p:grpSp>
            <p:nvGrpSpPr>
              <p:cNvPr id="596" name="Group 595">
                <a:extLst>
                  <a:ext uri="{FF2B5EF4-FFF2-40B4-BE49-F238E27FC236}">
                    <a16:creationId xmlns:a16="http://schemas.microsoft.com/office/drawing/2014/main" id="{45CB5C34-FD4F-412C-A617-74E8864546EB}"/>
                  </a:ext>
                </a:extLst>
              </p:cNvPr>
              <p:cNvGrpSpPr/>
              <p:nvPr/>
            </p:nvGrpSpPr>
            <p:grpSpPr>
              <a:xfrm>
                <a:off x="9818293" y="2253328"/>
                <a:ext cx="972173" cy="243489"/>
                <a:chOff x="3291539" y="4628710"/>
                <a:chExt cx="1006833" cy="279854"/>
              </a:xfrm>
            </p:grpSpPr>
            <p:grpSp>
              <p:nvGrpSpPr>
                <p:cNvPr id="599" name="Group 598">
                  <a:extLst>
                    <a:ext uri="{FF2B5EF4-FFF2-40B4-BE49-F238E27FC236}">
                      <a16:creationId xmlns:a16="http://schemas.microsoft.com/office/drawing/2014/main" id="{AF9328D9-9AEC-4C26-930C-FE532D95FC56}"/>
                    </a:ext>
                  </a:extLst>
                </p:cNvPr>
                <p:cNvGrpSpPr/>
                <p:nvPr/>
              </p:nvGrpSpPr>
              <p:grpSpPr>
                <a:xfrm>
                  <a:off x="3291539" y="4628710"/>
                  <a:ext cx="404860" cy="279854"/>
                  <a:chOff x="1492896" y="4740617"/>
                  <a:chExt cx="824865" cy="570180"/>
                </a:xfrm>
              </p:grpSpPr>
              <p:pic>
                <p:nvPicPr>
                  <p:cNvPr id="606" name="Picture 605">
                    <a:extLst>
                      <a:ext uri="{FF2B5EF4-FFF2-40B4-BE49-F238E27FC236}">
                        <a16:creationId xmlns:a16="http://schemas.microsoft.com/office/drawing/2014/main" id="{DA0435CB-875B-486D-BAB6-188A25B645A6}"/>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607" name="Group 606">
                    <a:extLst>
                      <a:ext uri="{FF2B5EF4-FFF2-40B4-BE49-F238E27FC236}">
                        <a16:creationId xmlns:a16="http://schemas.microsoft.com/office/drawing/2014/main" id="{D58FC5F2-57BB-4666-90B7-405A90C356E3}"/>
                      </a:ext>
                    </a:extLst>
                  </p:cNvPr>
                  <p:cNvGrpSpPr/>
                  <p:nvPr/>
                </p:nvGrpSpPr>
                <p:grpSpPr>
                  <a:xfrm>
                    <a:off x="1492896" y="4740617"/>
                    <a:ext cx="824865" cy="570180"/>
                    <a:chOff x="1431708" y="4740617"/>
                    <a:chExt cx="920385" cy="570180"/>
                  </a:xfrm>
                </p:grpSpPr>
                <p:sp>
                  <p:nvSpPr>
                    <p:cNvPr id="608" name="Freeform: Shape 607">
                      <a:extLst>
                        <a:ext uri="{FF2B5EF4-FFF2-40B4-BE49-F238E27FC236}">
                          <a16:creationId xmlns:a16="http://schemas.microsoft.com/office/drawing/2014/main" id="{8524EDAF-AD3A-411B-B782-7AE86A758F87}"/>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609" name="Straight Connector 608">
                      <a:extLst>
                        <a:ext uri="{FF2B5EF4-FFF2-40B4-BE49-F238E27FC236}">
                          <a16:creationId xmlns:a16="http://schemas.microsoft.com/office/drawing/2014/main" id="{805E6647-ED72-43E7-BB5F-0A22FDABC145}"/>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600" name="Group 599">
                  <a:extLst>
                    <a:ext uri="{FF2B5EF4-FFF2-40B4-BE49-F238E27FC236}">
                      <a16:creationId xmlns:a16="http://schemas.microsoft.com/office/drawing/2014/main" id="{66EF6EEF-494E-4DFE-878A-EA635019C009}"/>
                    </a:ext>
                  </a:extLst>
                </p:cNvPr>
                <p:cNvGrpSpPr/>
                <p:nvPr/>
              </p:nvGrpSpPr>
              <p:grpSpPr>
                <a:xfrm>
                  <a:off x="3893512" y="4628710"/>
                  <a:ext cx="404860" cy="279854"/>
                  <a:chOff x="1323280" y="4740617"/>
                  <a:chExt cx="824865" cy="570180"/>
                </a:xfrm>
              </p:grpSpPr>
              <p:pic>
                <p:nvPicPr>
                  <p:cNvPr id="602" name="Picture 601">
                    <a:extLst>
                      <a:ext uri="{FF2B5EF4-FFF2-40B4-BE49-F238E27FC236}">
                        <a16:creationId xmlns:a16="http://schemas.microsoft.com/office/drawing/2014/main" id="{6ABB29A6-F30C-480D-8B01-01CC0EFD5F27}"/>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603" name="Group 602">
                    <a:extLst>
                      <a:ext uri="{FF2B5EF4-FFF2-40B4-BE49-F238E27FC236}">
                        <a16:creationId xmlns:a16="http://schemas.microsoft.com/office/drawing/2014/main" id="{D3A2E45D-6371-4C86-9AC4-0E852A244B40}"/>
                      </a:ext>
                    </a:extLst>
                  </p:cNvPr>
                  <p:cNvGrpSpPr/>
                  <p:nvPr/>
                </p:nvGrpSpPr>
                <p:grpSpPr>
                  <a:xfrm>
                    <a:off x="1323280" y="4740617"/>
                    <a:ext cx="824865" cy="570180"/>
                    <a:chOff x="1242450" y="4740617"/>
                    <a:chExt cx="920385" cy="570180"/>
                  </a:xfrm>
                </p:grpSpPr>
                <p:sp>
                  <p:nvSpPr>
                    <p:cNvPr id="604" name="Freeform: Shape 603">
                      <a:extLst>
                        <a:ext uri="{FF2B5EF4-FFF2-40B4-BE49-F238E27FC236}">
                          <a16:creationId xmlns:a16="http://schemas.microsoft.com/office/drawing/2014/main" id="{572DFCAF-3D81-43F3-80F0-95ACD654E868}"/>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bold"/>
                      </a:endParaRPr>
                    </a:p>
                  </p:txBody>
                </p:sp>
                <p:cxnSp>
                  <p:nvCxnSpPr>
                    <p:cNvPr id="605" name="Straight Connector 604">
                      <a:extLst>
                        <a:ext uri="{FF2B5EF4-FFF2-40B4-BE49-F238E27FC236}">
                          <a16:creationId xmlns:a16="http://schemas.microsoft.com/office/drawing/2014/main" id="{46A9C4A7-8766-4F87-8F62-A93C1AB500FE}"/>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601" name="Straight Connector 600">
                  <a:extLst>
                    <a:ext uri="{FF2B5EF4-FFF2-40B4-BE49-F238E27FC236}">
                      <a16:creationId xmlns:a16="http://schemas.microsoft.com/office/drawing/2014/main" id="{1E4D980C-31CA-490A-B0EE-979F042EEA21}"/>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97" name="Rectangle: Rounded Corners 596">
                <a:extLst>
                  <a:ext uri="{FF2B5EF4-FFF2-40B4-BE49-F238E27FC236}">
                    <a16:creationId xmlns:a16="http://schemas.microsoft.com/office/drawing/2014/main" id="{23FDEF61-3C2C-4E81-9097-047F9698B699}"/>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32065"/>
                <a:endParaRPr lang="en-US" sz="1797" b="1" kern="0">
                  <a:solidFill>
                    <a:srgbClr val="FFFFFF"/>
                  </a:solidFill>
                  <a:latin typeface="Segoe UI Semibold"/>
                </a:endParaRPr>
              </a:p>
            </p:txBody>
          </p:sp>
          <p:sp>
            <p:nvSpPr>
              <p:cNvPr id="598" name="TextBox 597">
                <a:extLst>
                  <a:ext uri="{FF2B5EF4-FFF2-40B4-BE49-F238E27FC236}">
                    <a16:creationId xmlns:a16="http://schemas.microsoft.com/office/drawing/2014/main" id="{E85440C3-6142-4267-BD96-27BE5939C0AD}"/>
                  </a:ext>
                </a:extLst>
              </p:cNvPr>
              <p:cNvSpPr txBox="1"/>
              <p:nvPr/>
            </p:nvSpPr>
            <p:spPr>
              <a:xfrm>
                <a:off x="9976705" y="2029077"/>
                <a:ext cx="635721" cy="198739"/>
              </a:xfrm>
              <a:prstGeom prst="rect">
                <a:avLst/>
              </a:prstGeom>
              <a:solidFill>
                <a:schemeClr val="bg2"/>
              </a:solidFill>
            </p:spPr>
            <p:txBody>
              <a:bodyPr wrap="square" lIns="0" tIns="0" rIns="0" bIns="0" rtlCol="0">
                <a:spAutoFit/>
              </a:bodyPr>
              <a:lstStyle/>
              <a:p>
                <a:pPr algn="ctr" defTabSz="932065">
                  <a:lnSpc>
                    <a:spcPct val="90000"/>
                  </a:lnSpc>
                  <a:spcAft>
                    <a:spcPts val="600"/>
                  </a:spcAft>
                </a:pPr>
                <a:r>
                  <a:rPr lang="en-US" sz="1048" b="1" i="1">
                    <a:solidFill>
                      <a:srgbClr val="000000"/>
                    </a:solidFill>
                    <a:latin typeface="Segoe UI Semibold"/>
                  </a:rPr>
                  <a:t>Zone 1</a:t>
                </a:r>
                <a:endParaRPr lang="en-US" sz="1836" b="1" i="1">
                  <a:solidFill>
                    <a:srgbClr val="000000"/>
                  </a:solidFill>
                  <a:latin typeface="Segoe UI Semibold"/>
                </a:endParaRPr>
              </a:p>
            </p:txBody>
          </p:sp>
        </p:grpSp>
        <p:grpSp>
          <p:nvGrpSpPr>
            <p:cNvPr id="593" name="Group 592">
              <a:extLst>
                <a:ext uri="{FF2B5EF4-FFF2-40B4-BE49-F238E27FC236}">
                  <a16:creationId xmlns:a16="http://schemas.microsoft.com/office/drawing/2014/main" id="{591995DB-CFB7-4B98-8E57-43F9BF9DE6F2}"/>
                </a:ext>
              </a:extLst>
            </p:cNvPr>
            <p:cNvGrpSpPr/>
            <p:nvPr/>
          </p:nvGrpSpPr>
          <p:grpSpPr>
            <a:xfrm>
              <a:off x="7103686" y="4905348"/>
              <a:ext cx="213595" cy="201965"/>
              <a:chOff x="8980048" y="4768826"/>
              <a:chExt cx="207220" cy="195938"/>
            </a:xfrm>
          </p:grpSpPr>
          <p:sp>
            <p:nvSpPr>
              <p:cNvPr id="594" name="Oval 5">
                <a:extLst>
                  <a:ext uri="{FF2B5EF4-FFF2-40B4-BE49-F238E27FC236}">
                    <a16:creationId xmlns:a16="http://schemas.microsoft.com/office/drawing/2014/main" id="{243F732A-BA96-4135-8CDD-003388FA3371}"/>
                  </a:ext>
                </a:extLst>
              </p:cNvPr>
              <p:cNvSpPr>
                <a:spLocks noChangeArrowheads="1"/>
              </p:cNvSpPr>
              <p:nvPr/>
            </p:nvSpPr>
            <p:spPr bwMode="auto">
              <a:xfrm>
                <a:off x="8980048" y="4768826"/>
                <a:ext cx="207220" cy="195938"/>
              </a:xfrm>
              <a:prstGeom prst="ellipse">
                <a:avLst/>
              </a:prstGeom>
              <a:solidFill>
                <a:srgbClr val="C00000"/>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b="1">
                  <a:solidFill>
                    <a:srgbClr val="000000"/>
                  </a:solidFill>
                  <a:latin typeface="Segoe UI Semibold"/>
                </a:endParaRPr>
              </a:p>
            </p:txBody>
          </p:sp>
          <p:sp>
            <p:nvSpPr>
              <p:cNvPr id="595" name="LightningBolt_E945" title="Icon of a lightning bolt">
                <a:extLst>
                  <a:ext uri="{FF2B5EF4-FFF2-40B4-BE49-F238E27FC236}">
                    <a16:creationId xmlns:a16="http://schemas.microsoft.com/office/drawing/2014/main" id="{90F05240-DE61-436F-87A4-3BE514D44247}"/>
                  </a:ext>
                </a:extLst>
              </p:cNvPr>
              <p:cNvSpPr>
                <a:spLocks noChangeAspect="1"/>
              </p:cNvSpPr>
              <p:nvPr/>
            </p:nvSpPr>
            <p:spPr bwMode="auto">
              <a:xfrm>
                <a:off x="9035694" y="4809218"/>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b="1">
                  <a:gradFill>
                    <a:gsLst>
                      <a:gs pos="0">
                        <a:srgbClr val="505050"/>
                      </a:gs>
                      <a:gs pos="100000">
                        <a:srgbClr val="505050"/>
                      </a:gs>
                    </a:gsLst>
                    <a:lin ang="5400000" scaled="1"/>
                  </a:gradFill>
                  <a:latin typeface="Segoe UI Semibold"/>
                </a:endParaRPr>
              </a:p>
            </p:txBody>
          </p:sp>
        </p:grpSp>
      </p:grpSp>
      <p:grpSp>
        <p:nvGrpSpPr>
          <p:cNvPr id="640" name="Group 639">
            <a:extLst>
              <a:ext uri="{FF2B5EF4-FFF2-40B4-BE49-F238E27FC236}">
                <a16:creationId xmlns:a16="http://schemas.microsoft.com/office/drawing/2014/main" id="{DFF202E1-28CD-4793-8D21-32EF1DA00BFE}"/>
              </a:ext>
            </a:extLst>
          </p:cNvPr>
          <p:cNvGrpSpPr/>
          <p:nvPr/>
        </p:nvGrpSpPr>
        <p:grpSpPr>
          <a:xfrm>
            <a:off x="10459307" y="2337319"/>
            <a:ext cx="286626" cy="271017"/>
            <a:chOff x="9687132" y="5337166"/>
            <a:chExt cx="207220" cy="195938"/>
          </a:xfrm>
        </p:grpSpPr>
        <p:sp>
          <p:nvSpPr>
            <p:cNvPr id="641" name="Oval 5">
              <a:extLst>
                <a:ext uri="{FF2B5EF4-FFF2-40B4-BE49-F238E27FC236}">
                  <a16:creationId xmlns:a16="http://schemas.microsoft.com/office/drawing/2014/main" id="{827CA830-3CD8-44AE-A77C-D331784A763F}"/>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Semibold"/>
              </a:endParaRPr>
            </a:p>
          </p:txBody>
        </p:sp>
        <p:sp>
          <p:nvSpPr>
            <p:cNvPr id="642" name="LightningBolt_E945" title="Icon of a lightning bolt">
              <a:extLst>
                <a:ext uri="{FF2B5EF4-FFF2-40B4-BE49-F238E27FC236}">
                  <a16:creationId xmlns:a16="http://schemas.microsoft.com/office/drawing/2014/main" id="{15DFB40D-1BD7-4308-A6EA-4B483F9BB3E8}"/>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Semibold"/>
              </a:endParaRPr>
            </a:p>
          </p:txBody>
        </p:sp>
      </p:grpSp>
      <p:sp>
        <p:nvSpPr>
          <p:cNvPr id="644" name="TextBox 643">
            <a:extLst>
              <a:ext uri="{FF2B5EF4-FFF2-40B4-BE49-F238E27FC236}">
                <a16:creationId xmlns:a16="http://schemas.microsoft.com/office/drawing/2014/main" id="{643E4639-49A3-43F5-BC9A-99D7A39C294A}"/>
              </a:ext>
            </a:extLst>
          </p:cNvPr>
          <p:cNvSpPr txBox="1"/>
          <p:nvPr/>
        </p:nvSpPr>
        <p:spPr>
          <a:xfrm>
            <a:off x="1152910" y="4838617"/>
            <a:ext cx="1744193" cy="341370"/>
          </a:xfrm>
          <a:prstGeom prst="rect">
            <a:avLst/>
          </a:prstGeom>
          <a:noFill/>
        </p:spPr>
        <p:txBody>
          <a:bodyPr wrap="none" rtlCol="0">
            <a:spAutoFit/>
          </a:bodyPr>
          <a:lstStyle/>
          <a:p>
            <a:pPr algn="ctr" defTabSz="932357">
              <a:defRPr/>
            </a:pPr>
            <a:r>
              <a:rPr lang="en-US" sz="1575">
                <a:solidFill>
                  <a:srgbClr val="3C3C41"/>
                </a:solidFill>
                <a:latin typeface="Segoe UI Semibold"/>
                <a:cs typeface="Segoe UI" panose="020B0502040204020203" pitchFamily="34" charset="0"/>
              </a:rPr>
              <a:t>Hardware failure</a:t>
            </a:r>
          </a:p>
        </p:txBody>
      </p:sp>
      <p:sp>
        <p:nvSpPr>
          <p:cNvPr id="273" name="TextBox 272">
            <a:extLst>
              <a:ext uri="{FF2B5EF4-FFF2-40B4-BE49-F238E27FC236}">
                <a16:creationId xmlns:a16="http://schemas.microsoft.com/office/drawing/2014/main" id="{585B11FF-AF92-405F-8247-8DFE7EFEC205}"/>
              </a:ext>
            </a:extLst>
          </p:cNvPr>
          <p:cNvSpPr txBox="1"/>
          <p:nvPr/>
        </p:nvSpPr>
        <p:spPr>
          <a:xfrm>
            <a:off x="3877817" y="2304567"/>
            <a:ext cx="868970" cy="148058"/>
          </a:xfrm>
          <a:prstGeom prst="rect">
            <a:avLst/>
          </a:prstGeom>
          <a:solidFill>
            <a:schemeClr val="bg1"/>
          </a:solidFill>
        </p:spPr>
        <p:txBody>
          <a:bodyPr wrap="square" lIns="0" tIns="0" rIns="0" bIns="0" rtlCol="0">
            <a:spAutoFit/>
          </a:bodyPr>
          <a:lstStyle/>
          <a:p>
            <a:pPr algn="ctr" defTabSz="932065">
              <a:lnSpc>
                <a:spcPct val="90000"/>
              </a:lnSpc>
              <a:spcAft>
                <a:spcPts val="600"/>
              </a:spcAft>
              <a:defRPr/>
            </a:pPr>
            <a:r>
              <a:rPr lang="en-US" sz="1048" b="1" i="1">
                <a:solidFill>
                  <a:srgbClr val="000000"/>
                </a:solidFill>
                <a:latin typeface="Segoe UI Semibold"/>
              </a:rPr>
              <a:t>Data center 1</a:t>
            </a:r>
            <a:endParaRPr lang="en-US" sz="1836" b="1" i="1">
              <a:solidFill>
                <a:srgbClr val="000000"/>
              </a:solidFill>
              <a:latin typeface="Segoe UI Semibold"/>
            </a:endParaRPr>
          </a:p>
        </p:txBody>
      </p:sp>
      <p:sp>
        <p:nvSpPr>
          <p:cNvPr id="274" name="Trapezoid 273">
            <a:extLst>
              <a:ext uri="{FF2B5EF4-FFF2-40B4-BE49-F238E27FC236}">
                <a16:creationId xmlns:a16="http://schemas.microsoft.com/office/drawing/2014/main" id="{167DF051-673F-4A29-973F-0376D93E27A9}"/>
              </a:ext>
            </a:extLst>
          </p:cNvPr>
          <p:cNvSpPr/>
          <p:nvPr/>
        </p:nvSpPr>
        <p:spPr>
          <a:xfrm rot="16200000">
            <a:off x="4468642" y="-2730977"/>
            <a:ext cx="4626961" cy="11409389"/>
          </a:xfrm>
          <a:prstGeom prst="trapezoid">
            <a:avLst>
              <a:gd name="adj" fmla="val 43093"/>
            </a:avLst>
          </a:prstGeom>
          <a:gradFill>
            <a:gsLst>
              <a:gs pos="0">
                <a:schemeClr val="accent3">
                  <a:lumMod val="5000"/>
                  <a:lumOff val="95000"/>
                  <a:alpha val="0"/>
                </a:schemeClr>
              </a:gs>
              <a:gs pos="75000">
                <a:schemeClr val="bg1">
                  <a:lumMod val="48000"/>
                  <a:alpha val="17000"/>
                </a:schemeClr>
              </a:gs>
              <a:gs pos="88000">
                <a:schemeClr val="bg1">
                  <a:lumMod val="25000"/>
                  <a:alpha val="10000"/>
                </a:schemeClr>
              </a:gs>
              <a:gs pos="100000">
                <a:schemeClr val="bg1">
                  <a:lumMod val="91000"/>
                  <a:lumOff val="9000"/>
                  <a:alpha val="17000"/>
                </a:schemeClr>
              </a:gs>
            </a:gsLst>
            <a:lin ang="5400000" scaled="1"/>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defTabSz="932357">
              <a:defRPr/>
            </a:pPr>
            <a:endParaRPr lang="en-US" sz="1836">
              <a:solidFill>
                <a:prstClr val="white"/>
              </a:solidFill>
              <a:latin typeface="Calibri" panose="020F0502020204030204"/>
            </a:endParaRPr>
          </a:p>
        </p:txBody>
      </p:sp>
      <p:sp>
        <p:nvSpPr>
          <p:cNvPr id="185" name="Rectangle 184">
            <a:extLst>
              <a:ext uri="{FF2B5EF4-FFF2-40B4-BE49-F238E27FC236}">
                <a16:creationId xmlns:a16="http://schemas.microsoft.com/office/drawing/2014/main" id="{481C9084-7041-4028-AEBA-28038FB8A2B7}"/>
              </a:ext>
            </a:extLst>
          </p:cNvPr>
          <p:cNvSpPr/>
          <p:nvPr/>
        </p:nvSpPr>
        <p:spPr bwMode="auto">
          <a:xfrm>
            <a:off x="8120276" y="1107227"/>
            <a:ext cx="4315266" cy="459053"/>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6222" rIns="0" bIns="26222" numCol="1" spcCol="0" rtlCol="0" fromWordArt="0" anchor="ctr" anchorCtr="0" forceAA="0" compatLnSpc="1">
            <a:prstTxWarp prst="textNoShape">
              <a:avLst/>
            </a:prstTxWarp>
            <a:noAutofit/>
          </a:bodyPr>
          <a:lstStyle/>
          <a:p>
            <a:pPr algn="ctr" defTabSz="524432">
              <a:defRPr/>
            </a:pPr>
            <a:r>
              <a:rPr lang="en-US" sz="1575">
                <a:solidFill>
                  <a:prstClr val="white"/>
                </a:solidFill>
                <a:latin typeface="Segoe UI Semibold" panose="020B0702040204020203" pitchFamily="34" charset="0"/>
                <a:cs typeface="Segoe UI Semibold" panose="020B0702040204020203" pitchFamily="34" charset="0"/>
              </a:rPr>
              <a:t>Azure Site Recovery</a:t>
            </a:r>
          </a:p>
        </p:txBody>
      </p:sp>
      <p:sp>
        <p:nvSpPr>
          <p:cNvPr id="167" name="Rectangle 166">
            <a:extLst>
              <a:ext uri="{FF2B5EF4-FFF2-40B4-BE49-F238E27FC236}">
                <a16:creationId xmlns:a16="http://schemas.microsoft.com/office/drawing/2014/main" id="{1C18C2D3-5A7D-42BE-820D-51E0F8CC2D48}"/>
              </a:ext>
            </a:extLst>
          </p:cNvPr>
          <p:cNvSpPr/>
          <p:nvPr/>
        </p:nvSpPr>
        <p:spPr bwMode="auto">
          <a:xfrm>
            <a:off x="5423606" y="1107227"/>
            <a:ext cx="2697479" cy="459053"/>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6222" rIns="0" bIns="26222" numCol="1" spcCol="0" rtlCol="0" fromWordArt="0" anchor="ctr" anchorCtr="0" forceAA="0" compatLnSpc="1">
            <a:prstTxWarp prst="textNoShape">
              <a:avLst/>
            </a:prstTxWarp>
            <a:noAutofit/>
          </a:bodyPr>
          <a:lstStyle/>
          <a:p>
            <a:pPr algn="ctr" defTabSz="524432">
              <a:defRPr/>
            </a:pPr>
            <a:r>
              <a:rPr lang="en-US" sz="1575">
                <a:solidFill>
                  <a:prstClr val="white"/>
                </a:solidFill>
                <a:latin typeface="Segoe UI Semibold" panose="020B0702040204020203" pitchFamily="34" charset="0"/>
                <a:cs typeface="Segoe UI Semibold" panose="020B0702040204020203" pitchFamily="34" charset="0"/>
              </a:rPr>
              <a:t>Availability Zones</a:t>
            </a:r>
          </a:p>
        </p:txBody>
      </p:sp>
      <p:sp>
        <p:nvSpPr>
          <p:cNvPr id="166" name="Rectangle 165">
            <a:extLst>
              <a:ext uri="{FF2B5EF4-FFF2-40B4-BE49-F238E27FC236}">
                <a16:creationId xmlns:a16="http://schemas.microsoft.com/office/drawing/2014/main" id="{7F4BBE01-2C2C-4E31-969A-AC6F48B3B7F1}"/>
              </a:ext>
            </a:extLst>
          </p:cNvPr>
          <p:cNvSpPr/>
          <p:nvPr/>
        </p:nvSpPr>
        <p:spPr bwMode="auto">
          <a:xfrm>
            <a:off x="3115404" y="1107227"/>
            <a:ext cx="2309812" cy="459053"/>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6222" rIns="0" bIns="26222" numCol="1" spcCol="0" rtlCol="0" fromWordArt="0" anchor="ctr" anchorCtr="0" forceAA="0" compatLnSpc="1">
            <a:prstTxWarp prst="textNoShape">
              <a:avLst/>
            </a:prstTxWarp>
            <a:noAutofit/>
          </a:bodyPr>
          <a:lstStyle/>
          <a:p>
            <a:pPr algn="ctr" defTabSz="524432">
              <a:defRPr/>
            </a:pPr>
            <a:r>
              <a:rPr lang="en-US" sz="1575">
                <a:solidFill>
                  <a:prstClr val="white"/>
                </a:solidFill>
                <a:latin typeface="Segoe UI Semibold" panose="020B0702040204020203" pitchFamily="34" charset="0"/>
                <a:cs typeface="Segoe UI Semibold" panose="020B0702040204020203" pitchFamily="34" charset="0"/>
              </a:rPr>
              <a:t>Availability Sets</a:t>
            </a:r>
          </a:p>
        </p:txBody>
      </p:sp>
      <p:sp>
        <p:nvSpPr>
          <p:cNvPr id="2" name="Rectangle 1">
            <a:extLst>
              <a:ext uri="{FF2B5EF4-FFF2-40B4-BE49-F238E27FC236}">
                <a16:creationId xmlns:a16="http://schemas.microsoft.com/office/drawing/2014/main" id="{FA803192-C623-4085-B4FE-1EAD566564A6}"/>
              </a:ext>
            </a:extLst>
          </p:cNvPr>
          <p:cNvSpPr/>
          <p:nvPr/>
        </p:nvSpPr>
        <p:spPr bwMode="auto">
          <a:xfrm>
            <a:off x="1077428" y="1107227"/>
            <a:ext cx="2037976" cy="459053"/>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6222" rIns="0" bIns="26222" numCol="1" spcCol="0" rtlCol="0" fromWordArt="0" anchor="ctr" anchorCtr="0" forceAA="0" compatLnSpc="1">
            <a:prstTxWarp prst="textNoShape">
              <a:avLst/>
            </a:prstTxWarp>
            <a:noAutofit/>
          </a:bodyPr>
          <a:lstStyle/>
          <a:p>
            <a:pPr algn="ctr" defTabSz="524432">
              <a:defRPr/>
            </a:pPr>
            <a:r>
              <a:rPr lang="en-US" sz="1575">
                <a:solidFill>
                  <a:prstClr val="white"/>
                </a:solidFill>
                <a:latin typeface="Segoe UI Semibold" panose="020B0702040204020203" pitchFamily="34" charset="0"/>
                <a:cs typeface="Segoe UI Semibold" panose="020B0702040204020203" pitchFamily="34" charset="0"/>
              </a:rPr>
              <a:t>Premium Storage</a:t>
            </a:r>
          </a:p>
        </p:txBody>
      </p:sp>
      <p:sp>
        <p:nvSpPr>
          <p:cNvPr id="277" name="Rectangle 365">
            <a:extLst>
              <a:ext uri="{FF2B5EF4-FFF2-40B4-BE49-F238E27FC236}">
                <a16:creationId xmlns:a16="http://schemas.microsoft.com/office/drawing/2014/main" id="{90084B85-2559-446A-AA73-C29F25840BA0}"/>
              </a:ext>
            </a:extLst>
          </p:cNvPr>
          <p:cNvSpPr>
            <a:spLocks noChangeArrowheads="1"/>
          </p:cNvSpPr>
          <p:nvPr/>
        </p:nvSpPr>
        <p:spPr bwMode="auto">
          <a:xfrm>
            <a:off x="1573822" y="4407083"/>
            <a:ext cx="1219262" cy="33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49419" tIns="24709" rIns="49419" bIns="24709"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503989" eaLnBrk="1" hangingPunct="1">
              <a:defRPr/>
            </a:pPr>
            <a:r>
              <a:rPr lang="en-US" altLang="en-US" sz="1799">
                <a:solidFill>
                  <a:srgbClr val="3C3C41"/>
                </a:solidFill>
                <a:latin typeface="Segoe UI Semibold" panose="020B0702040204020203" pitchFamily="34" charset="0"/>
                <a:cs typeface="Segoe UI Semibold" panose="020B0702040204020203" pitchFamily="34" charset="0"/>
              </a:rPr>
              <a:t>SLA 99.9%</a:t>
            </a:r>
          </a:p>
        </p:txBody>
      </p:sp>
      <p:sp>
        <p:nvSpPr>
          <p:cNvPr id="280" name="Rectangle 365">
            <a:extLst>
              <a:ext uri="{FF2B5EF4-FFF2-40B4-BE49-F238E27FC236}">
                <a16:creationId xmlns:a16="http://schemas.microsoft.com/office/drawing/2014/main" id="{66B8A13C-FC76-4CCF-B22A-132EFCDFA6F8}"/>
              </a:ext>
            </a:extLst>
          </p:cNvPr>
          <p:cNvSpPr>
            <a:spLocks noChangeArrowheads="1"/>
          </p:cNvSpPr>
          <p:nvPr/>
        </p:nvSpPr>
        <p:spPr bwMode="auto">
          <a:xfrm>
            <a:off x="3703226" y="4407083"/>
            <a:ext cx="1415451" cy="33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49419" tIns="24709" rIns="49419" bIns="24709"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503989" eaLnBrk="1" hangingPunct="1">
              <a:defRPr/>
            </a:pPr>
            <a:r>
              <a:rPr lang="en-US" altLang="en-US" sz="1799">
                <a:solidFill>
                  <a:srgbClr val="000000"/>
                </a:solidFill>
                <a:latin typeface="Segoe UI Semibold" panose="020B0702040204020203" pitchFamily="34" charset="0"/>
                <a:cs typeface="Segoe UI Semibold" panose="020B0702040204020203" pitchFamily="34" charset="0"/>
              </a:rPr>
              <a:t>SLA 99.95% </a:t>
            </a:r>
          </a:p>
        </p:txBody>
      </p:sp>
      <p:sp>
        <p:nvSpPr>
          <p:cNvPr id="289" name="Rectangle 365">
            <a:extLst>
              <a:ext uri="{FF2B5EF4-FFF2-40B4-BE49-F238E27FC236}">
                <a16:creationId xmlns:a16="http://schemas.microsoft.com/office/drawing/2014/main" id="{A8D6430D-07CE-4C82-838F-204395B6D6FF}"/>
              </a:ext>
            </a:extLst>
          </p:cNvPr>
          <p:cNvSpPr>
            <a:spLocks noChangeArrowheads="1"/>
          </p:cNvSpPr>
          <p:nvPr/>
        </p:nvSpPr>
        <p:spPr bwMode="auto">
          <a:xfrm>
            <a:off x="6134180" y="4407083"/>
            <a:ext cx="1415451" cy="33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49419" tIns="24709" rIns="49419" bIns="24709"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503989" eaLnBrk="1" hangingPunct="1">
              <a:defRPr/>
            </a:pPr>
            <a:r>
              <a:rPr lang="en-US" altLang="en-US" sz="1799">
                <a:solidFill>
                  <a:srgbClr val="000000"/>
                </a:solidFill>
                <a:latin typeface="Segoe UI Semibold" panose="020B0702040204020203" pitchFamily="34" charset="0"/>
                <a:cs typeface="Segoe UI Semibold" panose="020B0702040204020203" pitchFamily="34" charset="0"/>
              </a:rPr>
              <a:t>SLA 99.99% </a:t>
            </a:r>
          </a:p>
        </p:txBody>
      </p:sp>
      <p:sp>
        <p:nvSpPr>
          <p:cNvPr id="290" name="Rectangle 365">
            <a:extLst>
              <a:ext uri="{FF2B5EF4-FFF2-40B4-BE49-F238E27FC236}">
                <a16:creationId xmlns:a16="http://schemas.microsoft.com/office/drawing/2014/main" id="{7CE00AB7-D27E-4706-B625-4FB11DD356CC}"/>
              </a:ext>
            </a:extLst>
          </p:cNvPr>
          <p:cNvSpPr>
            <a:spLocks noChangeArrowheads="1"/>
          </p:cNvSpPr>
          <p:nvPr/>
        </p:nvSpPr>
        <p:spPr bwMode="auto">
          <a:xfrm>
            <a:off x="9561437" y="4407083"/>
            <a:ext cx="1785138" cy="33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49419" tIns="24709" rIns="49419" bIns="24709"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503989" eaLnBrk="1" hangingPunct="1">
              <a:defRPr/>
            </a:pPr>
            <a:r>
              <a:rPr lang="en-US" altLang="en-US" sz="1799">
                <a:solidFill>
                  <a:srgbClr val="000000"/>
                </a:solidFill>
                <a:latin typeface="Segoe UI Semibold" panose="020B0702040204020203" pitchFamily="34" charset="0"/>
                <a:cs typeface="Segoe UI Semibold" panose="020B0702040204020203" pitchFamily="34" charset="0"/>
              </a:rPr>
              <a:t>RTO 30 minutes</a:t>
            </a:r>
          </a:p>
        </p:txBody>
      </p:sp>
    </p:spTree>
    <p:extLst>
      <p:ext uri="{BB962C8B-B14F-4D97-AF65-F5344CB8AC3E}">
        <p14:creationId xmlns:p14="http://schemas.microsoft.com/office/powerpoint/2010/main" val="1569092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wipe(left)">
                                      <p:cBhvr>
                                        <p:cTn id="7" dur="1000"/>
                                        <p:tgtEl>
                                          <p:spTgt spid="27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33"/>
                                        </p:tgtEl>
                                        <p:attrNameLst>
                                          <p:attrName>style.visibility</p:attrName>
                                        </p:attrNameLst>
                                      </p:cBhvr>
                                      <p:to>
                                        <p:strVal val="visible"/>
                                      </p:to>
                                    </p:set>
                                    <p:anim calcmode="lin" valueType="num">
                                      <p:cBhvr>
                                        <p:cTn id="12" dur="500" fill="hold"/>
                                        <p:tgtEl>
                                          <p:spTgt spid="433"/>
                                        </p:tgtEl>
                                        <p:attrNameLst>
                                          <p:attrName>ppt_w</p:attrName>
                                        </p:attrNameLst>
                                      </p:cBhvr>
                                      <p:tavLst>
                                        <p:tav tm="0">
                                          <p:val>
                                            <p:fltVal val="0"/>
                                          </p:val>
                                        </p:tav>
                                        <p:tav tm="100000">
                                          <p:val>
                                            <p:strVal val="#ppt_w"/>
                                          </p:val>
                                        </p:tav>
                                      </p:tavLst>
                                    </p:anim>
                                    <p:anim calcmode="lin" valueType="num">
                                      <p:cBhvr>
                                        <p:cTn id="13" dur="500" fill="hold"/>
                                        <p:tgtEl>
                                          <p:spTgt spid="433"/>
                                        </p:tgtEl>
                                        <p:attrNameLst>
                                          <p:attrName>ppt_h</p:attrName>
                                        </p:attrNameLst>
                                      </p:cBhvr>
                                      <p:tavLst>
                                        <p:tav tm="0">
                                          <p:val>
                                            <p:fltVal val="0"/>
                                          </p:val>
                                        </p:tav>
                                        <p:tav tm="100000">
                                          <p:val>
                                            <p:strVal val="#ppt_h"/>
                                          </p:val>
                                        </p:tav>
                                      </p:tavLst>
                                    </p:anim>
                                    <p:animEffect transition="in" filter="fade">
                                      <p:cBhvr>
                                        <p:cTn id="14" dur="500"/>
                                        <p:tgtEl>
                                          <p:spTgt spid="43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44"/>
                                        </p:tgtEl>
                                        <p:attrNameLst>
                                          <p:attrName>style.visibility</p:attrName>
                                        </p:attrNameLst>
                                      </p:cBhvr>
                                      <p:to>
                                        <p:strVal val="visible"/>
                                      </p:to>
                                    </p:set>
                                    <p:anim calcmode="lin" valueType="num">
                                      <p:cBhvr>
                                        <p:cTn id="17" dur="500" fill="hold"/>
                                        <p:tgtEl>
                                          <p:spTgt spid="644"/>
                                        </p:tgtEl>
                                        <p:attrNameLst>
                                          <p:attrName>ppt_w</p:attrName>
                                        </p:attrNameLst>
                                      </p:cBhvr>
                                      <p:tavLst>
                                        <p:tav tm="0">
                                          <p:val>
                                            <p:fltVal val="0"/>
                                          </p:val>
                                        </p:tav>
                                        <p:tav tm="100000">
                                          <p:val>
                                            <p:strVal val="#ppt_w"/>
                                          </p:val>
                                        </p:tav>
                                      </p:tavLst>
                                    </p:anim>
                                    <p:anim calcmode="lin" valueType="num">
                                      <p:cBhvr>
                                        <p:cTn id="18" dur="500" fill="hold"/>
                                        <p:tgtEl>
                                          <p:spTgt spid="644"/>
                                        </p:tgtEl>
                                        <p:attrNameLst>
                                          <p:attrName>ppt_h</p:attrName>
                                        </p:attrNameLst>
                                      </p:cBhvr>
                                      <p:tavLst>
                                        <p:tav tm="0">
                                          <p:val>
                                            <p:fltVal val="0"/>
                                          </p:val>
                                        </p:tav>
                                        <p:tav tm="100000">
                                          <p:val>
                                            <p:strVal val="#ppt_h"/>
                                          </p:val>
                                        </p:tav>
                                      </p:tavLst>
                                    </p:anim>
                                    <p:animEffect transition="in" filter="fade">
                                      <p:cBhvr>
                                        <p:cTn id="19" dur="500"/>
                                        <p:tgtEl>
                                          <p:spTgt spid="644"/>
                                        </p:tgtEl>
                                      </p:cBhvr>
                                    </p:animEffect>
                                  </p:childTnLst>
                                </p:cTn>
                              </p:par>
                              <p:par>
                                <p:cTn id="20" presetID="53" presetClass="entr" presetSubtype="16" fill="hold" nodeType="withEffect">
                                  <p:stCondLst>
                                    <p:cond delay="250"/>
                                  </p:stCondLst>
                                  <p:childTnLst>
                                    <p:set>
                                      <p:cBhvr>
                                        <p:cTn id="21" dur="1" fill="hold">
                                          <p:stCondLst>
                                            <p:cond delay="0"/>
                                          </p:stCondLst>
                                        </p:cTn>
                                        <p:tgtEl>
                                          <p:spTgt spid="424"/>
                                        </p:tgtEl>
                                        <p:attrNameLst>
                                          <p:attrName>style.visibility</p:attrName>
                                        </p:attrNameLst>
                                      </p:cBhvr>
                                      <p:to>
                                        <p:strVal val="visible"/>
                                      </p:to>
                                    </p:set>
                                    <p:anim calcmode="lin" valueType="num">
                                      <p:cBhvr>
                                        <p:cTn id="22" dur="500" fill="hold"/>
                                        <p:tgtEl>
                                          <p:spTgt spid="424"/>
                                        </p:tgtEl>
                                        <p:attrNameLst>
                                          <p:attrName>ppt_w</p:attrName>
                                        </p:attrNameLst>
                                      </p:cBhvr>
                                      <p:tavLst>
                                        <p:tav tm="0">
                                          <p:val>
                                            <p:fltVal val="0"/>
                                          </p:val>
                                        </p:tav>
                                        <p:tav tm="100000">
                                          <p:val>
                                            <p:strVal val="#ppt_w"/>
                                          </p:val>
                                        </p:tav>
                                      </p:tavLst>
                                    </p:anim>
                                    <p:anim calcmode="lin" valueType="num">
                                      <p:cBhvr>
                                        <p:cTn id="23" dur="500" fill="hold"/>
                                        <p:tgtEl>
                                          <p:spTgt spid="424"/>
                                        </p:tgtEl>
                                        <p:attrNameLst>
                                          <p:attrName>ppt_h</p:attrName>
                                        </p:attrNameLst>
                                      </p:cBhvr>
                                      <p:tavLst>
                                        <p:tav tm="0">
                                          <p:val>
                                            <p:fltVal val="0"/>
                                          </p:val>
                                        </p:tav>
                                        <p:tav tm="100000">
                                          <p:val>
                                            <p:strVal val="#ppt_h"/>
                                          </p:val>
                                        </p:tav>
                                      </p:tavLst>
                                    </p:anim>
                                    <p:animEffect transition="in" filter="fade">
                                      <p:cBhvr>
                                        <p:cTn id="24" dur="500"/>
                                        <p:tgtEl>
                                          <p:spTgt spid="4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183"/>
                                        </p:tgtEl>
                                        <p:attrNameLst>
                                          <p:attrName>style.visibility</p:attrName>
                                        </p:attrNameLst>
                                      </p:cBhvr>
                                      <p:to>
                                        <p:strVal val="visible"/>
                                      </p:to>
                                    </p:set>
                                    <p:anim calcmode="lin" valueType="num">
                                      <p:cBhvr>
                                        <p:cTn id="27" dur="500" fill="hold"/>
                                        <p:tgtEl>
                                          <p:spTgt spid="183"/>
                                        </p:tgtEl>
                                        <p:attrNameLst>
                                          <p:attrName>ppt_w</p:attrName>
                                        </p:attrNameLst>
                                      </p:cBhvr>
                                      <p:tavLst>
                                        <p:tav tm="0">
                                          <p:val>
                                            <p:fltVal val="0"/>
                                          </p:val>
                                        </p:tav>
                                        <p:tav tm="100000">
                                          <p:val>
                                            <p:strVal val="#ppt_w"/>
                                          </p:val>
                                        </p:tav>
                                      </p:tavLst>
                                    </p:anim>
                                    <p:anim calcmode="lin" valueType="num">
                                      <p:cBhvr>
                                        <p:cTn id="28" dur="500" fill="hold"/>
                                        <p:tgtEl>
                                          <p:spTgt spid="183"/>
                                        </p:tgtEl>
                                        <p:attrNameLst>
                                          <p:attrName>ppt_h</p:attrName>
                                        </p:attrNameLst>
                                      </p:cBhvr>
                                      <p:tavLst>
                                        <p:tav tm="0">
                                          <p:val>
                                            <p:fltVal val="0"/>
                                          </p:val>
                                        </p:tav>
                                        <p:tav tm="100000">
                                          <p:val>
                                            <p:strVal val="#ppt_h"/>
                                          </p:val>
                                        </p:tav>
                                      </p:tavLst>
                                    </p:anim>
                                    <p:animEffect transition="in" filter="fade">
                                      <p:cBhvr>
                                        <p:cTn id="29" dur="500"/>
                                        <p:tgtEl>
                                          <p:spTgt spid="183"/>
                                        </p:tgtEl>
                                      </p:cBhvr>
                                    </p:animEffect>
                                  </p:childTnLst>
                                </p:cTn>
                              </p:par>
                              <p:par>
                                <p:cTn id="30" presetID="53" presetClass="entr" presetSubtype="16" fill="hold" nodeType="withEffect">
                                  <p:stCondLst>
                                    <p:cond delay="500"/>
                                  </p:stCondLst>
                                  <p:childTnLst>
                                    <p:set>
                                      <p:cBhvr>
                                        <p:cTn id="31" dur="1" fill="hold">
                                          <p:stCondLst>
                                            <p:cond delay="0"/>
                                          </p:stCondLst>
                                        </p:cTn>
                                        <p:tgtEl>
                                          <p:spTgt spid="430"/>
                                        </p:tgtEl>
                                        <p:attrNameLst>
                                          <p:attrName>style.visibility</p:attrName>
                                        </p:attrNameLst>
                                      </p:cBhvr>
                                      <p:to>
                                        <p:strVal val="visible"/>
                                      </p:to>
                                    </p:set>
                                    <p:anim calcmode="lin" valueType="num">
                                      <p:cBhvr>
                                        <p:cTn id="32" dur="500" fill="hold"/>
                                        <p:tgtEl>
                                          <p:spTgt spid="430"/>
                                        </p:tgtEl>
                                        <p:attrNameLst>
                                          <p:attrName>ppt_w</p:attrName>
                                        </p:attrNameLst>
                                      </p:cBhvr>
                                      <p:tavLst>
                                        <p:tav tm="0">
                                          <p:val>
                                            <p:fltVal val="0"/>
                                          </p:val>
                                        </p:tav>
                                        <p:tav tm="100000">
                                          <p:val>
                                            <p:strVal val="#ppt_w"/>
                                          </p:val>
                                        </p:tav>
                                      </p:tavLst>
                                    </p:anim>
                                    <p:anim calcmode="lin" valueType="num">
                                      <p:cBhvr>
                                        <p:cTn id="33" dur="500" fill="hold"/>
                                        <p:tgtEl>
                                          <p:spTgt spid="430"/>
                                        </p:tgtEl>
                                        <p:attrNameLst>
                                          <p:attrName>ppt_h</p:attrName>
                                        </p:attrNameLst>
                                      </p:cBhvr>
                                      <p:tavLst>
                                        <p:tav tm="0">
                                          <p:val>
                                            <p:fltVal val="0"/>
                                          </p:val>
                                        </p:tav>
                                        <p:tav tm="100000">
                                          <p:val>
                                            <p:strVal val="#ppt_h"/>
                                          </p:val>
                                        </p:tav>
                                      </p:tavLst>
                                    </p:anim>
                                    <p:animEffect transition="in" filter="fade">
                                      <p:cBhvr>
                                        <p:cTn id="34" dur="500"/>
                                        <p:tgtEl>
                                          <p:spTgt spid="430"/>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184"/>
                                        </p:tgtEl>
                                        <p:attrNameLst>
                                          <p:attrName>style.visibility</p:attrName>
                                        </p:attrNameLst>
                                      </p:cBhvr>
                                      <p:to>
                                        <p:strVal val="visible"/>
                                      </p:to>
                                    </p:set>
                                    <p:anim calcmode="lin" valueType="num">
                                      <p:cBhvr>
                                        <p:cTn id="37" dur="500" fill="hold"/>
                                        <p:tgtEl>
                                          <p:spTgt spid="184"/>
                                        </p:tgtEl>
                                        <p:attrNameLst>
                                          <p:attrName>ppt_w</p:attrName>
                                        </p:attrNameLst>
                                      </p:cBhvr>
                                      <p:tavLst>
                                        <p:tav tm="0">
                                          <p:val>
                                            <p:fltVal val="0"/>
                                          </p:val>
                                        </p:tav>
                                        <p:tav tm="100000">
                                          <p:val>
                                            <p:strVal val="#ppt_w"/>
                                          </p:val>
                                        </p:tav>
                                      </p:tavLst>
                                    </p:anim>
                                    <p:anim calcmode="lin" valueType="num">
                                      <p:cBhvr>
                                        <p:cTn id="38" dur="500" fill="hold"/>
                                        <p:tgtEl>
                                          <p:spTgt spid="184"/>
                                        </p:tgtEl>
                                        <p:attrNameLst>
                                          <p:attrName>ppt_h</p:attrName>
                                        </p:attrNameLst>
                                      </p:cBhvr>
                                      <p:tavLst>
                                        <p:tav tm="0">
                                          <p:val>
                                            <p:fltVal val="0"/>
                                          </p:val>
                                        </p:tav>
                                        <p:tav tm="100000">
                                          <p:val>
                                            <p:strVal val="#ppt_h"/>
                                          </p:val>
                                        </p:tav>
                                      </p:tavLst>
                                    </p:anim>
                                    <p:animEffect transition="in" filter="fade">
                                      <p:cBhvr>
                                        <p:cTn id="39" dur="500"/>
                                        <p:tgtEl>
                                          <p:spTgt spid="184"/>
                                        </p:tgtEl>
                                      </p:cBhvr>
                                    </p:animEffect>
                                  </p:childTnLst>
                                </p:cTn>
                              </p:par>
                              <p:par>
                                <p:cTn id="40" presetID="53" presetClass="entr" presetSubtype="16" fill="hold" nodeType="withEffect">
                                  <p:stCondLst>
                                    <p:cond delay="750"/>
                                  </p:stCondLst>
                                  <p:childTnLst>
                                    <p:set>
                                      <p:cBhvr>
                                        <p:cTn id="41" dur="1" fill="hold">
                                          <p:stCondLst>
                                            <p:cond delay="0"/>
                                          </p:stCondLst>
                                        </p:cTn>
                                        <p:tgtEl>
                                          <p:spTgt spid="454"/>
                                        </p:tgtEl>
                                        <p:attrNameLst>
                                          <p:attrName>style.visibility</p:attrName>
                                        </p:attrNameLst>
                                      </p:cBhvr>
                                      <p:to>
                                        <p:strVal val="visible"/>
                                      </p:to>
                                    </p:set>
                                    <p:anim calcmode="lin" valueType="num">
                                      <p:cBhvr>
                                        <p:cTn id="42" dur="500" fill="hold"/>
                                        <p:tgtEl>
                                          <p:spTgt spid="454"/>
                                        </p:tgtEl>
                                        <p:attrNameLst>
                                          <p:attrName>ppt_w</p:attrName>
                                        </p:attrNameLst>
                                      </p:cBhvr>
                                      <p:tavLst>
                                        <p:tav tm="0">
                                          <p:val>
                                            <p:fltVal val="0"/>
                                          </p:val>
                                        </p:tav>
                                        <p:tav tm="100000">
                                          <p:val>
                                            <p:strVal val="#ppt_w"/>
                                          </p:val>
                                        </p:tav>
                                      </p:tavLst>
                                    </p:anim>
                                    <p:anim calcmode="lin" valueType="num">
                                      <p:cBhvr>
                                        <p:cTn id="43" dur="500" fill="hold"/>
                                        <p:tgtEl>
                                          <p:spTgt spid="454"/>
                                        </p:tgtEl>
                                        <p:attrNameLst>
                                          <p:attrName>ppt_h</p:attrName>
                                        </p:attrNameLst>
                                      </p:cBhvr>
                                      <p:tavLst>
                                        <p:tav tm="0">
                                          <p:val>
                                            <p:fltVal val="0"/>
                                          </p:val>
                                        </p:tav>
                                        <p:tav tm="100000">
                                          <p:val>
                                            <p:strVal val="#ppt_h"/>
                                          </p:val>
                                        </p:tav>
                                      </p:tavLst>
                                    </p:anim>
                                    <p:animEffect transition="in" filter="fade">
                                      <p:cBhvr>
                                        <p:cTn id="44" dur="500"/>
                                        <p:tgtEl>
                                          <p:spTgt spid="454"/>
                                        </p:tgtEl>
                                      </p:cBhvr>
                                    </p:animEffect>
                                  </p:childTnLst>
                                </p:cTn>
                              </p:par>
                              <p:par>
                                <p:cTn id="45" presetID="53" presetClass="entr" presetSubtype="16" fill="hold" grpId="0" nodeType="withEffect">
                                  <p:stCondLst>
                                    <p:cond delay="750"/>
                                  </p:stCondLst>
                                  <p:childTnLst>
                                    <p:set>
                                      <p:cBhvr>
                                        <p:cTn id="46" dur="1" fill="hold">
                                          <p:stCondLst>
                                            <p:cond delay="0"/>
                                          </p:stCondLst>
                                        </p:cTn>
                                        <p:tgtEl>
                                          <p:spTgt spid="181"/>
                                        </p:tgtEl>
                                        <p:attrNameLst>
                                          <p:attrName>style.visibility</p:attrName>
                                        </p:attrNameLst>
                                      </p:cBhvr>
                                      <p:to>
                                        <p:strVal val="visible"/>
                                      </p:to>
                                    </p:set>
                                    <p:anim calcmode="lin" valueType="num">
                                      <p:cBhvr>
                                        <p:cTn id="47" dur="500" fill="hold"/>
                                        <p:tgtEl>
                                          <p:spTgt spid="181"/>
                                        </p:tgtEl>
                                        <p:attrNameLst>
                                          <p:attrName>ppt_w</p:attrName>
                                        </p:attrNameLst>
                                      </p:cBhvr>
                                      <p:tavLst>
                                        <p:tav tm="0">
                                          <p:val>
                                            <p:fltVal val="0"/>
                                          </p:val>
                                        </p:tav>
                                        <p:tav tm="100000">
                                          <p:val>
                                            <p:strVal val="#ppt_w"/>
                                          </p:val>
                                        </p:tav>
                                      </p:tavLst>
                                    </p:anim>
                                    <p:anim calcmode="lin" valueType="num">
                                      <p:cBhvr>
                                        <p:cTn id="48" dur="500" fill="hold"/>
                                        <p:tgtEl>
                                          <p:spTgt spid="181"/>
                                        </p:tgtEl>
                                        <p:attrNameLst>
                                          <p:attrName>ppt_h</p:attrName>
                                        </p:attrNameLst>
                                      </p:cBhvr>
                                      <p:tavLst>
                                        <p:tav tm="0">
                                          <p:val>
                                            <p:fltVal val="0"/>
                                          </p:val>
                                        </p:tav>
                                        <p:tav tm="100000">
                                          <p:val>
                                            <p:strVal val="#ppt_h"/>
                                          </p:val>
                                        </p:tav>
                                      </p:tavLst>
                                    </p:anim>
                                    <p:animEffect transition="in" filter="fade">
                                      <p:cBhvr>
                                        <p:cTn id="49" dur="500"/>
                                        <p:tgtEl>
                                          <p:spTgt spid="181"/>
                                        </p:tgtEl>
                                      </p:cBhvr>
                                    </p:animEffect>
                                  </p:childTnLst>
                                </p:cTn>
                              </p:par>
                              <p:par>
                                <p:cTn id="50" presetID="53" presetClass="entr" presetSubtype="16" fill="hold" grpId="1" nodeType="withEffect">
                                  <p:stCondLst>
                                    <p:cond delay="1000"/>
                                  </p:stCondLst>
                                  <p:childTnLst>
                                    <p:set>
                                      <p:cBhvr>
                                        <p:cTn id="51" dur="1" fill="hold">
                                          <p:stCondLst>
                                            <p:cond delay="0"/>
                                          </p:stCondLst>
                                        </p:cTn>
                                        <p:tgtEl>
                                          <p:spTgt spid="440"/>
                                        </p:tgtEl>
                                        <p:attrNameLst>
                                          <p:attrName>style.visibility</p:attrName>
                                        </p:attrNameLst>
                                      </p:cBhvr>
                                      <p:to>
                                        <p:strVal val="visible"/>
                                      </p:to>
                                    </p:set>
                                    <p:anim calcmode="lin" valueType="num">
                                      <p:cBhvr>
                                        <p:cTn id="52" dur="500" fill="hold"/>
                                        <p:tgtEl>
                                          <p:spTgt spid="440"/>
                                        </p:tgtEl>
                                        <p:attrNameLst>
                                          <p:attrName>ppt_w</p:attrName>
                                        </p:attrNameLst>
                                      </p:cBhvr>
                                      <p:tavLst>
                                        <p:tav tm="0">
                                          <p:val>
                                            <p:fltVal val="0"/>
                                          </p:val>
                                        </p:tav>
                                        <p:tav tm="100000">
                                          <p:val>
                                            <p:strVal val="#ppt_w"/>
                                          </p:val>
                                        </p:tav>
                                      </p:tavLst>
                                    </p:anim>
                                    <p:anim calcmode="lin" valueType="num">
                                      <p:cBhvr>
                                        <p:cTn id="53" dur="500" fill="hold"/>
                                        <p:tgtEl>
                                          <p:spTgt spid="440"/>
                                        </p:tgtEl>
                                        <p:attrNameLst>
                                          <p:attrName>ppt_h</p:attrName>
                                        </p:attrNameLst>
                                      </p:cBhvr>
                                      <p:tavLst>
                                        <p:tav tm="0">
                                          <p:val>
                                            <p:fltVal val="0"/>
                                          </p:val>
                                        </p:tav>
                                        <p:tav tm="100000">
                                          <p:val>
                                            <p:strVal val="#ppt_h"/>
                                          </p:val>
                                        </p:tav>
                                      </p:tavLst>
                                    </p:anim>
                                    <p:animEffect transition="in" filter="fade">
                                      <p:cBhvr>
                                        <p:cTn id="54" dur="500"/>
                                        <p:tgtEl>
                                          <p:spTgt spid="44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par>
                                <p:cTn id="60" presetID="53" presetClass="entr" presetSubtype="16" fill="hold" nodeType="withEffect">
                                  <p:stCondLst>
                                    <p:cond delay="250"/>
                                  </p:stCondLst>
                                  <p:childTnLst>
                                    <p:set>
                                      <p:cBhvr>
                                        <p:cTn id="61" dur="1" fill="hold">
                                          <p:stCondLst>
                                            <p:cond delay="0"/>
                                          </p:stCondLst>
                                        </p:cTn>
                                        <p:tgtEl>
                                          <p:spTgt spid="304"/>
                                        </p:tgtEl>
                                        <p:attrNameLst>
                                          <p:attrName>style.visibility</p:attrName>
                                        </p:attrNameLst>
                                      </p:cBhvr>
                                      <p:to>
                                        <p:strVal val="visible"/>
                                      </p:to>
                                    </p:set>
                                    <p:anim calcmode="lin" valueType="num">
                                      <p:cBhvr>
                                        <p:cTn id="62" dur="500" fill="hold"/>
                                        <p:tgtEl>
                                          <p:spTgt spid="304"/>
                                        </p:tgtEl>
                                        <p:attrNameLst>
                                          <p:attrName>ppt_w</p:attrName>
                                        </p:attrNameLst>
                                      </p:cBhvr>
                                      <p:tavLst>
                                        <p:tav tm="0">
                                          <p:val>
                                            <p:fltVal val="0"/>
                                          </p:val>
                                        </p:tav>
                                        <p:tav tm="100000">
                                          <p:val>
                                            <p:strVal val="#ppt_w"/>
                                          </p:val>
                                        </p:tav>
                                      </p:tavLst>
                                    </p:anim>
                                    <p:anim calcmode="lin" valueType="num">
                                      <p:cBhvr>
                                        <p:cTn id="63" dur="500" fill="hold"/>
                                        <p:tgtEl>
                                          <p:spTgt spid="304"/>
                                        </p:tgtEl>
                                        <p:attrNameLst>
                                          <p:attrName>ppt_h</p:attrName>
                                        </p:attrNameLst>
                                      </p:cBhvr>
                                      <p:tavLst>
                                        <p:tav tm="0">
                                          <p:val>
                                            <p:fltVal val="0"/>
                                          </p:val>
                                        </p:tav>
                                        <p:tav tm="100000">
                                          <p:val>
                                            <p:strVal val="#ppt_h"/>
                                          </p:val>
                                        </p:tav>
                                      </p:tavLst>
                                    </p:anim>
                                    <p:animEffect transition="in" filter="fade">
                                      <p:cBhvr>
                                        <p:cTn id="64" dur="500"/>
                                        <p:tgtEl>
                                          <p:spTgt spid="304"/>
                                        </p:tgtEl>
                                      </p:cBhvr>
                                    </p:animEffect>
                                  </p:childTnLst>
                                </p:cTn>
                              </p:par>
                              <p:par>
                                <p:cTn id="65" presetID="53" presetClass="entr" presetSubtype="16" fill="hold" grpId="1" nodeType="withEffect">
                                  <p:stCondLst>
                                    <p:cond delay="250"/>
                                  </p:stCondLst>
                                  <p:childTnLst>
                                    <p:set>
                                      <p:cBhvr>
                                        <p:cTn id="66" dur="1" fill="hold">
                                          <p:stCondLst>
                                            <p:cond delay="0"/>
                                          </p:stCondLst>
                                        </p:cTn>
                                        <p:tgtEl>
                                          <p:spTgt spid="195"/>
                                        </p:tgtEl>
                                        <p:attrNameLst>
                                          <p:attrName>style.visibility</p:attrName>
                                        </p:attrNameLst>
                                      </p:cBhvr>
                                      <p:to>
                                        <p:strVal val="visible"/>
                                      </p:to>
                                    </p:set>
                                    <p:anim calcmode="lin" valueType="num">
                                      <p:cBhvr>
                                        <p:cTn id="67" dur="500" fill="hold"/>
                                        <p:tgtEl>
                                          <p:spTgt spid="195"/>
                                        </p:tgtEl>
                                        <p:attrNameLst>
                                          <p:attrName>ppt_w</p:attrName>
                                        </p:attrNameLst>
                                      </p:cBhvr>
                                      <p:tavLst>
                                        <p:tav tm="0">
                                          <p:val>
                                            <p:fltVal val="0"/>
                                          </p:val>
                                        </p:tav>
                                        <p:tav tm="100000">
                                          <p:val>
                                            <p:strVal val="#ppt_w"/>
                                          </p:val>
                                        </p:tav>
                                      </p:tavLst>
                                    </p:anim>
                                    <p:anim calcmode="lin" valueType="num">
                                      <p:cBhvr>
                                        <p:cTn id="68" dur="500" fill="hold"/>
                                        <p:tgtEl>
                                          <p:spTgt spid="195"/>
                                        </p:tgtEl>
                                        <p:attrNameLst>
                                          <p:attrName>ppt_h</p:attrName>
                                        </p:attrNameLst>
                                      </p:cBhvr>
                                      <p:tavLst>
                                        <p:tav tm="0">
                                          <p:val>
                                            <p:fltVal val="0"/>
                                          </p:val>
                                        </p:tav>
                                        <p:tav tm="100000">
                                          <p:val>
                                            <p:strVal val="#ppt_h"/>
                                          </p:val>
                                        </p:tav>
                                      </p:tavLst>
                                    </p:anim>
                                    <p:animEffect transition="in" filter="fade">
                                      <p:cBhvr>
                                        <p:cTn id="69" dur="500"/>
                                        <p:tgtEl>
                                          <p:spTgt spid="195"/>
                                        </p:tgtEl>
                                      </p:cBhvr>
                                    </p:animEffect>
                                  </p:childTnLst>
                                </p:cTn>
                              </p:par>
                              <p:par>
                                <p:cTn id="70" presetID="53" presetClass="entr" presetSubtype="16" fill="hold" grpId="1" nodeType="withEffect">
                                  <p:stCondLst>
                                    <p:cond delay="500"/>
                                  </p:stCondLst>
                                  <p:childTnLst>
                                    <p:set>
                                      <p:cBhvr>
                                        <p:cTn id="71" dur="1" fill="hold">
                                          <p:stCondLst>
                                            <p:cond delay="0"/>
                                          </p:stCondLst>
                                        </p:cTn>
                                        <p:tgtEl>
                                          <p:spTgt spid="193"/>
                                        </p:tgtEl>
                                        <p:attrNameLst>
                                          <p:attrName>style.visibility</p:attrName>
                                        </p:attrNameLst>
                                      </p:cBhvr>
                                      <p:to>
                                        <p:strVal val="visible"/>
                                      </p:to>
                                    </p:set>
                                    <p:anim calcmode="lin" valueType="num">
                                      <p:cBhvr>
                                        <p:cTn id="72" dur="500" fill="hold"/>
                                        <p:tgtEl>
                                          <p:spTgt spid="193"/>
                                        </p:tgtEl>
                                        <p:attrNameLst>
                                          <p:attrName>ppt_w</p:attrName>
                                        </p:attrNameLst>
                                      </p:cBhvr>
                                      <p:tavLst>
                                        <p:tav tm="0">
                                          <p:val>
                                            <p:fltVal val="0"/>
                                          </p:val>
                                        </p:tav>
                                        <p:tav tm="100000">
                                          <p:val>
                                            <p:strVal val="#ppt_w"/>
                                          </p:val>
                                        </p:tav>
                                      </p:tavLst>
                                    </p:anim>
                                    <p:anim calcmode="lin" valueType="num">
                                      <p:cBhvr>
                                        <p:cTn id="73" dur="500" fill="hold"/>
                                        <p:tgtEl>
                                          <p:spTgt spid="193"/>
                                        </p:tgtEl>
                                        <p:attrNameLst>
                                          <p:attrName>ppt_h</p:attrName>
                                        </p:attrNameLst>
                                      </p:cBhvr>
                                      <p:tavLst>
                                        <p:tav tm="0">
                                          <p:val>
                                            <p:fltVal val="0"/>
                                          </p:val>
                                        </p:tav>
                                        <p:tav tm="100000">
                                          <p:val>
                                            <p:strVal val="#ppt_h"/>
                                          </p:val>
                                        </p:tav>
                                      </p:tavLst>
                                    </p:anim>
                                    <p:animEffect transition="in" filter="fade">
                                      <p:cBhvr>
                                        <p:cTn id="74" dur="500"/>
                                        <p:tgtEl>
                                          <p:spTgt spid="193"/>
                                        </p:tgtEl>
                                      </p:cBhvr>
                                    </p:animEffect>
                                  </p:childTnLst>
                                </p:cTn>
                              </p:par>
                              <p:par>
                                <p:cTn id="75" presetID="53" presetClass="entr" presetSubtype="16" fill="hold" grpId="1" nodeType="withEffect">
                                  <p:stCondLst>
                                    <p:cond delay="750"/>
                                  </p:stCondLst>
                                  <p:childTnLst>
                                    <p:set>
                                      <p:cBhvr>
                                        <p:cTn id="76" dur="1" fill="hold">
                                          <p:stCondLst>
                                            <p:cond delay="0"/>
                                          </p:stCondLst>
                                        </p:cTn>
                                        <p:tgtEl>
                                          <p:spTgt spid="194"/>
                                        </p:tgtEl>
                                        <p:attrNameLst>
                                          <p:attrName>style.visibility</p:attrName>
                                        </p:attrNameLst>
                                      </p:cBhvr>
                                      <p:to>
                                        <p:strVal val="visible"/>
                                      </p:to>
                                    </p:set>
                                    <p:anim calcmode="lin" valueType="num">
                                      <p:cBhvr>
                                        <p:cTn id="77" dur="500" fill="hold"/>
                                        <p:tgtEl>
                                          <p:spTgt spid="194"/>
                                        </p:tgtEl>
                                        <p:attrNameLst>
                                          <p:attrName>ppt_w</p:attrName>
                                        </p:attrNameLst>
                                      </p:cBhvr>
                                      <p:tavLst>
                                        <p:tav tm="0">
                                          <p:val>
                                            <p:fltVal val="0"/>
                                          </p:val>
                                        </p:tav>
                                        <p:tav tm="100000">
                                          <p:val>
                                            <p:strVal val="#ppt_w"/>
                                          </p:val>
                                        </p:tav>
                                      </p:tavLst>
                                    </p:anim>
                                    <p:anim calcmode="lin" valueType="num">
                                      <p:cBhvr>
                                        <p:cTn id="78" dur="500" fill="hold"/>
                                        <p:tgtEl>
                                          <p:spTgt spid="194"/>
                                        </p:tgtEl>
                                        <p:attrNameLst>
                                          <p:attrName>ppt_h</p:attrName>
                                        </p:attrNameLst>
                                      </p:cBhvr>
                                      <p:tavLst>
                                        <p:tav tm="0">
                                          <p:val>
                                            <p:fltVal val="0"/>
                                          </p:val>
                                        </p:tav>
                                        <p:tav tm="100000">
                                          <p:val>
                                            <p:strVal val="#ppt_h"/>
                                          </p:val>
                                        </p:tav>
                                      </p:tavLst>
                                    </p:anim>
                                    <p:animEffect transition="in" filter="fade">
                                      <p:cBhvr>
                                        <p:cTn id="79" dur="500"/>
                                        <p:tgtEl>
                                          <p:spTgt spid="194"/>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xit" presetSubtype="2" fill="hold" grpId="0" nodeType="clickEffect">
                                  <p:stCondLst>
                                    <p:cond delay="0"/>
                                  </p:stCondLst>
                                  <p:childTnLst>
                                    <p:animEffect transition="out" filter="wipe(right)">
                                      <p:cBhvr>
                                        <p:cTn id="83" dur="750"/>
                                        <p:tgtEl>
                                          <p:spTgt spid="254"/>
                                        </p:tgtEl>
                                      </p:cBhvr>
                                    </p:animEffect>
                                    <p:set>
                                      <p:cBhvr>
                                        <p:cTn id="84" dur="1" fill="hold">
                                          <p:stCondLst>
                                            <p:cond delay="749"/>
                                          </p:stCondLst>
                                        </p:cTn>
                                        <p:tgtEl>
                                          <p:spTgt spid="254"/>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440"/>
                                        </p:tgtEl>
                                      </p:cBhvr>
                                    </p:animEffect>
                                    <p:set>
                                      <p:cBhvr>
                                        <p:cTn id="87" dur="1" fill="hold">
                                          <p:stCondLst>
                                            <p:cond delay="499"/>
                                          </p:stCondLst>
                                        </p:cTn>
                                        <p:tgtEl>
                                          <p:spTgt spid="440"/>
                                        </p:tgtEl>
                                        <p:attrNameLst>
                                          <p:attrName>style.visibility</p:attrName>
                                        </p:attrNameLst>
                                      </p:cBhvr>
                                      <p:to>
                                        <p:strVal val="hidden"/>
                                      </p:to>
                                    </p:set>
                                  </p:childTnLst>
                                </p:cTn>
                              </p:par>
                            </p:childTnLst>
                          </p:cTn>
                        </p:par>
                        <p:par>
                          <p:cTn id="88" fill="hold">
                            <p:stCondLst>
                              <p:cond delay="750"/>
                            </p:stCondLst>
                            <p:childTnLst>
                              <p:par>
                                <p:cTn id="89" presetID="10" presetClass="entr" presetSubtype="0" fill="hold" grpId="0" nodeType="afterEffect">
                                  <p:stCondLst>
                                    <p:cond delay="0"/>
                                  </p:stCondLst>
                                  <p:childTnLst>
                                    <p:set>
                                      <p:cBhvr>
                                        <p:cTn id="90" dur="1" fill="hold">
                                          <p:stCondLst>
                                            <p:cond delay="0"/>
                                          </p:stCondLst>
                                        </p:cTn>
                                        <p:tgtEl>
                                          <p:spTgt spid="303"/>
                                        </p:tgtEl>
                                        <p:attrNameLst>
                                          <p:attrName>style.visibility</p:attrName>
                                        </p:attrNameLst>
                                      </p:cBhvr>
                                      <p:to>
                                        <p:strVal val="visible"/>
                                      </p:to>
                                    </p:set>
                                    <p:animEffect transition="in" filter="fade">
                                      <p:cBhvr>
                                        <p:cTn id="91" dur="500"/>
                                        <p:tgtEl>
                                          <p:spTgt spid="303"/>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2"/>
                                        </p:tgtEl>
                                        <p:attrNameLst>
                                          <p:attrName>style.visibility</p:attrName>
                                        </p:attrNameLst>
                                      </p:cBhvr>
                                      <p:to>
                                        <p:strVal val="visible"/>
                                      </p:to>
                                    </p:set>
                                    <p:animEffect transition="in" filter="fade">
                                      <p:cBhvr>
                                        <p:cTn id="94" dur="500"/>
                                        <p:tgtEl>
                                          <p:spTgt spid="2"/>
                                        </p:tgtEl>
                                      </p:cBhvr>
                                    </p:animEffect>
                                  </p:childTnLst>
                                </p:cTn>
                              </p:par>
                              <p:par>
                                <p:cTn id="95" presetID="1" presetClass="entr" presetSubtype="0" fill="hold" grpId="0" nodeType="withEffect">
                                  <p:stCondLst>
                                    <p:cond delay="250"/>
                                  </p:stCondLst>
                                  <p:childTnLst>
                                    <p:set>
                                      <p:cBhvr>
                                        <p:cTn id="96" dur="1" fill="hold">
                                          <p:stCondLst>
                                            <p:cond delay="0"/>
                                          </p:stCondLst>
                                        </p:cTn>
                                        <p:tgtEl>
                                          <p:spTgt spid="287"/>
                                        </p:tgtEl>
                                        <p:attrNameLst>
                                          <p:attrName>style.visibility</p:attrName>
                                        </p:attrNameLst>
                                      </p:cBhvr>
                                      <p:to>
                                        <p:strVal val="visible"/>
                                      </p:to>
                                    </p:set>
                                  </p:childTnLst>
                                </p:cTn>
                              </p:par>
                              <p:par>
                                <p:cTn id="97" presetID="1" presetClass="entr" presetSubtype="0" fill="hold" nodeType="withEffect">
                                  <p:stCondLst>
                                    <p:cond delay="250"/>
                                  </p:stCondLst>
                                  <p:childTnLst>
                                    <p:set>
                                      <p:cBhvr>
                                        <p:cTn id="98" dur="1" fill="hold">
                                          <p:stCondLst>
                                            <p:cond delay="0"/>
                                          </p:stCondLst>
                                        </p:cTn>
                                        <p:tgtEl>
                                          <p:spTgt spid="284"/>
                                        </p:tgtEl>
                                        <p:attrNameLst>
                                          <p:attrName>style.visibility</p:attrName>
                                        </p:attrNameLst>
                                      </p:cBhvr>
                                      <p:to>
                                        <p:strVal val="visible"/>
                                      </p:to>
                                    </p:set>
                                  </p:childTnLst>
                                </p:cTn>
                              </p:par>
                              <p:par>
                                <p:cTn id="99" presetID="35" presetClass="path" presetSubtype="0" decel="100000" fill="hold" grpId="1" nodeType="withEffect">
                                  <p:stCondLst>
                                    <p:cond delay="250"/>
                                  </p:stCondLst>
                                  <p:childTnLst>
                                    <p:animMotion origin="layout" path="M 3.70181E-6 3.92192E-6 L -0.03358 3.92192E-6 " pathEditMode="relative" rAng="0" ptsTypes="AA">
                                      <p:cBhvr>
                                        <p:cTn id="100" dur="750" spd="-100000" fill="hold"/>
                                        <p:tgtEl>
                                          <p:spTgt spid="2"/>
                                        </p:tgtEl>
                                        <p:attrNameLst>
                                          <p:attrName>ppt_x</p:attrName>
                                          <p:attrName>ppt_y</p:attrName>
                                        </p:attrNameLst>
                                      </p:cBhvr>
                                      <p:rCtr x="-1685" y="0"/>
                                    </p:animMotion>
                                  </p:childTnLst>
                                </p:cTn>
                              </p:par>
                              <p:par>
                                <p:cTn id="101" presetID="10" presetClass="entr" presetSubtype="0" fill="hold" grpId="0" nodeType="withEffect">
                                  <p:stCondLst>
                                    <p:cond delay="250"/>
                                  </p:stCondLst>
                                  <p:childTnLst>
                                    <p:set>
                                      <p:cBhvr>
                                        <p:cTn id="102" dur="1" fill="hold">
                                          <p:stCondLst>
                                            <p:cond delay="0"/>
                                          </p:stCondLst>
                                        </p:cTn>
                                        <p:tgtEl>
                                          <p:spTgt spid="277"/>
                                        </p:tgtEl>
                                        <p:attrNameLst>
                                          <p:attrName>style.visibility</p:attrName>
                                        </p:attrNameLst>
                                      </p:cBhvr>
                                      <p:to>
                                        <p:strVal val="visible"/>
                                      </p:to>
                                    </p:set>
                                    <p:animEffect transition="in" filter="fade">
                                      <p:cBhvr>
                                        <p:cTn id="103" dur="500"/>
                                        <p:tgtEl>
                                          <p:spTgt spid="277"/>
                                        </p:tgtEl>
                                      </p:cBhvr>
                                    </p:animEffect>
                                  </p:childTnLst>
                                </p:cTn>
                              </p:par>
                              <p:par>
                                <p:cTn id="104" presetID="10" presetClass="exit" presetSubtype="0" fill="hold" nodeType="withEffect">
                                  <p:stCondLst>
                                    <p:cond delay="250"/>
                                  </p:stCondLst>
                                  <p:childTnLst>
                                    <p:animEffect transition="out" filter="fade">
                                      <p:cBhvr>
                                        <p:cTn id="105" dur="500"/>
                                        <p:tgtEl>
                                          <p:spTgt spid="433"/>
                                        </p:tgtEl>
                                      </p:cBhvr>
                                    </p:animEffect>
                                    <p:set>
                                      <p:cBhvr>
                                        <p:cTn id="106" dur="1" fill="hold">
                                          <p:stCondLst>
                                            <p:cond delay="499"/>
                                          </p:stCondLst>
                                        </p:cTn>
                                        <p:tgtEl>
                                          <p:spTgt spid="433"/>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166"/>
                                        </p:tgtEl>
                                        <p:attrNameLst>
                                          <p:attrName>style.visibility</p:attrName>
                                        </p:attrNameLst>
                                      </p:cBhvr>
                                      <p:to>
                                        <p:strVal val="visible"/>
                                      </p:to>
                                    </p:set>
                                    <p:animEffect transition="in" filter="fade">
                                      <p:cBhvr>
                                        <p:cTn id="111" dur="500"/>
                                        <p:tgtEl>
                                          <p:spTgt spid="16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42"/>
                                        </p:tgtEl>
                                        <p:attrNameLst>
                                          <p:attrName>style.visibility</p:attrName>
                                        </p:attrNameLst>
                                      </p:cBhvr>
                                      <p:to>
                                        <p:strVal val="visible"/>
                                      </p:to>
                                    </p:set>
                                    <p:animEffect transition="in" filter="fade">
                                      <p:cBhvr>
                                        <p:cTn id="114" dur="500"/>
                                        <p:tgtEl>
                                          <p:spTgt spid="442"/>
                                        </p:tgtEl>
                                      </p:cBhvr>
                                    </p:animEffect>
                                  </p:childTnLst>
                                </p:cTn>
                              </p:par>
                              <p:par>
                                <p:cTn id="115" presetID="35" presetClass="path" presetSubtype="0" decel="100000" fill="hold" grpId="1" nodeType="withEffect">
                                  <p:stCondLst>
                                    <p:cond delay="0"/>
                                  </p:stCondLst>
                                  <p:childTnLst>
                                    <p:animMotion origin="layout" path="M 2.6168E-6 3.92192E-6 L -0.03357 3.92192E-6 " pathEditMode="relative" rAng="0" ptsTypes="AA">
                                      <p:cBhvr>
                                        <p:cTn id="116" dur="750" spd="-100000" fill="hold"/>
                                        <p:tgtEl>
                                          <p:spTgt spid="166"/>
                                        </p:tgtEl>
                                        <p:attrNameLst>
                                          <p:attrName>ppt_x</p:attrName>
                                          <p:attrName>ppt_y</p:attrName>
                                        </p:attrNameLst>
                                      </p:cBhvr>
                                      <p:rCtr x="-1685" y="0"/>
                                    </p:animMotion>
                                  </p:childTnLst>
                                </p:cTn>
                              </p:par>
                              <p:par>
                                <p:cTn id="117" presetID="10" presetClass="exit" presetSubtype="0" fill="hold" nodeType="withEffect">
                                  <p:stCondLst>
                                    <p:cond delay="0"/>
                                  </p:stCondLst>
                                  <p:childTnLst>
                                    <p:animEffect transition="out" filter="fade">
                                      <p:cBhvr>
                                        <p:cTn id="118" dur="500"/>
                                        <p:tgtEl>
                                          <p:spTgt spid="15"/>
                                        </p:tgtEl>
                                      </p:cBhvr>
                                    </p:animEffect>
                                    <p:set>
                                      <p:cBhvr>
                                        <p:cTn id="119" dur="1" fill="hold">
                                          <p:stCondLst>
                                            <p:cond delay="499"/>
                                          </p:stCondLst>
                                        </p:cTn>
                                        <p:tgtEl>
                                          <p:spTgt spid="15"/>
                                        </p:tgtEl>
                                        <p:attrNameLst>
                                          <p:attrName>style.visibility</p:attrName>
                                        </p:attrNameLst>
                                      </p:cBhvr>
                                      <p:to>
                                        <p:strVal val="hidden"/>
                                      </p:to>
                                    </p:set>
                                  </p:childTnLst>
                                </p:cTn>
                              </p:par>
                              <p:par>
                                <p:cTn id="120" presetID="10" presetClass="entr" presetSubtype="0" fill="hold" nodeType="withEffect">
                                  <p:stCondLst>
                                    <p:cond delay="0"/>
                                  </p:stCondLst>
                                  <p:childTnLst>
                                    <p:set>
                                      <p:cBhvr>
                                        <p:cTn id="121" dur="1" fill="hold">
                                          <p:stCondLst>
                                            <p:cond delay="0"/>
                                          </p:stCondLst>
                                        </p:cTn>
                                        <p:tgtEl>
                                          <p:spTgt spid="281"/>
                                        </p:tgtEl>
                                        <p:attrNameLst>
                                          <p:attrName>style.visibility</p:attrName>
                                        </p:attrNameLst>
                                      </p:cBhvr>
                                      <p:to>
                                        <p:strVal val="visible"/>
                                      </p:to>
                                    </p:set>
                                    <p:animEffect transition="in" filter="fade">
                                      <p:cBhvr>
                                        <p:cTn id="122" dur="500"/>
                                        <p:tgtEl>
                                          <p:spTgt spid="281"/>
                                        </p:tgtEl>
                                      </p:cBhvr>
                                    </p:animEffect>
                                  </p:childTnLst>
                                </p:cTn>
                              </p:par>
                              <p:par>
                                <p:cTn id="123" presetID="10" presetClass="exit" presetSubtype="0" fill="hold" nodeType="withEffect">
                                  <p:stCondLst>
                                    <p:cond delay="0"/>
                                  </p:stCondLst>
                                  <p:childTnLst>
                                    <p:animEffect transition="out" filter="fade">
                                      <p:cBhvr>
                                        <p:cTn id="124" dur="500"/>
                                        <p:tgtEl>
                                          <p:spTgt spid="424"/>
                                        </p:tgtEl>
                                      </p:cBhvr>
                                    </p:animEffect>
                                    <p:set>
                                      <p:cBhvr>
                                        <p:cTn id="125" dur="1" fill="hold">
                                          <p:stCondLst>
                                            <p:cond delay="499"/>
                                          </p:stCondLst>
                                        </p:cTn>
                                        <p:tgtEl>
                                          <p:spTgt spid="424"/>
                                        </p:tgtEl>
                                        <p:attrNameLst>
                                          <p:attrName>style.visibility</p:attrName>
                                        </p:attrNameLst>
                                      </p:cBhvr>
                                      <p:to>
                                        <p:strVal val="hidden"/>
                                      </p:to>
                                    </p:set>
                                  </p:childTnLst>
                                </p:cTn>
                              </p:par>
                              <p:par>
                                <p:cTn id="126" presetID="10" presetClass="entr" presetSubtype="0" fill="hold" grpId="0" nodeType="withEffect">
                                  <p:stCondLst>
                                    <p:cond delay="0"/>
                                  </p:stCondLst>
                                  <p:childTnLst>
                                    <p:set>
                                      <p:cBhvr>
                                        <p:cTn id="127" dur="1" fill="hold">
                                          <p:stCondLst>
                                            <p:cond delay="0"/>
                                          </p:stCondLst>
                                        </p:cTn>
                                        <p:tgtEl>
                                          <p:spTgt spid="273"/>
                                        </p:tgtEl>
                                        <p:attrNameLst>
                                          <p:attrName>style.visibility</p:attrName>
                                        </p:attrNameLst>
                                      </p:cBhvr>
                                      <p:to>
                                        <p:strVal val="visible"/>
                                      </p:to>
                                    </p:set>
                                    <p:animEffect transition="in" filter="fade">
                                      <p:cBhvr>
                                        <p:cTn id="128" dur="500"/>
                                        <p:tgtEl>
                                          <p:spTgt spid="273"/>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80"/>
                                        </p:tgtEl>
                                        <p:attrNameLst>
                                          <p:attrName>style.visibility</p:attrName>
                                        </p:attrNameLst>
                                      </p:cBhvr>
                                      <p:to>
                                        <p:strVal val="visible"/>
                                      </p:to>
                                    </p:set>
                                    <p:animEffect transition="in" filter="fade">
                                      <p:cBhvr>
                                        <p:cTn id="131" dur="500"/>
                                        <p:tgtEl>
                                          <p:spTgt spid="280"/>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167"/>
                                        </p:tgtEl>
                                        <p:attrNameLst>
                                          <p:attrName>style.visibility</p:attrName>
                                        </p:attrNameLst>
                                      </p:cBhvr>
                                      <p:to>
                                        <p:strVal val="visible"/>
                                      </p:to>
                                    </p:set>
                                    <p:animEffect transition="in" filter="fade">
                                      <p:cBhvr>
                                        <p:cTn id="136" dur="500"/>
                                        <p:tgtEl>
                                          <p:spTgt spid="167"/>
                                        </p:tgtEl>
                                      </p:cBhvr>
                                    </p:animEffect>
                                  </p:childTnLst>
                                </p:cTn>
                              </p:par>
                              <p:par>
                                <p:cTn id="137" presetID="35" presetClass="path" presetSubtype="0" decel="100000" fill="hold" grpId="1" nodeType="withEffect">
                                  <p:stCondLst>
                                    <p:cond delay="0"/>
                                  </p:stCondLst>
                                  <p:childTnLst>
                                    <p:animMotion origin="layout" path="M 5.99949E-7 3.92192E-6 L -0.03357 3.92192E-6 " pathEditMode="relative" rAng="0" ptsTypes="AA">
                                      <p:cBhvr>
                                        <p:cTn id="138" dur="750" spd="-100000" fill="hold"/>
                                        <p:tgtEl>
                                          <p:spTgt spid="167"/>
                                        </p:tgtEl>
                                        <p:attrNameLst>
                                          <p:attrName>ppt_x</p:attrName>
                                          <p:attrName>ppt_y</p:attrName>
                                        </p:attrNameLst>
                                      </p:cBhvr>
                                      <p:rCtr x="-1685" y="0"/>
                                    </p:animMotion>
                                  </p:childTnLst>
                                </p:cTn>
                              </p:par>
                              <p:par>
                                <p:cTn id="139" presetID="10" presetClass="exit" presetSubtype="0" fill="hold" nodeType="withEffect">
                                  <p:stCondLst>
                                    <p:cond delay="0"/>
                                  </p:stCondLst>
                                  <p:childTnLst>
                                    <p:animEffect transition="out" filter="fade">
                                      <p:cBhvr>
                                        <p:cTn id="140" dur="500"/>
                                        <p:tgtEl>
                                          <p:spTgt spid="191"/>
                                        </p:tgtEl>
                                      </p:cBhvr>
                                    </p:animEffect>
                                    <p:set>
                                      <p:cBhvr>
                                        <p:cTn id="141" dur="1" fill="hold">
                                          <p:stCondLst>
                                            <p:cond delay="499"/>
                                          </p:stCondLst>
                                        </p:cTn>
                                        <p:tgtEl>
                                          <p:spTgt spid="191"/>
                                        </p:tgtEl>
                                        <p:attrNameLst>
                                          <p:attrName>style.visibility</p:attrName>
                                        </p:attrNameLst>
                                      </p:cBhvr>
                                      <p:to>
                                        <p:strVal val="hidden"/>
                                      </p:to>
                                    </p:set>
                                  </p:childTnLst>
                                </p:cTn>
                              </p:par>
                              <p:par>
                                <p:cTn id="142" presetID="10" presetClass="exit" presetSubtype="0" fill="hold" nodeType="withEffect">
                                  <p:stCondLst>
                                    <p:cond delay="0"/>
                                  </p:stCondLst>
                                  <p:childTnLst>
                                    <p:animEffect transition="out" filter="fade">
                                      <p:cBhvr>
                                        <p:cTn id="143" dur="500"/>
                                        <p:tgtEl>
                                          <p:spTgt spid="430"/>
                                        </p:tgtEl>
                                      </p:cBhvr>
                                    </p:animEffect>
                                    <p:set>
                                      <p:cBhvr>
                                        <p:cTn id="144" dur="1" fill="hold">
                                          <p:stCondLst>
                                            <p:cond delay="499"/>
                                          </p:stCondLst>
                                        </p:cTn>
                                        <p:tgtEl>
                                          <p:spTgt spid="430"/>
                                        </p:tgtEl>
                                        <p:attrNameLst>
                                          <p:attrName>style.visibility</p:attrName>
                                        </p:attrNameLst>
                                      </p:cBhvr>
                                      <p:to>
                                        <p:strVal val="hidden"/>
                                      </p:to>
                                    </p:set>
                                  </p:childTnLst>
                                </p:cTn>
                              </p:par>
                              <p:par>
                                <p:cTn id="145" presetID="10" presetClass="entr" presetSubtype="0" fill="hold" nodeType="withEffect">
                                  <p:stCondLst>
                                    <p:cond delay="0"/>
                                  </p:stCondLst>
                                  <p:childTnLst>
                                    <p:set>
                                      <p:cBhvr>
                                        <p:cTn id="146" dur="1" fill="hold">
                                          <p:stCondLst>
                                            <p:cond delay="0"/>
                                          </p:stCondLst>
                                        </p:cTn>
                                        <p:tgtEl>
                                          <p:spTgt spid="586"/>
                                        </p:tgtEl>
                                        <p:attrNameLst>
                                          <p:attrName>style.visibility</p:attrName>
                                        </p:attrNameLst>
                                      </p:cBhvr>
                                      <p:to>
                                        <p:strVal val="visible"/>
                                      </p:to>
                                    </p:set>
                                    <p:animEffect transition="in" filter="fade">
                                      <p:cBhvr>
                                        <p:cTn id="147" dur="500"/>
                                        <p:tgtEl>
                                          <p:spTgt spid="58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89"/>
                                        </p:tgtEl>
                                        <p:attrNameLst>
                                          <p:attrName>style.visibility</p:attrName>
                                        </p:attrNameLst>
                                      </p:cBhvr>
                                      <p:to>
                                        <p:strVal val="visible"/>
                                      </p:to>
                                    </p:set>
                                    <p:animEffect transition="in" filter="fade">
                                      <p:cBhvr>
                                        <p:cTn id="150" dur="500"/>
                                        <p:tgtEl>
                                          <p:spTgt spid="289"/>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185"/>
                                        </p:tgtEl>
                                        <p:attrNameLst>
                                          <p:attrName>style.visibility</p:attrName>
                                        </p:attrNameLst>
                                      </p:cBhvr>
                                      <p:to>
                                        <p:strVal val="visible"/>
                                      </p:to>
                                    </p:set>
                                    <p:animEffect transition="in" filter="fade">
                                      <p:cBhvr>
                                        <p:cTn id="155" dur="500"/>
                                        <p:tgtEl>
                                          <p:spTgt spid="185"/>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443"/>
                                        </p:tgtEl>
                                        <p:attrNameLst>
                                          <p:attrName>style.visibility</p:attrName>
                                        </p:attrNameLst>
                                      </p:cBhvr>
                                      <p:to>
                                        <p:strVal val="visible"/>
                                      </p:to>
                                    </p:set>
                                    <p:animEffect transition="in" filter="fade">
                                      <p:cBhvr>
                                        <p:cTn id="158" dur="500"/>
                                        <p:tgtEl>
                                          <p:spTgt spid="443"/>
                                        </p:tgtEl>
                                      </p:cBhvr>
                                    </p:animEffect>
                                  </p:childTnLst>
                                </p:cTn>
                              </p:par>
                              <p:par>
                                <p:cTn id="159" presetID="35" presetClass="path" presetSubtype="0" decel="100000" fill="hold" grpId="1" nodeType="withEffect">
                                  <p:stCondLst>
                                    <p:cond delay="0"/>
                                  </p:stCondLst>
                                  <p:childTnLst>
                                    <p:animMotion origin="layout" path="M 2.24662E-6 3.92192E-6 L -0.03357 3.92192E-6 " pathEditMode="relative" rAng="0" ptsTypes="AA">
                                      <p:cBhvr>
                                        <p:cTn id="160" dur="750" spd="-100000" fill="hold"/>
                                        <p:tgtEl>
                                          <p:spTgt spid="185"/>
                                        </p:tgtEl>
                                        <p:attrNameLst>
                                          <p:attrName>ppt_x</p:attrName>
                                          <p:attrName>ppt_y</p:attrName>
                                        </p:attrNameLst>
                                      </p:cBhvr>
                                      <p:rCtr x="-1685" y="0"/>
                                    </p:animMotion>
                                  </p:childTnLst>
                                </p:cTn>
                              </p:par>
                              <p:par>
                                <p:cTn id="161" presetID="10" presetClass="exit" presetSubtype="0" fill="hold" nodeType="withEffect">
                                  <p:stCondLst>
                                    <p:cond delay="0"/>
                                  </p:stCondLst>
                                  <p:childTnLst>
                                    <p:animEffect transition="out" filter="fade">
                                      <p:cBhvr>
                                        <p:cTn id="162" dur="500"/>
                                        <p:tgtEl>
                                          <p:spTgt spid="453"/>
                                        </p:tgtEl>
                                      </p:cBhvr>
                                    </p:animEffect>
                                    <p:set>
                                      <p:cBhvr>
                                        <p:cTn id="163" dur="1" fill="hold">
                                          <p:stCondLst>
                                            <p:cond delay="499"/>
                                          </p:stCondLst>
                                        </p:cTn>
                                        <p:tgtEl>
                                          <p:spTgt spid="453"/>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455"/>
                                        </p:tgtEl>
                                      </p:cBhvr>
                                    </p:animEffect>
                                    <p:set>
                                      <p:cBhvr>
                                        <p:cTn id="166" dur="1" fill="hold">
                                          <p:stCondLst>
                                            <p:cond delay="499"/>
                                          </p:stCondLst>
                                        </p:cTn>
                                        <p:tgtEl>
                                          <p:spTgt spid="455"/>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454"/>
                                        </p:tgtEl>
                                      </p:cBhvr>
                                    </p:animEffect>
                                    <p:set>
                                      <p:cBhvr>
                                        <p:cTn id="169" dur="1" fill="hold">
                                          <p:stCondLst>
                                            <p:cond delay="499"/>
                                          </p:stCondLst>
                                        </p:cTn>
                                        <p:tgtEl>
                                          <p:spTgt spid="454"/>
                                        </p:tgtEl>
                                        <p:attrNameLst>
                                          <p:attrName>style.visibility</p:attrName>
                                        </p:attrNameLst>
                                      </p:cBhvr>
                                      <p:to>
                                        <p:strVal val="hidden"/>
                                      </p:to>
                                    </p:set>
                                  </p:childTnLst>
                                </p:cTn>
                              </p:par>
                              <p:par>
                                <p:cTn id="170" presetID="10" presetClass="entr" presetSubtype="0" fill="hold" nodeType="withEffect">
                                  <p:stCondLst>
                                    <p:cond delay="0"/>
                                  </p:stCondLst>
                                  <p:childTnLst>
                                    <p:set>
                                      <p:cBhvr>
                                        <p:cTn id="171" dur="1" fill="hold">
                                          <p:stCondLst>
                                            <p:cond delay="0"/>
                                          </p:stCondLst>
                                        </p:cTn>
                                        <p:tgtEl>
                                          <p:spTgt spid="640"/>
                                        </p:tgtEl>
                                        <p:attrNameLst>
                                          <p:attrName>style.visibility</p:attrName>
                                        </p:attrNameLst>
                                      </p:cBhvr>
                                      <p:to>
                                        <p:strVal val="visible"/>
                                      </p:to>
                                    </p:set>
                                    <p:animEffect transition="in" filter="fade">
                                      <p:cBhvr>
                                        <p:cTn id="172" dur="500"/>
                                        <p:tgtEl>
                                          <p:spTgt spid="640"/>
                                        </p:tgtEl>
                                      </p:cBhvr>
                                    </p:animEffect>
                                  </p:childTnLst>
                                </p:cTn>
                              </p:par>
                              <p:par>
                                <p:cTn id="173" presetID="10" presetClass="entr" presetSubtype="0" fill="hold" nodeType="withEffect">
                                  <p:stCondLst>
                                    <p:cond delay="0"/>
                                  </p:stCondLst>
                                  <p:childTnLst>
                                    <p:set>
                                      <p:cBhvr>
                                        <p:cTn id="174" dur="1" fill="hold">
                                          <p:stCondLst>
                                            <p:cond delay="0"/>
                                          </p:stCondLst>
                                        </p:cTn>
                                        <p:tgtEl>
                                          <p:spTgt spid="510"/>
                                        </p:tgtEl>
                                        <p:attrNameLst>
                                          <p:attrName>style.visibility</p:attrName>
                                        </p:attrNameLst>
                                      </p:cBhvr>
                                      <p:to>
                                        <p:strVal val="visible"/>
                                      </p:to>
                                    </p:set>
                                    <p:animEffect transition="in" filter="fade">
                                      <p:cBhvr>
                                        <p:cTn id="175" dur="500"/>
                                        <p:tgtEl>
                                          <p:spTgt spid="510"/>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290"/>
                                        </p:tgtEl>
                                        <p:attrNameLst>
                                          <p:attrName>style.visibility</p:attrName>
                                        </p:attrNameLst>
                                      </p:cBhvr>
                                      <p:to>
                                        <p:strVal val="visible"/>
                                      </p:to>
                                    </p:set>
                                    <p:animEffect transition="in" filter="fade">
                                      <p:cBhvr>
                                        <p:cTn id="178" dur="500"/>
                                        <p:tgtEl>
                                          <p:spTgt spid="290"/>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439"/>
                                        </p:tgtEl>
                                        <p:attrNameLst>
                                          <p:attrName>style.visibility</p:attrName>
                                        </p:attrNameLst>
                                      </p:cBhvr>
                                      <p:to>
                                        <p:strVal val="visible"/>
                                      </p:to>
                                    </p:set>
                                    <p:animEffect transition="in" filter="fade">
                                      <p:cBhvr>
                                        <p:cTn id="183" dur="500"/>
                                        <p:tgtEl>
                                          <p:spTgt spid="439"/>
                                        </p:tgtEl>
                                      </p:cBhvr>
                                    </p:animEffect>
                                  </p:childTnLst>
                                </p:cTn>
                              </p:par>
                              <p:par>
                                <p:cTn id="184" presetID="42" presetClass="path" presetSubtype="0" accel="50000" decel="50000" fill="hold" nodeType="withEffect">
                                  <p:stCondLst>
                                    <p:cond delay="0"/>
                                  </p:stCondLst>
                                  <p:childTnLst>
                                    <p:animMotion origin="layout" path="M -4.36562E-6 1.2918E-6 L -0.00014 -0.08565 " pathEditMode="relative" rAng="0" ptsTypes="AA">
                                      <p:cBhvr>
                                        <p:cTn id="185" dur="2000" fill="hold"/>
                                        <p:tgtEl>
                                          <p:spTgt spid="304"/>
                                        </p:tgtEl>
                                        <p:attrNameLst>
                                          <p:attrName>ppt_x</p:attrName>
                                          <p:attrName>ppt_y</p:attrName>
                                        </p:attrNameLst>
                                      </p:cBhvr>
                                      <p:rCtr x="-7" y="-4289"/>
                                    </p:animMotion>
                                  </p:childTnLst>
                                </p:cTn>
                              </p:par>
                              <p:par>
                                <p:cTn id="186" presetID="42" presetClass="path" presetSubtype="0" decel="100000" fill="hold" grpId="1" nodeType="withEffect">
                                  <p:stCondLst>
                                    <p:cond delay="0"/>
                                  </p:stCondLst>
                                  <p:childTnLst>
                                    <p:animMotion origin="layout" path="M -5.33572E-7 3.53609E-6 L -5.33572E-7 0.04176 " pathEditMode="relative" rAng="0" ptsTypes="AA">
                                      <p:cBhvr>
                                        <p:cTn id="187" dur="750" spd="-100000" fill="hold"/>
                                        <p:tgtEl>
                                          <p:spTgt spid="439"/>
                                        </p:tgtEl>
                                        <p:attrNameLst>
                                          <p:attrName>ppt_x</p:attrName>
                                          <p:attrName>ppt_y</p:attrName>
                                        </p:attrNameLst>
                                      </p:cBhvr>
                                      <p:rCtr x="0" y="2088"/>
                                    </p:animMotion>
                                  </p:childTnLst>
                                </p:cTn>
                              </p:par>
                              <p:par>
                                <p:cTn id="188" presetID="42" presetClass="path" presetSubtype="0" accel="50000" decel="50000" fill="hold" grpId="0" nodeType="withEffect">
                                  <p:stCondLst>
                                    <p:cond delay="0"/>
                                  </p:stCondLst>
                                  <p:childTnLst>
                                    <p:animMotion origin="layout" path="M 4.6514E-6 -2.96145E-7 L 0.00165 -0.06012 " pathEditMode="relative" rAng="0" ptsTypes="AA">
                                      <p:cBhvr>
                                        <p:cTn id="189" dur="2000" fill="hold"/>
                                        <p:tgtEl>
                                          <p:spTgt spid="195"/>
                                        </p:tgtEl>
                                        <p:attrNameLst>
                                          <p:attrName>ppt_x</p:attrName>
                                          <p:attrName>ppt_y</p:attrName>
                                        </p:attrNameLst>
                                      </p:cBhvr>
                                      <p:rCtr x="79" y="-3013"/>
                                    </p:animMotion>
                                  </p:childTnLst>
                                </p:cTn>
                              </p:par>
                              <p:par>
                                <p:cTn id="190" presetID="42" presetClass="path" presetSubtype="0" accel="50000" decel="50000" fill="hold" grpId="0" nodeType="withEffect">
                                  <p:stCondLst>
                                    <p:cond delay="0"/>
                                  </p:stCondLst>
                                  <p:childTnLst>
                                    <p:animMotion origin="layout" path="M -7.71882E-7 -2.96145E-7 L -0.00151 -0.06012 " pathEditMode="relative" rAng="0" ptsTypes="AA">
                                      <p:cBhvr>
                                        <p:cTn id="191" dur="2000" fill="hold"/>
                                        <p:tgtEl>
                                          <p:spTgt spid="193"/>
                                        </p:tgtEl>
                                        <p:attrNameLst>
                                          <p:attrName>ppt_x</p:attrName>
                                          <p:attrName>ppt_y</p:attrName>
                                        </p:attrNameLst>
                                      </p:cBhvr>
                                      <p:rCtr x="-79" y="-3013"/>
                                    </p:animMotion>
                                  </p:childTnLst>
                                </p:cTn>
                              </p:par>
                              <p:par>
                                <p:cTn id="192" presetID="42" presetClass="path" presetSubtype="0" accel="50000" decel="50000" fill="hold" grpId="0" nodeType="withEffect">
                                  <p:stCondLst>
                                    <p:cond delay="0"/>
                                  </p:stCondLst>
                                  <p:childTnLst>
                                    <p:animMotion origin="layout" path="M 2.05716E-6 -2.96145E-7 L 0.00036 -0.06012 " pathEditMode="relative" rAng="0" ptsTypes="AA">
                                      <p:cBhvr>
                                        <p:cTn id="193" dur="2000" fill="hold"/>
                                        <p:tgtEl>
                                          <p:spTgt spid="194"/>
                                        </p:tgtEl>
                                        <p:attrNameLst>
                                          <p:attrName>ppt_x</p:attrName>
                                          <p:attrName>ppt_y</p:attrName>
                                        </p:attrNameLst>
                                      </p:cBhvr>
                                      <p:rCtr x="14" y="-3013"/>
                                    </p:animMotion>
                                  </p:childTnLst>
                                </p:cTn>
                              </p:par>
                              <p:par>
                                <p:cTn id="194" presetID="42" presetClass="path" presetSubtype="0" accel="50000" decel="50000" fill="hold" nodeType="withEffect">
                                  <p:stCondLst>
                                    <p:cond delay="0"/>
                                  </p:stCondLst>
                                  <p:childTnLst>
                                    <p:animMotion origin="layout" path="M -1.15028E-6 -4.54429E-6 L -0.0005 -0.08297 " pathEditMode="relative" rAng="0" ptsTypes="AA">
                                      <p:cBhvr>
                                        <p:cTn id="195" dur="2000" fill="hold"/>
                                        <p:tgtEl>
                                          <p:spTgt spid="3"/>
                                        </p:tgtEl>
                                        <p:attrNameLst>
                                          <p:attrName>ppt_x</p:attrName>
                                          <p:attrName>ppt_y</p:attrName>
                                        </p:attrNameLst>
                                      </p:cBhvr>
                                      <p:rCtr x="-29" y="-4149"/>
                                    </p:animMotion>
                                  </p:childTnLst>
                                </p:cTn>
                              </p:par>
                              <p:par>
                                <p:cTn id="196" presetID="10" presetClass="entr" presetSubtype="0" fill="hold" grpId="0" nodeType="withEffect">
                                  <p:stCondLst>
                                    <p:cond delay="1500"/>
                                  </p:stCondLst>
                                  <p:childTnLst>
                                    <p:set>
                                      <p:cBhvr>
                                        <p:cTn id="197" dur="1" fill="hold">
                                          <p:stCondLst>
                                            <p:cond delay="0"/>
                                          </p:stCondLst>
                                        </p:cTn>
                                        <p:tgtEl>
                                          <p:spTgt spid="444"/>
                                        </p:tgtEl>
                                        <p:attrNameLst>
                                          <p:attrName>style.visibility</p:attrName>
                                        </p:attrNameLst>
                                      </p:cBhvr>
                                      <p:to>
                                        <p:strVal val="visible"/>
                                      </p:to>
                                    </p:set>
                                    <p:animEffect transition="in" filter="fade">
                                      <p:cBhvr>
                                        <p:cTn id="198" dur="500"/>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1" grpId="0"/>
      <p:bldP spid="183" grpId="0"/>
      <p:bldP spid="184" grpId="0"/>
      <p:bldP spid="254" grpId="0"/>
      <p:bldP spid="193" grpId="0"/>
      <p:bldP spid="193" grpId="1"/>
      <p:bldP spid="194" grpId="0"/>
      <p:bldP spid="194" grpId="1"/>
      <p:bldP spid="195" grpId="0"/>
      <p:bldP spid="195" grpId="1"/>
      <p:bldP spid="439" grpId="0" animBg="1"/>
      <p:bldP spid="439" grpId="1" animBg="1"/>
      <p:bldP spid="440" grpId="0"/>
      <p:bldP spid="440" grpId="1"/>
      <p:bldP spid="303" grpId="0"/>
      <p:bldP spid="442" grpId="0"/>
      <p:bldP spid="443" grpId="0"/>
      <p:bldP spid="444" grpId="0"/>
      <p:bldP spid="287" grpId="0"/>
      <p:bldP spid="644" grpId="0"/>
      <p:bldP spid="273" grpId="0" animBg="1"/>
      <p:bldP spid="274" grpId="0" animBg="1"/>
      <p:bldP spid="185" grpId="0" animBg="1"/>
      <p:bldP spid="185" grpId="1" animBg="1"/>
      <p:bldP spid="167" grpId="0" animBg="1"/>
      <p:bldP spid="167" grpId="1" animBg="1"/>
      <p:bldP spid="166" grpId="0" animBg="1"/>
      <p:bldP spid="166" grpId="1" animBg="1"/>
      <p:bldP spid="2" grpId="0" animBg="1"/>
      <p:bldP spid="2" grpId="1" animBg="1"/>
      <p:bldP spid="277" grpId="0"/>
      <p:bldP spid="280" grpId="0"/>
      <p:bldP spid="289" grpId="0"/>
      <p:bldP spid="29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38CB87A-7634-4A03-BC2C-D2DE67B6AC82}"/>
              </a:ext>
            </a:extLst>
          </p:cNvPr>
          <p:cNvSpPr>
            <a:spLocks noGrp="1"/>
          </p:cNvSpPr>
          <p:nvPr>
            <p:ph type="title"/>
          </p:nvPr>
        </p:nvSpPr>
        <p:spPr>
          <a:xfrm>
            <a:off x="404263" y="3214748"/>
            <a:ext cx="4921405" cy="565027"/>
          </a:xfrm>
        </p:spPr>
        <p:txBody>
          <a:bodyPr wrap="square" anchor="ctr">
            <a:normAutofit/>
          </a:bodyPr>
          <a:lstStyle/>
          <a:p>
            <a:pPr>
              <a:lnSpc>
                <a:spcPct val="90000"/>
              </a:lnSpc>
            </a:pPr>
            <a:r>
              <a:rPr lang="en-US" sz="3100" dirty="0"/>
              <a:t>Azure Updates</a:t>
            </a:r>
          </a:p>
        </p:txBody>
      </p:sp>
      <p:pic>
        <p:nvPicPr>
          <p:cNvPr id="6" name="Picture 5">
            <a:extLst>
              <a:ext uri="{FF2B5EF4-FFF2-40B4-BE49-F238E27FC236}">
                <a16:creationId xmlns:a16="http://schemas.microsoft.com/office/drawing/2014/main" id="{06241006-C9AA-4D33-944D-6BCF3C5FD308}"/>
              </a:ext>
            </a:extLst>
          </p:cNvPr>
          <p:cNvPicPr>
            <a:picLocks noChangeAspect="1"/>
          </p:cNvPicPr>
          <p:nvPr/>
        </p:nvPicPr>
        <p:blipFill rotWithShape="1">
          <a:blip r:embed="rId3"/>
          <a:srcRect l="6776" r="36966" b="1"/>
          <a:stretch/>
        </p:blipFill>
        <p:spPr>
          <a:xfrm>
            <a:off x="5440958" y="10"/>
            <a:ext cx="6995517" cy="6994515"/>
          </a:xfrm>
          <a:prstGeom prst="rect">
            <a:avLst/>
          </a:prstGeom>
          <a:noFill/>
        </p:spPr>
      </p:pic>
    </p:spTree>
    <p:extLst>
      <p:ext uri="{BB962C8B-B14F-4D97-AF65-F5344CB8AC3E}">
        <p14:creationId xmlns:p14="http://schemas.microsoft.com/office/powerpoint/2010/main" val="328111703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4DD540-4AEC-46F2-834E-9D233EA81E86}"/>
              </a:ext>
            </a:extLst>
          </p:cNvPr>
          <p:cNvSpPr/>
          <p:nvPr/>
        </p:nvSpPr>
        <p:spPr bwMode="auto">
          <a:xfrm>
            <a:off x="882" y="5241146"/>
            <a:ext cx="12434711" cy="1227998"/>
          </a:xfrm>
          <a:prstGeom prst="rect">
            <a:avLst/>
          </a:prstGeom>
          <a:solidFill>
            <a:schemeClr val="tx1"/>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2EFC502B-27AA-4E4B-B000-6385CC210617}"/>
              </a:ext>
            </a:extLst>
          </p:cNvPr>
          <p:cNvSpPr>
            <a:spLocks noGrp="1"/>
          </p:cNvSpPr>
          <p:nvPr>
            <p:ph idx="1"/>
          </p:nvPr>
        </p:nvSpPr>
        <p:spPr>
          <a:xfrm>
            <a:off x="599302" y="1545555"/>
            <a:ext cx="11237870" cy="5146024"/>
          </a:xfrm>
        </p:spPr>
        <p:txBody>
          <a:bodyPr/>
          <a:lstStyle/>
          <a:p>
            <a:pPr algn="l">
              <a:buFont typeface="Arial" panose="020B0604020202020204" pitchFamily="34" charset="0"/>
              <a:buChar char="•"/>
            </a:pPr>
            <a:r>
              <a:rPr lang="en-US" sz="2000" b="1" i="0" dirty="0">
                <a:solidFill>
                  <a:srgbClr val="E3E3E3"/>
                </a:solidFill>
                <a:effectLst/>
                <a:latin typeface="Segoe UI" panose="020B0502040204020203" pitchFamily="34" charset="0"/>
              </a:rPr>
              <a:t>Azure Service Health:</a:t>
            </a:r>
            <a:r>
              <a:rPr lang="en-US" sz="2000" b="0" i="0" dirty="0">
                <a:solidFill>
                  <a:srgbClr val="E3E3E3"/>
                </a:solidFill>
                <a:effectLst/>
                <a:latin typeface="Segoe UI" panose="020B0502040204020203" pitchFamily="34" charset="0"/>
              </a:rPr>
              <a:t> </a:t>
            </a:r>
            <a:r>
              <a:rPr lang="en-US" sz="2000" b="0" i="0" u="none" strike="noStrike" dirty="0">
                <a:solidFill>
                  <a:srgbClr val="E3E3E3"/>
                </a:solidFill>
                <a:effectLst/>
                <a:latin typeface="Segoe UI" panose="020B0502040204020203" pitchFamily="34" charset="0"/>
                <a:hlinkClick r:id="rId4"/>
              </a:rPr>
              <a:t>Service Health alerts</a:t>
            </a:r>
            <a:r>
              <a:rPr lang="en-US" sz="2000" b="0" i="0" dirty="0">
                <a:solidFill>
                  <a:srgbClr val="E3E3E3"/>
                </a:solidFill>
                <a:effectLst/>
                <a:latin typeface="Segoe UI" panose="020B0502040204020203" pitchFamily="34" charset="0"/>
              </a:rPr>
              <a:t> provide timely notifications about ongoing service issues, planned maintenance, and health advisories. These alerts also includes information about Azure features scheduled for retirement.</a:t>
            </a:r>
          </a:p>
          <a:p>
            <a:pPr algn="l">
              <a:buFont typeface="Arial" panose="020B0604020202020204" pitchFamily="34" charset="0"/>
              <a:buChar char="•"/>
            </a:pPr>
            <a:r>
              <a:rPr lang="en-US" sz="2000" b="1" i="0" dirty="0">
                <a:solidFill>
                  <a:srgbClr val="E3E3E3"/>
                </a:solidFill>
                <a:effectLst/>
                <a:latin typeface="Segoe UI" panose="020B0502040204020203" pitchFamily="34" charset="0"/>
              </a:rPr>
              <a:t>Azure updates:</a:t>
            </a:r>
            <a:r>
              <a:rPr lang="en-US" sz="2000" b="0" i="0" dirty="0">
                <a:solidFill>
                  <a:srgbClr val="E3E3E3"/>
                </a:solidFill>
                <a:effectLst/>
                <a:latin typeface="Segoe UI" panose="020B0502040204020203" pitchFamily="34" charset="0"/>
              </a:rPr>
              <a:t> Review </a:t>
            </a:r>
            <a:r>
              <a:rPr lang="en-US" sz="2000" b="0" i="0" u="none" strike="noStrike" dirty="0">
                <a:solidFill>
                  <a:srgbClr val="E3E3E3"/>
                </a:solidFill>
                <a:effectLst/>
                <a:latin typeface="Segoe UI" panose="020B0502040204020203" pitchFamily="34" charset="0"/>
                <a:hlinkClick r:id="rId5"/>
              </a:rPr>
              <a:t>Azure updates</a:t>
            </a:r>
            <a:r>
              <a:rPr lang="en-US" sz="2000" b="0" i="0" dirty="0">
                <a:solidFill>
                  <a:srgbClr val="E3E3E3"/>
                </a:solidFill>
                <a:effectLst/>
                <a:latin typeface="Segoe UI" panose="020B0502040204020203" pitchFamily="34" charset="0"/>
              </a:rPr>
              <a:t> for announcements about product updates. Brief summaries link to additional details, making the updates easy to follow. Subscribe via the </a:t>
            </a:r>
            <a:r>
              <a:rPr lang="en-US" sz="2000" b="0" i="0" u="none" strike="noStrike" dirty="0">
                <a:solidFill>
                  <a:srgbClr val="E3E3E3"/>
                </a:solidFill>
                <a:effectLst/>
                <a:latin typeface="Segoe UI" panose="020B0502040204020203" pitchFamily="34" charset="0"/>
                <a:hlinkClick r:id="rId6"/>
              </a:rPr>
              <a:t>Azure updates RSS feed</a:t>
            </a:r>
            <a:r>
              <a:rPr lang="en-US" sz="2000" b="0" i="0" dirty="0">
                <a:solidFill>
                  <a:srgbClr val="E3E3E3"/>
                </a:solidFill>
                <a:effectLst/>
                <a:latin typeface="Segoe UI" panose="020B0502040204020203" pitchFamily="34" charset="0"/>
              </a:rPr>
              <a:t>.</a:t>
            </a:r>
          </a:p>
          <a:p>
            <a:pPr algn="l">
              <a:buFont typeface="Arial" panose="020B0604020202020204" pitchFamily="34" charset="0"/>
              <a:buChar char="•"/>
            </a:pPr>
            <a:r>
              <a:rPr lang="en-US" sz="2000" b="1" i="0" dirty="0">
                <a:solidFill>
                  <a:srgbClr val="E3E3E3"/>
                </a:solidFill>
                <a:effectLst/>
                <a:latin typeface="Segoe UI" panose="020B0502040204020203" pitchFamily="34" charset="0"/>
              </a:rPr>
              <a:t>Azure blog:</a:t>
            </a:r>
            <a:r>
              <a:rPr lang="en-US" sz="2000" b="0" i="0" dirty="0">
                <a:solidFill>
                  <a:srgbClr val="E3E3E3"/>
                </a:solidFill>
                <a:effectLst/>
                <a:latin typeface="Segoe UI" panose="020B0502040204020203" pitchFamily="34" charset="0"/>
              </a:rPr>
              <a:t> The </a:t>
            </a:r>
            <a:r>
              <a:rPr lang="en-US" sz="2000" b="0" i="0" u="none" strike="noStrike" dirty="0">
                <a:solidFill>
                  <a:srgbClr val="E3E3E3"/>
                </a:solidFill>
                <a:effectLst/>
                <a:latin typeface="Segoe UI" panose="020B0502040204020203" pitchFamily="34" charset="0"/>
                <a:hlinkClick r:id="rId7"/>
              </a:rPr>
              <a:t>Azure blog</a:t>
            </a:r>
            <a:r>
              <a:rPr lang="en-US" sz="2000" b="0" i="0" u="none" strike="noStrike" dirty="0">
                <a:solidFill>
                  <a:srgbClr val="E3E3E3"/>
                </a:solidFill>
                <a:effectLst/>
                <a:latin typeface="Segoe UI" panose="020B0502040204020203" pitchFamily="34" charset="0"/>
              </a:rPr>
              <a:t> </a:t>
            </a:r>
            <a:r>
              <a:rPr lang="en-US" sz="2000" b="0" i="0" dirty="0">
                <a:solidFill>
                  <a:srgbClr val="E3E3E3"/>
                </a:solidFill>
                <a:effectLst/>
                <a:latin typeface="Segoe UI" panose="020B0502040204020203" pitchFamily="34" charset="0"/>
              </a:rPr>
              <a:t>communicates the most important announcements for the Azure platform. Follow this blog to stay up to date on critical information. Subscribe via the </a:t>
            </a:r>
            <a:r>
              <a:rPr lang="en-US" sz="2000" b="0" i="0" u="none" strike="noStrike" dirty="0">
                <a:solidFill>
                  <a:srgbClr val="E3E3E3"/>
                </a:solidFill>
                <a:effectLst/>
                <a:latin typeface="Segoe UI" panose="020B0502040204020203" pitchFamily="34" charset="0"/>
                <a:hlinkClick r:id="rId8"/>
              </a:rPr>
              <a:t>Azure blog RSS feed</a:t>
            </a:r>
            <a:r>
              <a:rPr lang="en-US" sz="2000" b="0" i="0" dirty="0">
                <a:solidFill>
                  <a:srgbClr val="E3E3E3"/>
                </a:solidFill>
                <a:effectLst/>
                <a:latin typeface="Segoe UI" panose="020B0502040204020203" pitchFamily="34" charset="0"/>
              </a:rPr>
              <a:t>.</a:t>
            </a:r>
          </a:p>
          <a:p>
            <a:pPr algn="l">
              <a:buFont typeface="Arial" panose="020B0604020202020204" pitchFamily="34" charset="0"/>
              <a:buChar char="•"/>
            </a:pPr>
            <a:r>
              <a:rPr lang="en-US" sz="2000" b="1" i="0" dirty="0">
                <a:solidFill>
                  <a:srgbClr val="E3E3E3"/>
                </a:solidFill>
                <a:effectLst/>
                <a:latin typeface="Segoe UI" panose="020B0502040204020203" pitchFamily="34" charset="0"/>
              </a:rPr>
              <a:t>Service-specific blogs:</a:t>
            </a:r>
            <a:r>
              <a:rPr lang="en-US" sz="2000" b="0" i="0" dirty="0">
                <a:solidFill>
                  <a:srgbClr val="E3E3E3"/>
                </a:solidFill>
                <a:effectLst/>
                <a:latin typeface="Segoe UI" panose="020B0502040204020203" pitchFamily="34" charset="0"/>
              </a:rPr>
              <a:t> Many individual Azure services publish blogs that you can follow if you rely on those services. Find the ones you're interested in via a web search.</a:t>
            </a:r>
          </a:p>
          <a:p>
            <a:pPr algn="l">
              <a:buFont typeface="Arial" panose="020B0604020202020204" pitchFamily="34" charset="0"/>
              <a:buChar char="•"/>
            </a:pPr>
            <a:r>
              <a:rPr lang="en-US" sz="2000" b="1" i="0" dirty="0">
                <a:solidFill>
                  <a:srgbClr val="E3E3E3"/>
                </a:solidFill>
                <a:effectLst/>
                <a:latin typeface="Segoe UI" panose="020B0502040204020203" pitchFamily="34" charset="0"/>
              </a:rPr>
              <a:t>Azure Info Hub:</a:t>
            </a:r>
            <a:r>
              <a:rPr lang="en-US" sz="2000" b="0" i="0" dirty="0">
                <a:solidFill>
                  <a:srgbClr val="E3E3E3"/>
                </a:solidFill>
                <a:effectLst/>
                <a:latin typeface="Segoe UI" panose="020B0502040204020203" pitchFamily="34" charset="0"/>
              </a:rPr>
              <a:t> The unofficial </a:t>
            </a:r>
            <a:r>
              <a:rPr lang="en-US" sz="2000" b="0" i="0" u="none" strike="noStrike" dirty="0">
                <a:solidFill>
                  <a:srgbClr val="E3E3E3"/>
                </a:solidFill>
                <a:effectLst/>
                <a:latin typeface="Segoe UI" panose="020B0502040204020203" pitchFamily="34" charset="0"/>
                <a:hlinkClick r:id="rId9"/>
              </a:rPr>
              <a:t>Azure Info Hub</a:t>
            </a:r>
            <a:r>
              <a:rPr lang="en-US" sz="2000" b="0" i="0" dirty="0">
                <a:solidFill>
                  <a:srgbClr val="E3E3E3"/>
                </a:solidFill>
                <a:effectLst/>
                <a:latin typeface="Segoe UI" panose="020B0502040204020203" pitchFamily="34" charset="0"/>
              </a:rPr>
              <a:t> pulls together most of the resources listed here. Follow links to individual services to get detailed information and find service-specific blogs. Subscribe via </a:t>
            </a:r>
            <a:r>
              <a:rPr lang="en-US" sz="2000" b="0" i="0" u="none" strike="noStrike" dirty="0">
                <a:solidFill>
                  <a:srgbClr val="E3E3E3"/>
                </a:solidFill>
                <a:effectLst/>
                <a:latin typeface="Segoe UI" panose="020B0502040204020203" pitchFamily="34" charset="0"/>
                <a:hlinkClick r:id="rId10"/>
              </a:rPr>
              <a:t>the Azure Info Hub RSS feed</a:t>
            </a:r>
            <a:r>
              <a:rPr lang="en-US" sz="2000" b="0" i="0" dirty="0">
                <a:solidFill>
                  <a:srgbClr val="E3E3E3"/>
                </a:solidFill>
                <a:effectLst/>
                <a:latin typeface="Segoe UI" panose="020B0502040204020203" pitchFamily="34" charset="0"/>
              </a:rPr>
              <a:t>. *</a:t>
            </a:r>
          </a:p>
          <a:p>
            <a:pPr marL="349724" indent="-349724" defTabSz="524518">
              <a:buFont typeface="Wingdings" panose="05000000000000000000" pitchFamily="2" charset="2"/>
              <a:buChar char="§"/>
            </a:pPr>
            <a:endParaRPr lang="en-US" sz="3200" dirty="0">
              <a:solidFill>
                <a:schemeClr val="bg1"/>
              </a:solidFill>
              <a:latin typeface="+mn-lt"/>
            </a:endParaRPr>
          </a:p>
        </p:txBody>
      </p:sp>
      <p:sp>
        <p:nvSpPr>
          <p:cNvPr id="4" name="Title 16">
            <a:extLst>
              <a:ext uri="{FF2B5EF4-FFF2-40B4-BE49-F238E27FC236}">
                <a16:creationId xmlns:a16="http://schemas.microsoft.com/office/drawing/2014/main" id="{8AD1B789-7187-44FB-8FE7-8F72E473716D}"/>
              </a:ext>
            </a:extLst>
          </p:cNvPr>
          <p:cNvSpPr txBox="1">
            <a:spLocks/>
          </p:cNvSpPr>
          <p:nvPr/>
        </p:nvSpPr>
        <p:spPr>
          <a:xfrm>
            <a:off x="599302" y="347356"/>
            <a:ext cx="11237870" cy="576340"/>
          </a:xfrm>
          <a:prstGeom prst="rect">
            <a:avLst/>
          </a:prstGeom>
        </p:spPr>
        <p:txBody>
          <a:bodyPr vert="horz" wrap="square" lIns="0" tIns="0" rIns="0" bIns="0" rtlCol="0" anchor="t">
            <a:spAutoFit/>
          </a:bodyPr>
          <a:lstStyle>
            <a:lvl1pPr algn="l" defTabSz="932657"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bg1"/>
                </a:solidFill>
              </a:rPr>
              <a:t>How do I stay current in an ever-changing world</a:t>
            </a:r>
          </a:p>
        </p:txBody>
      </p:sp>
    </p:spTree>
    <p:extLst>
      <p:ext uri="{BB962C8B-B14F-4D97-AF65-F5344CB8AC3E}">
        <p14:creationId xmlns:p14="http://schemas.microsoft.com/office/powerpoint/2010/main" val="481455785"/>
      </p:ext>
    </p:extLst>
  </p:cSld>
  <p:clrMapOvr>
    <a:overrideClrMapping bg1="lt1" tx1="dk1" bg2="lt2" tx2="dk2" accent1="accent1" accent2="accent2" accent3="accent3" accent4="accent4" accent5="accent5" accent6="accent6" hlink="hlink" folHlink="folHlink"/>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4DD540-4AEC-46F2-834E-9D233EA81E86}"/>
              </a:ext>
            </a:extLst>
          </p:cNvPr>
          <p:cNvSpPr/>
          <p:nvPr/>
        </p:nvSpPr>
        <p:spPr bwMode="auto">
          <a:xfrm>
            <a:off x="882" y="5241146"/>
            <a:ext cx="12434711" cy="1227998"/>
          </a:xfrm>
          <a:prstGeom prst="rect">
            <a:avLst/>
          </a:prstGeom>
          <a:solidFill>
            <a:schemeClr val="tx1"/>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2EFC502B-27AA-4E4B-B000-6385CC210617}"/>
              </a:ext>
            </a:extLst>
          </p:cNvPr>
          <p:cNvSpPr>
            <a:spLocks noGrp="1"/>
          </p:cNvSpPr>
          <p:nvPr>
            <p:ph idx="1"/>
          </p:nvPr>
        </p:nvSpPr>
        <p:spPr>
          <a:xfrm>
            <a:off x="599302" y="1545555"/>
            <a:ext cx="11237870" cy="3619452"/>
          </a:xfrm>
        </p:spPr>
        <p:txBody>
          <a:bodyPr/>
          <a:lstStyle/>
          <a:p>
            <a:pPr algn="l">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4"/>
              </a:rPr>
              <a:t>Azure Friday</a:t>
            </a:r>
            <a:r>
              <a:rPr lang="en-US" sz="2000" b="0" i="0" dirty="0">
                <a:solidFill>
                  <a:srgbClr val="E3E3E3"/>
                </a:solidFill>
                <a:effectLst/>
                <a:latin typeface="Segoe UI" panose="020B0502040204020203" pitchFamily="34" charset="0"/>
              </a:rPr>
              <a:t>: Weekly videos with the engineers who build Azure. They do demos, answer questions, and share insights. Subscribe via the </a:t>
            </a:r>
            <a:r>
              <a:rPr lang="en-US" sz="2000" b="0" i="0" u="none" strike="noStrike" dirty="0">
                <a:solidFill>
                  <a:srgbClr val="E3E3E3"/>
                </a:solidFill>
                <a:effectLst/>
                <a:latin typeface="Segoe UI" panose="020B0502040204020203" pitchFamily="34" charset="0"/>
                <a:hlinkClick r:id="rId5"/>
              </a:rPr>
              <a:t>Azure Friday RSS feed</a:t>
            </a:r>
            <a:r>
              <a:rPr lang="en-US" sz="2000" b="0" i="0" dirty="0">
                <a:solidFill>
                  <a:srgbClr val="E3E3E3"/>
                </a:solidFill>
                <a:effectLst/>
                <a:latin typeface="Segoe UI" panose="020B0502040204020203" pitchFamily="34" charset="0"/>
              </a:rPr>
              <a:t>.</a:t>
            </a:r>
          </a:p>
          <a:p>
            <a:pPr algn="l">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6"/>
              </a:rPr>
              <a:t>Azure Charts</a:t>
            </a:r>
            <a:r>
              <a:rPr lang="en-US" sz="2000" b="0" i="0" dirty="0">
                <a:solidFill>
                  <a:srgbClr val="E3E3E3"/>
                </a:solidFill>
                <a:effectLst/>
                <a:latin typeface="Segoe UI" panose="020B0502040204020203" pitchFamily="34" charset="0"/>
              </a:rPr>
              <a:t>: This visualization shows all the Azure updates made in the last six months. It contains other useful charts and utilities to help you track Azure changes. *</a:t>
            </a:r>
          </a:p>
          <a:p>
            <a:pPr algn="l">
              <a:buFont typeface="Arial" panose="020B0604020202020204" pitchFamily="34" charset="0"/>
              <a:buChar char="•"/>
            </a:pPr>
            <a:r>
              <a:rPr lang="en-US" sz="2000" b="0" i="0" u="none" strike="noStrike" dirty="0" err="1">
                <a:solidFill>
                  <a:srgbClr val="E3E3E3"/>
                </a:solidFill>
                <a:effectLst/>
                <a:latin typeface="Segoe UI" panose="020B0502040204020203" pitchFamily="34" charset="0"/>
                <a:hlinkClick r:id="rId7"/>
              </a:rPr>
              <a:t>AzAdvertizer</a:t>
            </a:r>
            <a:r>
              <a:rPr lang="en-US" sz="2000" b="0" i="0" dirty="0">
                <a:solidFill>
                  <a:srgbClr val="E3E3E3"/>
                </a:solidFill>
                <a:effectLst/>
                <a:latin typeface="Segoe UI" panose="020B0502040204020203" pitchFamily="34" charset="0"/>
              </a:rPr>
              <a:t>: Release and change tracking on Azure governance capabilities such as Azure Policy, policy initiatives, policy aliases and Azure role-based access control (Azure RBAC). *</a:t>
            </a:r>
          </a:p>
          <a:p>
            <a:pPr algn="l">
              <a:buFont typeface="Arial" panose="020B0604020202020204" pitchFamily="34" charset="0"/>
              <a:buChar char="•"/>
            </a:pPr>
            <a:r>
              <a:rPr lang="en-US" sz="2000" b="0" i="0" u="none" strike="noStrike" dirty="0">
                <a:solidFill>
                  <a:srgbClr val="E3E3E3"/>
                </a:solidFill>
                <a:effectLst/>
                <a:latin typeface="Segoe UI" panose="020B0502040204020203" pitchFamily="34" charset="0"/>
                <a:hlinkClick r:id="rId8"/>
              </a:rPr>
              <a:t>Azure Weekly</a:t>
            </a:r>
            <a:r>
              <a:rPr lang="en-US" sz="2000" b="0" i="0" dirty="0">
                <a:solidFill>
                  <a:srgbClr val="E3E3E3"/>
                </a:solidFill>
                <a:effectLst/>
                <a:latin typeface="Segoe UI" panose="020B0502040204020203" pitchFamily="34" charset="0"/>
              </a:rPr>
              <a:t>*</a:t>
            </a:r>
          </a:p>
          <a:p>
            <a:pPr marL="742950" lvl="1" indent="-285750" algn="l">
              <a:buFont typeface="Arial" panose="020B0604020202020204" pitchFamily="34" charset="0"/>
              <a:buChar char="•"/>
            </a:pPr>
            <a:r>
              <a:rPr lang="en-US" sz="1600" b="0" i="0" dirty="0">
                <a:solidFill>
                  <a:srgbClr val="E3E3E3"/>
                </a:solidFill>
                <a:effectLst/>
                <a:latin typeface="Segoe UI" panose="020B0502040204020203" pitchFamily="34" charset="0"/>
              </a:rPr>
              <a:t>This newsletter provided by </a:t>
            </a:r>
            <a:r>
              <a:rPr lang="en-US" sz="1600" b="0" i="0" u="none" strike="noStrike" dirty="0">
                <a:solidFill>
                  <a:srgbClr val="E3E3E3"/>
                </a:solidFill>
                <a:effectLst/>
                <a:latin typeface="Segoe UI" panose="020B0502040204020203" pitchFamily="34" charset="0"/>
                <a:hlinkClick r:id="rId9"/>
              </a:rPr>
              <a:t>endjin.com</a:t>
            </a:r>
            <a:r>
              <a:rPr lang="en-US" sz="1600" b="0" i="0" dirty="0">
                <a:solidFill>
                  <a:srgbClr val="E3E3E3"/>
                </a:solidFill>
                <a:effectLst/>
                <a:latin typeface="Segoe UI" panose="020B0502040204020203" pitchFamily="34" charset="0"/>
              </a:rPr>
              <a:t> includes a summary of the week's top news about Microsoft Azure. It also includes interesting historical content. Subscribe via the </a:t>
            </a:r>
            <a:r>
              <a:rPr lang="en-US" sz="1600" b="0" i="0" u="none" strike="noStrike" dirty="0">
                <a:solidFill>
                  <a:srgbClr val="E3E3E3"/>
                </a:solidFill>
                <a:effectLst/>
                <a:latin typeface="Segoe UI" panose="020B0502040204020203" pitchFamily="34" charset="0"/>
                <a:hlinkClick r:id="rId8"/>
              </a:rPr>
              <a:t>Azure Weekly email</a:t>
            </a:r>
            <a:r>
              <a:rPr lang="en-US" sz="1600" b="0" i="0" dirty="0">
                <a:solidFill>
                  <a:srgbClr val="E3E3E3"/>
                </a:solidFill>
                <a:effectLst/>
                <a:latin typeface="Segoe UI" panose="020B0502040204020203" pitchFamily="34" charset="0"/>
              </a:rPr>
              <a:t>. *</a:t>
            </a:r>
          </a:p>
          <a:p>
            <a:pPr algn="l"/>
            <a:r>
              <a:rPr lang="en-US" sz="2000" b="0" i="0" dirty="0">
                <a:solidFill>
                  <a:srgbClr val="E3E3E3"/>
                </a:solidFill>
                <a:effectLst/>
                <a:latin typeface="Segoe UI" panose="020B0502040204020203" pitchFamily="34" charset="0"/>
              </a:rPr>
              <a:t>*</a:t>
            </a:r>
            <a:r>
              <a:rPr lang="en-US" sz="1800" b="0" i="0" dirty="0">
                <a:solidFill>
                  <a:srgbClr val="FF0000"/>
                </a:solidFill>
                <a:effectLst/>
                <a:latin typeface="Segoe UI" panose="020B0502040204020203" pitchFamily="34" charset="0"/>
              </a:rPr>
              <a:t> </a:t>
            </a:r>
            <a:r>
              <a:rPr lang="en-US" sz="1800" b="0" i="1" dirty="0">
                <a:solidFill>
                  <a:srgbClr val="FF0000"/>
                </a:solidFill>
                <a:effectLst/>
                <a:latin typeface="Segoe UI" panose="020B0502040204020203" pitchFamily="34" charset="0"/>
              </a:rPr>
              <a:t>These resources are provided by the community and are not officially maintained by Microsoft</a:t>
            </a:r>
            <a:r>
              <a:rPr lang="en-US" sz="2000" b="0" i="1" dirty="0">
                <a:solidFill>
                  <a:srgbClr val="E3E3E3"/>
                </a:solidFill>
                <a:effectLst/>
                <a:latin typeface="Segoe UI" panose="020B0502040204020203" pitchFamily="34" charset="0"/>
              </a:rPr>
              <a:t>.</a:t>
            </a:r>
            <a:endParaRPr lang="en-US" sz="2000" b="0" i="0" dirty="0">
              <a:solidFill>
                <a:srgbClr val="E3E3E3"/>
              </a:solidFill>
              <a:effectLst/>
              <a:latin typeface="Segoe UI" panose="020B0502040204020203" pitchFamily="34" charset="0"/>
            </a:endParaRPr>
          </a:p>
          <a:p>
            <a:pPr marL="349724" indent="-349724" defTabSz="524518">
              <a:buFont typeface="Wingdings" panose="05000000000000000000" pitchFamily="2" charset="2"/>
              <a:buChar char="§"/>
            </a:pPr>
            <a:endParaRPr lang="en-US" sz="2000" dirty="0">
              <a:solidFill>
                <a:schemeClr val="bg1"/>
              </a:solidFill>
              <a:latin typeface="+mn-lt"/>
            </a:endParaRPr>
          </a:p>
        </p:txBody>
      </p:sp>
      <p:sp>
        <p:nvSpPr>
          <p:cNvPr id="4" name="Title 16">
            <a:extLst>
              <a:ext uri="{FF2B5EF4-FFF2-40B4-BE49-F238E27FC236}">
                <a16:creationId xmlns:a16="http://schemas.microsoft.com/office/drawing/2014/main" id="{8AD1B789-7187-44FB-8FE7-8F72E473716D}"/>
              </a:ext>
            </a:extLst>
          </p:cNvPr>
          <p:cNvSpPr txBox="1">
            <a:spLocks/>
          </p:cNvSpPr>
          <p:nvPr/>
        </p:nvSpPr>
        <p:spPr>
          <a:xfrm>
            <a:off x="599302" y="347356"/>
            <a:ext cx="11237870" cy="576340"/>
          </a:xfrm>
          <a:prstGeom prst="rect">
            <a:avLst/>
          </a:prstGeom>
        </p:spPr>
        <p:txBody>
          <a:bodyPr vert="horz" wrap="square" lIns="0" tIns="0" rIns="0" bIns="0" rtlCol="0" anchor="t">
            <a:spAutoFit/>
          </a:bodyPr>
          <a:lstStyle>
            <a:lvl1pPr algn="l" defTabSz="932657"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bg1"/>
                </a:solidFill>
              </a:rPr>
              <a:t>Community resources </a:t>
            </a:r>
          </a:p>
        </p:txBody>
      </p:sp>
    </p:spTree>
    <p:extLst>
      <p:ext uri="{BB962C8B-B14F-4D97-AF65-F5344CB8AC3E}">
        <p14:creationId xmlns:p14="http://schemas.microsoft.com/office/powerpoint/2010/main" val="2952795769"/>
      </p:ext>
    </p:extLst>
  </p:cSld>
  <p:clrMapOvr>
    <a:overrideClrMapping bg1="lt1" tx1="dk1" bg2="lt2" tx2="dk2" accent1="accent1" accent2="accent2" accent3="accent3" accent4="accent4" accent5="accent5" accent6="accent6" hlink="hlink" folHlink="folHlink"/>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FC502B-27AA-4E4B-B000-6385CC210617}"/>
              </a:ext>
            </a:extLst>
          </p:cNvPr>
          <p:cNvSpPr>
            <a:spLocks noGrp="1"/>
          </p:cNvSpPr>
          <p:nvPr>
            <p:ph idx="1"/>
          </p:nvPr>
        </p:nvSpPr>
        <p:spPr>
          <a:xfrm>
            <a:off x="599302" y="1545555"/>
            <a:ext cx="11237870" cy="5197320"/>
          </a:xfrm>
        </p:spPr>
        <p:txBody>
          <a:bodyPr/>
          <a:lstStyle/>
          <a:p>
            <a:r>
              <a:rPr lang="en-AU" sz="2400">
                <a:solidFill>
                  <a:schemeClr val="bg1"/>
                </a:solidFill>
              </a:rPr>
              <a:t>Don’t Panic</a:t>
            </a:r>
          </a:p>
          <a:p>
            <a:r>
              <a:rPr lang="en-AU" sz="2400">
                <a:solidFill>
                  <a:schemeClr val="bg1"/>
                </a:solidFill>
              </a:rPr>
              <a:t>Cloud </a:t>
            </a:r>
            <a:r>
              <a:rPr lang="en-AU" sz="2400" dirty="0">
                <a:solidFill>
                  <a:schemeClr val="bg1"/>
                </a:solidFill>
              </a:rPr>
              <a:t>Adoption </a:t>
            </a:r>
          </a:p>
          <a:p>
            <a:pPr lvl="1"/>
            <a:r>
              <a:rPr lang="en-AU" sz="1584" dirty="0">
                <a:solidFill>
                  <a:schemeClr val="bg1"/>
                </a:solidFill>
              </a:rPr>
              <a:t>Not just technology it is about culture change, innovation and so much more. The Cloud Adoption Framework provide great guidance on </a:t>
            </a:r>
            <a:r>
              <a:rPr lang="en-US" sz="100" dirty="0">
                <a:solidFill>
                  <a:schemeClr val="bg1"/>
                </a:solidFill>
              </a:rPr>
              <a:t> </a:t>
            </a:r>
            <a:r>
              <a:rPr lang="en-US" sz="1584" dirty="0">
                <a:solidFill>
                  <a:schemeClr val="bg1"/>
                </a:solidFill>
                <a:latin typeface="Segoe UI" panose="020B0502040204020203" pitchFamily="34" charset="0"/>
                <a:cs typeface="Segoe UI" panose="020B0502040204020203" pitchFamily="34" charset="0"/>
              </a:rPr>
              <a:t>aligning </a:t>
            </a:r>
            <a:r>
              <a:rPr lang="en-US" sz="1584" dirty="0">
                <a:solidFill>
                  <a:schemeClr val="bg1"/>
                </a:solidFill>
                <a:highlight>
                  <a:srgbClr val="000080"/>
                </a:highlight>
                <a:latin typeface="Segoe UI Semibold" panose="020B0702040204020203" pitchFamily="34" charset="0"/>
                <a:cs typeface="Segoe UI Semibold" panose="020B0702040204020203" pitchFamily="34" charset="0"/>
              </a:rPr>
              <a:t>business, people and technology strategies </a:t>
            </a:r>
            <a:r>
              <a:rPr lang="en-US" sz="1584" dirty="0">
                <a:solidFill>
                  <a:schemeClr val="bg1"/>
                </a:solidFill>
                <a:latin typeface="Segoe UI" panose="020B0502040204020203" pitchFamily="34" charset="0"/>
                <a:cs typeface="Segoe UI" panose="020B0502040204020203" pitchFamily="34" charset="0"/>
              </a:rPr>
              <a:t>to achieve business goals with </a:t>
            </a:r>
            <a:r>
              <a:rPr lang="en-US" sz="1584" dirty="0">
                <a:solidFill>
                  <a:schemeClr val="bg1"/>
                </a:solidFill>
                <a:highlight>
                  <a:srgbClr val="000080"/>
                </a:highlight>
                <a:latin typeface="Segoe UI Semibold" panose="020B0702040204020203" pitchFamily="34" charset="0"/>
                <a:cs typeface="Segoe UI Semibold" panose="020B0702040204020203" pitchFamily="34" charset="0"/>
              </a:rPr>
              <a:t>actionable, efficient</a:t>
            </a:r>
            <a:r>
              <a:rPr lang="en-US" sz="1584" dirty="0">
                <a:solidFill>
                  <a:schemeClr val="bg1"/>
                </a:solidFill>
                <a:latin typeface="Segoe UI Semibold" panose="020B0702040204020203" pitchFamily="34" charset="0"/>
                <a:cs typeface="Segoe UI Semibold" panose="020B0702040204020203" pitchFamily="34" charset="0"/>
              </a:rPr>
              <a:t>, </a:t>
            </a:r>
            <a:r>
              <a:rPr lang="en-US" sz="1584" dirty="0">
                <a:solidFill>
                  <a:schemeClr val="bg1"/>
                </a:solidFill>
                <a:highlight>
                  <a:srgbClr val="000080"/>
                </a:highlight>
                <a:latin typeface="Segoe UI Semibold" panose="020B0702040204020203" pitchFamily="34" charset="0"/>
                <a:cs typeface="Segoe UI Semibold" panose="020B0702040204020203" pitchFamily="34" charset="0"/>
              </a:rPr>
              <a:t>and comprehensive </a:t>
            </a:r>
            <a:r>
              <a:rPr lang="en-US" sz="1584" dirty="0">
                <a:solidFill>
                  <a:schemeClr val="bg1"/>
                </a:solidFill>
                <a:latin typeface="Segoe UI" panose="020B0502040204020203" pitchFamily="34" charset="0"/>
                <a:cs typeface="Segoe UI" panose="020B0502040204020203" pitchFamily="34" charset="0"/>
              </a:rPr>
              <a:t>guidance to deliver fast results with control and stability</a:t>
            </a:r>
          </a:p>
          <a:p>
            <a:r>
              <a:rPr lang="en-AU" sz="2400" dirty="0">
                <a:solidFill>
                  <a:schemeClr val="bg1"/>
                </a:solidFill>
              </a:rPr>
              <a:t>Determine the Operating model best suited for your business</a:t>
            </a:r>
          </a:p>
          <a:p>
            <a:pPr lvl="1"/>
            <a:r>
              <a:rPr lang="en-AU" sz="1584" dirty="0">
                <a:solidFill>
                  <a:schemeClr val="bg1"/>
                </a:solidFill>
              </a:rPr>
              <a:t>Roles</a:t>
            </a:r>
          </a:p>
          <a:p>
            <a:pPr lvl="1"/>
            <a:r>
              <a:rPr lang="en-AU" sz="1584" dirty="0">
                <a:solidFill>
                  <a:schemeClr val="bg1"/>
                </a:solidFill>
              </a:rPr>
              <a:t>Skilling</a:t>
            </a:r>
          </a:p>
          <a:p>
            <a:r>
              <a:rPr lang="en-AU" sz="2400" dirty="0">
                <a:solidFill>
                  <a:schemeClr val="bg1"/>
                </a:solidFill>
              </a:rPr>
              <a:t>Review current Service Management processes to understand how they need to adapt to make use of </a:t>
            </a:r>
          </a:p>
          <a:p>
            <a:pPr lvl="1"/>
            <a:r>
              <a:rPr lang="en-AU" sz="1584" dirty="0">
                <a:solidFill>
                  <a:schemeClr val="bg1"/>
                </a:solidFill>
              </a:rPr>
              <a:t>Azure Service Health – Incident Management</a:t>
            </a:r>
          </a:p>
          <a:p>
            <a:pPr lvl="1"/>
            <a:r>
              <a:rPr lang="en-AU" sz="1584" dirty="0">
                <a:solidFill>
                  <a:schemeClr val="bg1"/>
                </a:solidFill>
              </a:rPr>
              <a:t>SLA and resilience</a:t>
            </a:r>
          </a:p>
          <a:p>
            <a:pPr marL="466194" lvl="1" indent="-233045"/>
            <a:r>
              <a:rPr lang="en-AU" sz="1584" dirty="0">
                <a:solidFill>
                  <a:schemeClr val="bg1"/>
                </a:solidFill>
                <a:cs typeface="Segoe UI"/>
              </a:rPr>
              <a:t>Azure Updates</a:t>
            </a:r>
          </a:p>
          <a:p>
            <a:pPr marL="233045" indent="-233045"/>
            <a:endParaRPr lang="en-AU" sz="2400" dirty="0">
              <a:solidFill>
                <a:schemeClr val="bg1"/>
              </a:solidFill>
            </a:endParaRPr>
          </a:p>
          <a:p>
            <a:pPr marL="349724" indent="-349724" defTabSz="524518">
              <a:buFont typeface="Wingdings" panose="05000000000000000000" pitchFamily="2" charset="2"/>
              <a:buChar char="§"/>
            </a:pPr>
            <a:endParaRPr lang="en-US" sz="2400" dirty="0">
              <a:solidFill>
                <a:schemeClr val="bg1"/>
              </a:solidFill>
              <a:latin typeface="+mn-lt"/>
            </a:endParaRPr>
          </a:p>
        </p:txBody>
      </p:sp>
      <p:sp>
        <p:nvSpPr>
          <p:cNvPr id="4" name="Title 16">
            <a:extLst>
              <a:ext uri="{FF2B5EF4-FFF2-40B4-BE49-F238E27FC236}">
                <a16:creationId xmlns:a16="http://schemas.microsoft.com/office/drawing/2014/main" id="{8AD1B789-7187-44FB-8FE7-8F72E473716D}"/>
              </a:ext>
            </a:extLst>
          </p:cNvPr>
          <p:cNvSpPr txBox="1">
            <a:spLocks/>
          </p:cNvSpPr>
          <p:nvPr/>
        </p:nvSpPr>
        <p:spPr>
          <a:xfrm>
            <a:off x="599302" y="347356"/>
            <a:ext cx="11237870" cy="576340"/>
          </a:xfrm>
          <a:prstGeom prst="rect">
            <a:avLst/>
          </a:prstGeom>
        </p:spPr>
        <p:txBody>
          <a:bodyPr vert="horz" wrap="square" lIns="0" tIns="0" rIns="0" bIns="0" rtlCol="0" anchor="t">
            <a:spAutoFit/>
          </a:bodyPr>
          <a:lstStyle>
            <a:lvl1pPr algn="l" defTabSz="932657"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bg1"/>
                </a:solidFill>
              </a:rPr>
              <a:t>Next steps</a:t>
            </a:r>
          </a:p>
        </p:txBody>
      </p:sp>
    </p:spTree>
    <p:extLst>
      <p:ext uri="{BB962C8B-B14F-4D97-AF65-F5344CB8AC3E}">
        <p14:creationId xmlns:p14="http://schemas.microsoft.com/office/powerpoint/2010/main" val="1304532604"/>
      </p:ext>
    </p:extLst>
  </p:cSld>
  <p:clrMapOvr>
    <a:overrideClrMapping bg1="lt1" tx1="dk1" bg2="lt2" tx2="dk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38CB87A-7634-4A03-BC2C-D2DE67B6AC82}"/>
              </a:ext>
            </a:extLst>
          </p:cNvPr>
          <p:cNvSpPr>
            <a:spLocks noGrp="1"/>
          </p:cNvSpPr>
          <p:nvPr>
            <p:ph type="title"/>
          </p:nvPr>
        </p:nvSpPr>
        <p:spPr>
          <a:xfrm>
            <a:off x="595737" y="3214749"/>
            <a:ext cx="4245437" cy="565027"/>
          </a:xfrm>
        </p:spPr>
        <p:txBody>
          <a:bodyPr wrap="square" anchor="ctr">
            <a:normAutofit/>
          </a:bodyPr>
          <a:lstStyle/>
          <a:p>
            <a:pPr>
              <a:lnSpc>
                <a:spcPct val="90000"/>
              </a:lnSpc>
            </a:pPr>
            <a:r>
              <a:rPr lang="en-US" sz="3100"/>
              <a:t>Cloud Operating Model</a:t>
            </a:r>
          </a:p>
        </p:txBody>
      </p:sp>
      <p:pic>
        <p:nvPicPr>
          <p:cNvPr id="6" name="Picture 5">
            <a:extLst>
              <a:ext uri="{FF2B5EF4-FFF2-40B4-BE49-F238E27FC236}">
                <a16:creationId xmlns:a16="http://schemas.microsoft.com/office/drawing/2014/main" id="{06241006-C9AA-4D33-944D-6BCF3C5FD308}"/>
              </a:ext>
            </a:extLst>
          </p:cNvPr>
          <p:cNvPicPr>
            <a:picLocks noChangeAspect="1"/>
          </p:cNvPicPr>
          <p:nvPr/>
        </p:nvPicPr>
        <p:blipFill rotWithShape="1">
          <a:blip r:embed="rId2"/>
          <a:srcRect l="6776" r="36966" b="1"/>
          <a:stretch/>
        </p:blipFill>
        <p:spPr>
          <a:xfrm>
            <a:off x="5440958" y="10"/>
            <a:ext cx="6995517" cy="6994515"/>
          </a:xfrm>
          <a:prstGeom prst="rect">
            <a:avLst/>
          </a:prstGeom>
          <a:noFill/>
        </p:spPr>
      </p:pic>
    </p:spTree>
    <p:extLst>
      <p:ext uri="{BB962C8B-B14F-4D97-AF65-F5344CB8AC3E}">
        <p14:creationId xmlns:p14="http://schemas.microsoft.com/office/powerpoint/2010/main" val="19551786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F148D-BD51-4DC1-AC0A-511DA0C6874E}"/>
              </a:ext>
            </a:extLst>
          </p:cNvPr>
          <p:cNvSpPr>
            <a:spLocks noGrp="1"/>
          </p:cNvSpPr>
          <p:nvPr>
            <p:ph type="title"/>
          </p:nvPr>
        </p:nvSpPr>
        <p:spPr/>
        <p:txBody>
          <a:bodyPr/>
          <a:lstStyle/>
          <a:p>
            <a:r>
              <a:rPr lang="en-AU" dirty="0">
                <a:solidFill>
                  <a:schemeClr val="bg1"/>
                </a:solidFill>
                <a:latin typeface="+mn-lt"/>
              </a:rPr>
              <a:t>Why looking at a Cloud Operating Model?</a:t>
            </a:r>
          </a:p>
        </p:txBody>
      </p:sp>
      <p:pic>
        <p:nvPicPr>
          <p:cNvPr id="1026" name="Picture 2">
            <a:extLst>
              <a:ext uri="{FF2B5EF4-FFF2-40B4-BE49-F238E27FC236}">
                <a16:creationId xmlns:a16="http://schemas.microsoft.com/office/drawing/2014/main" id="{6CE9B624-82B0-4353-9CC6-1F5C6678D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438" y="1735138"/>
            <a:ext cx="9753600" cy="3524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B67BB64-7C30-4915-8DB3-F12147B34754}"/>
              </a:ext>
            </a:extLst>
          </p:cNvPr>
          <p:cNvSpPr txBox="1"/>
          <p:nvPr/>
        </p:nvSpPr>
        <p:spPr>
          <a:xfrm>
            <a:off x="1270000" y="5501533"/>
            <a:ext cx="9825038" cy="1323439"/>
          </a:xfrm>
          <a:prstGeom prst="rect">
            <a:avLst/>
          </a:prstGeom>
          <a:noFill/>
        </p:spPr>
        <p:txBody>
          <a:bodyPr wrap="square">
            <a:spAutoFit/>
          </a:bodyPr>
          <a:lstStyle/>
          <a:p>
            <a:r>
              <a:rPr lang="en-US" sz="1600" b="0" i="0" dirty="0">
                <a:solidFill>
                  <a:schemeClr val="bg1"/>
                </a:solidFill>
                <a:effectLst/>
                <a:latin typeface="Segoe UI" panose="020B0502040204020203" pitchFamily="34" charset="0"/>
              </a:rPr>
              <a:t>A </a:t>
            </a:r>
            <a:r>
              <a:rPr lang="en-US" sz="1600" b="0" i="1" dirty="0">
                <a:solidFill>
                  <a:schemeClr val="bg1"/>
                </a:solidFill>
                <a:effectLst/>
                <a:latin typeface="Segoe UI" panose="020B0502040204020203" pitchFamily="34" charset="0"/>
              </a:rPr>
              <a:t>cloud operating model</a:t>
            </a:r>
            <a:r>
              <a:rPr lang="en-US" sz="1600" b="0" i="0" dirty="0">
                <a:solidFill>
                  <a:schemeClr val="bg1"/>
                </a:solidFill>
                <a:effectLst/>
                <a:latin typeface="Segoe UI" panose="020B0502040204020203" pitchFamily="34" charset="0"/>
              </a:rPr>
              <a:t> is the collection of processes and procedures that define how you want to operate technology in the cloud.</a:t>
            </a:r>
          </a:p>
          <a:p>
            <a:endParaRPr lang="en-US" sz="1600" dirty="0">
              <a:solidFill>
                <a:schemeClr val="bg1"/>
              </a:solidFill>
              <a:latin typeface="Segoe UI" panose="020B0502040204020203" pitchFamily="34" charset="0"/>
            </a:endParaRPr>
          </a:p>
          <a:p>
            <a:r>
              <a:rPr lang="en-US" sz="1600" dirty="0">
                <a:hlinkClick r:id="rId4"/>
              </a:rPr>
              <a:t>Microsoft Azure Well-Architected Framework - Microsoft Azure Well-Architected Framework introduction | Microsoft Docs</a:t>
            </a:r>
            <a:endParaRPr lang="en-AU" sz="1600" dirty="0">
              <a:solidFill>
                <a:schemeClr val="bg1"/>
              </a:solidFill>
            </a:endParaRPr>
          </a:p>
        </p:txBody>
      </p:sp>
    </p:spTree>
    <p:extLst>
      <p:ext uri="{BB962C8B-B14F-4D97-AF65-F5344CB8AC3E}">
        <p14:creationId xmlns:p14="http://schemas.microsoft.com/office/powerpoint/2010/main" val="24234659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3341D-7913-4329-82B1-ED3E613E53FA}"/>
              </a:ext>
            </a:extLst>
          </p:cNvPr>
          <p:cNvSpPr txBox="1">
            <a:spLocks/>
          </p:cNvSpPr>
          <p:nvPr/>
        </p:nvSpPr>
        <p:spPr>
          <a:xfrm>
            <a:off x="398609" y="225099"/>
            <a:ext cx="7402904" cy="763428"/>
          </a:xfrm>
          <a:prstGeom prst="rect">
            <a:avLst/>
          </a:prstGeom>
        </p:spPr>
        <p:txBody>
          <a:bodyPr vert="horz" wrap="square" lIns="0" tIns="0" rIns="0" bIns="0" rtlCol="0" anchor="t">
            <a:spAutoFit/>
          </a:bodyPr>
          <a:lstStyle>
            <a:lvl1pPr defTabSz="951304">
              <a:lnSpc>
                <a:spcPct val="100000"/>
              </a:lnSpc>
              <a:spcBef>
                <a:spcPct val="0"/>
              </a:spcBef>
              <a:buNone/>
              <a:defRPr lang="en-US" sz="3672" b="0" cap="none" spc="-51"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a:t>Cloud Operating Models Questions</a:t>
            </a:r>
          </a:p>
        </p:txBody>
      </p:sp>
      <p:sp>
        <p:nvSpPr>
          <p:cNvPr id="18" name="TextBox 17">
            <a:extLst>
              <a:ext uri="{FF2B5EF4-FFF2-40B4-BE49-F238E27FC236}">
                <a16:creationId xmlns:a16="http://schemas.microsoft.com/office/drawing/2014/main" id="{5539D108-2148-48C1-8C9B-442C795DDA1E}"/>
              </a:ext>
            </a:extLst>
          </p:cNvPr>
          <p:cNvSpPr txBox="1"/>
          <p:nvPr/>
        </p:nvSpPr>
        <p:spPr>
          <a:xfrm>
            <a:off x="398609" y="1223926"/>
            <a:ext cx="11038303" cy="4401205"/>
          </a:xfrm>
          <a:prstGeom prst="rect">
            <a:avLst/>
          </a:prstGeom>
          <a:noFill/>
        </p:spPr>
        <p:txBody>
          <a:bodyPr wrap="square">
            <a:spAutoFit/>
          </a:bodyPr>
          <a:lstStyle/>
          <a:p>
            <a:pPr marL="466298" indent="-466298">
              <a:buFont typeface="Arial" panose="020B0604020202020204" pitchFamily="34" charset="0"/>
              <a:buChar char="•"/>
            </a:pPr>
            <a:r>
              <a:rPr lang="en-US" sz="2000" dirty="0">
                <a:latin typeface="Segoe UI" panose="020B0502040204020203" pitchFamily="34" charset="0"/>
              </a:rPr>
              <a:t>What is an operating model? - </a:t>
            </a:r>
            <a:r>
              <a:rPr lang="en-US" sz="2000" b="0" i="0" dirty="0">
                <a:solidFill>
                  <a:srgbClr val="171717"/>
                </a:solidFill>
                <a:effectLst/>
                <a:latin typeface="Segoe UI" panose="020B0502040204020203" pitchFamily="34" charset="0"/>
              </a:rPr>
              <a:t>A</a:t>
            </a:r>
            <a:r>
              <a:rPr lang="en-US" sz="2000" b="0" i="0" dirty="0">
                <a:effectLst/>
                <a:latin typeface="Segoe UI" panose="020B0502040204020203" pitchFamily="34" charset="0"/>
              </a:rPr>
              <a:t> </a:t>
            </a:r>
            <a:r>
              <a:rPr lang="en-US" sz="2000" b="0" i="1" dirty="0">
                <a:effectLst/>
                <a:latin typeface="Segoe UI" panose="020B0502040204020203" pitchFamily="34" charset="0"/>
              </a:rPr>
              <a:t>cloud operating model</a:t>
            </a:r>
            <a:r>
              <a:rPr lang="en-US" sz="2000" b="0" i="0" dirty="0">
                <a:effectLst/>
                <a:latin typeface="Segoe UI" panose="020B0502040204020203" pitchFamily="34" charset="0"/>
              </a:rPr>
              <a:t> is the collection of processes and procedures that </a:t>
            </a:r>
            <a:r>
              <a:rPr lang="en-US" sz="2000" b="0" i="0" dirty="0">
                <a:solidFill>
                  <a:schemeClr val="bg2">
                    <a:lumMod val="40000"/>
                    <a:lumOff val="60000"/>
                  </a:schemeClr>
                </a:solidFill>
                <a:effectLst/>
                <a:latin typeface="Segoe UI" panose="020B0502040204020203" pitchFamily="34" charset="0"/>
              </a:rPr>
              <a:t>define</a:t>
            </a:r>
            <a:r>
              <a:rPr lang="en-US" sz="2000" b="0" i="0" dirty="0">
                <a:effectLst/>
                <a:latin typeface="Segoe UI" panose="020B0502040204020203" pitchFamily="34" charset="0"/>
              </a:rPr>
              <a:t> how you want to </a:t>
            </a:r>
            <a:r>
              <a:rPr lang="en-US" sz="2000" dirty="0">
                <a:solidFill>
                  <a:schemeClr val="bg2">
                    <a:lumMod val="40000"/>
                    <a:lumOff val="60000"/>
                  </a:schemeClr>
                </a:solidFill>
                <a:latin typeface="Segoe UI" panose="020B0502040204020203" pitchFamily="34" charset="0"/>
              </a:rPr>
              <a:t>operate</a:t>
            </a:r>
            <a:r>
              <a:rPr lang="en-US" sz="2000" b="0" i="0" dirty="0">
                <a:effectLst/>
                <a:latin typeface="Segoe UI" panose="020B0502040204020203" pitchFamily="34" charset="0"/>
              </a:rPr>
              <a:t> technology in the cloud.</a:t>
            </a:r>
          </a:p>
          <a:p>
            <a:pPr marL="932669" lvl="1" indent="-466298">
              <a:buFont typeface="Arial" panose="020B0604020202020204" pitchFamily="34" charset="0"/>
              <a:buChar char="•"/>
            </a:pPr>
            <a:r>
              <a:rPr lang="en-US" sz="2000" dirty="0">
                <a:latin typeface="Segoe UI" panose="020B0502040204020203" pitchFamily="34" charset="0"/>
              </a:rPr>
              <a:t>How will you manage and operate workloads in the cloud. Current focus is on physical location with physical assets </a:t>
            </a:r>
          </a:p>
          <a:p>
            <a:pPr marL="466298" indent="-466298">
              <a:buFont typeface="Arial" panose="020B0604020202020204" pitchFamily="34" charset="0"/>
              <a:buChar char="•"/>
            </a:pPr>
            <a:r>
              <a:rPr lang="en-US" sz="2000" dirty="0">
                <a:latin typeface="Segoe UI" panose="020B0502040204020203" pitchFamily="34" charset="0"/>
              </a:rPr>
              <a:t>How is a cloud operating model different?</a:t>
            </a:r>
          </a:p>
          <a:p>
            <a:pPr marL="932669" lvl="1" indent="-466298">
              <a:buFont typeface="Arial" panose="020B0604020202020204" pitchFamily="34" charset="0"/>
              <a:buChar char="•"/>
            </a:pPr>
            <a:r>
              <a:rPr lang="en-US" sz="2000" dirty="0">
                <a:latin typeface="Segoe UI" panose="020B0502040204020203" pitchFamily="34" charset="0"/>
              </a:rPr>
              <a:t>Breaks never ending hardware fix, replace, renew cycle</a:t>
            </a:r>
          </a:p>
          <a:p>
            <a:pPr marL="932669" lvl="1" indent="-466298">
              <a:buFont typeface="Arial" panose="020B0604020202020204" pitchFamily="34" charset="0"/>
              <a:buChar char="•"/>
            </a:pPr>
            <a:r>
              <a:rPr lang="en-US" sz="2000" dirty="0">
                <a:latin typeface="Segoe UI" panose="020B0502040204020203" pitchFamily="34" charset="0"/>
              </a:rPr>
              <a:t>Higher level of operations – Security no longer within walls of your DC – threat profile changes.</a:t>
            </a:r>
          </a:p>
          <a:p>
            <a:pPr marL="932669" lvl="1" indent="-466298">
              <a:buFont typeface="Arial" panose="020B0604020202020204" pitchFamily="34" charset="0"/>
              <a:buChar char="•"/>
            </a:pPr>
            <a:r>
              <a:rPr lang="en-US" sz="2000" dirty="0">
                <a:latin typeface="Segoe UI" panose="020B0502040204020203" pitchFamily="34" charset="0"/>
              </a:rPr>
              <a:t>Procurement is no longer a blocker – rate of change need to be managed</a:t>
            </a:r>
          </a:p>
          <a:p>
            <a:pPr marL="466298" indent="-466298">
              <a:buFont typeface="Arial" panose="020B0604020202020204" pitchFamily="34" charset="0"/>
              <a:buChar char="•"/>
            </a:pPr>
            <a:r>
              <a:rPr lang="en-US" sz="2000" dirty="0">
                <a:latin typeface="Segoe UI" panose="020B0502040204020203" pitchFamily="34" charset="0"/>
              </a:rPr>
              <a:t>Purpose of a cloud operating model?</a:t>
            </a:r>
          </a:p>
          <a:p>
            <a:pPr marL="932669" lvl="1" indent="-466298">
              <a:buFont typeface="Arial" panose="020B0604020202020204" pitchFamily="34" charset="0"/>
              <a:buChar char="•"/>
            </a:pPr>
            <a:r>
              <a:rPr lang="en-US" sz="2000" dirty="0">
                <a:latin typeface="Segoe UI" panose="020B0502040204020203" pitchFamily="34" charset="0"/>
              </a:rPr>
              <a:t>focus shifts to the digital assets and the workloads they support</a:t>
            </a:r>
          </a:p>
          <a:p>
            <a:pPr marL="466298" indent="-466298">
              <a:buFont typeface="Arial" panose="020B0604020202020204" pitchFamily="34" charset="0"/>
              <a:buChar char="•"/>
            </a:pPr>
            <a:endParaRPr lang="en-US" sz="2000" dirty="0">
              <a:latin typeface="Segoe UI" panose="020B0502040204020203" pitchFamily="34" charset="0"/>
            </a:endParaRPr>
          </a:p>
          <a:p>
            <a:pPr marL="466298" indent="-466298">
              <a:buFont typeface="Arial" panose="020B0604020202020204" pitchFamily="34" charset="0"/>
              <a:buChar char="•"/>
            </a:pPr>
            <a:r>
              <a:rPr lang="en-US" sz="2000" dirty="0">
                <a:latin typeface="Segoe UI" panose="020B0502040204020203" pitchFamily="34" charset="0"/>
              </a:rPr>
              <a:t>Reimagine your operating model and how the Cloud Adoption Framework helps you define your operating model?</a:t>
            </a:r>
          </a:p>
        </p:txBody>
      </p:sp>
    </p:spTree>
    <p:extLst>
      <p:ext uri="{BB962C8B-B14F-4D97-AF65-F5344CB8AC3E}">
        <p14:creationId xmlns:p14="http://schemas.microsoft.com/office/powerpoint/2010/main" val="214298750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4EEA-75CB-4700-AD20-F63FC9AE2DA5}"/>
              </a:ext>
            </a:extLst>
          </p:cNvPr>
          <p:cNvSpPr>
            <a:spLocks noGrp="1"/>
          </p:cNvSpPr>
          <p:nvPr>
            <p:ph type="title"/>
          </p:nvPr>
        </p:nvSpPr>
        <p:spPr>
          <a:xfrm>
            <a:off x="496607" y="410982"/>
            <a:ext cx="11239464" cy="565091"/>
          </a:xfrm>
        </p:spPr>
        <p:txBody>
          <a:bodyPr/>
          <a:lstStyle/>
          <a:p>
            <a:r>
              <a:rPr lang="en-AU" dirty="0"/>
              <a:t>Purpose of the Cloud Operating Model</a:t>
            </a:r>
          </a:p>
        </p:txBody>
      </p:sp>
      <p:graphicFrame>
        <p:nvGraphicFramePr>
          <p:cNvPr id="4" name="Table 3">
            <a:extLst>
              <a:ext uri="{FF2B5EF4-FFF2-40B4-BE49-F238E27FC236}">
                <a16:creationId xmlns:a16="http://schemas.microsoft.com/office/drawing/2014/main" id="{7427D399-4057-468E-95F4-580846B48198}"/>
              </a:ext>
            </a:extLst>
          </p:cNvPr>
          <p:cNvGraphicFramePr/>
          <p:nvPr>
            <p:extLst>
              <p:ext uri="{D42A27DB-BD31-4B8C-83A1-F6EECF244321}">
                <p14:modId xmlns:p14="http://schemas.microsoft.com/office/powerpoint/2010/main" val="10877221"/>
              </p:ext>
            </p:extLst>
          </p:nvPr>
        </p:nvGraphicFramePr>
        <p:xfrm>
          <a:off x="591669" y="3057725"/>
          <a:ext cx="11443260" cy="2613531"/>
        </p:xfrm>
        <a:graphic>
          <a:graphicData uri="http://schemas.openxmlformats.org/drawingml/2006/table">
            <a:tbl>
              <a:tblPr/>
              <a:tblGrid>
                <a:gridCol w="5721630">
                  <a:extLst>
                    <a:ext uri="{9D8B030D-6E8A-4147-A177-3AD203B41FA5}">
                      <a16:colId xmlns:a16="http://schemas.microsoft.com/office/drawing/2014/main" val="2545719488"/>
                    </a:ext>
                  </a:extLst>
                </a:gridCol>
                <a:gridCol w="5721630">
                  <a:extLst>
                    <a:ext uri="{9D8B030D-6E8A-4147-A177-3AD203B41FA5}">
                      <a16:colId xmlns:a16="http://schemas.microsoft.com/office/drawing/2014/main" val="238394255"/>
                    </a:ext>
                  </a:extLst>
                </a:gridCol>
              </a:tblGrid>
              <a:tr h="455310">
                <a:tc>
                  <a:txBody>
                    <a:bodyPr/>
                    <a:lstStyle/>
                    <a:p>
                      <a:pPr algn="l" fontAlgn="t">
                        <a:spcBef>
                          <a:spcPts val="0"/>
                        </a:spcBef>
                        <a:spcAft>
                          <a:spcPts val="0"/>
                        </a:spcAft>
                      </a:pPr>
                      <a:r>
                        <a:rPr lang="en-AU" sz="1836" b="1" kern="1200" spc="-51" dirty="0">
                          <a:ln w="3175">
                            <a:noFill/>
                          </a:ln>
                          <a:solidFill>
                            <a:schemeClr val="accent1"/>
                          </a:solidFill>
                          <a:latin typeface="+mn-lt"/>
                          <a:ea typeface="+mn-ea"/>
                          <a:cs typeface="Segoe UI" panose="020B0502040204020203" pitchFamily="34" charset="0"/>
                        </a:rPr>
                        <a:t>Pillar</a:t>
                      </a:r>
                    </a:p>
                  </a:txBody>
                  <a:tcPr marL="21929" marR="21929" marT="10964" marB="10964" anchor="ctr">
                    <a:lnL w="12700" cap="flat" cmpd="sng" algn="ctr">
                      <a:solidFill>
                        <a:srgbClr val="705E00"/>
                      </a:solidFill>
                      <a:prstDash val="solid"/>
                      <a:round/>
                      <a:headEnd type="none" w="med" len="med"/>
                      <a:tailEnd type="none" w="med" len="med"/>
                    </a:lnL>
                    <a:lnR w="12700" cap="flat" cmpd="sng" algn="ctr">
                      <a:solidFill>
                        <a:srgbClr val="905E00"/>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171717"/>
                    </a:solidFill>
                  </a:tcPr>
                </a:tc>
                <a:tc>
                  <a:txBody>
                    <a:bodyPr/>
                    <a:lstStyle/>
                    <a:p>
                      <a:pPr algn="l" fontAlgn="t">
                        <a:spcBef>
                          <a:spcPts val="0"/>
                        </a:spcBef>
                        <a:spcAft>
                          <a:spcPts val="0"/>
                        </a:spcAft>
                      </a:pPr>
                      <a:r>
                        <a:rPr lang="en-AU" sz="1836" b="1" kern="1200" spc="-51" dirty="0">
                          <a:ln w="3175">
                            <a:noFill/>
                          </a:ln>
                          <a:solidFill>
                            <a:schemeClr val="accent1"/>
                          </a:solidFill>
                          <a:latin typeface="+mn-lt"/>
                          <a:ea typeface="+mn-ea"/>
                          <a:cs typeface="Segoe UI" panose="020B0502040204020203" pitchFamily="34" charset="0"/>
                        </a:rPr>
                        <a:t>Description</a:t>
                      </a:r>
                    </a:p>
                  </a:txBody>
                  <a:tcPr marL="21929" marR="21929" marT="10964" marB="10964" anchor="ctr">
                    <a:lnL w="12700" cap="flat" cmpd="sng" algn="ctr">
                      <a:solidFill>
                        <a:srgbClr val="905E00"/>
                      </a:solidFill>
                      <a:prstDash val="solid"/>
                      <a:round/>
                      <a:headEnd type="none" w="med" len="med"/>
                      <a:tailEnd type="none" w="med" len="med"/>
                    </a:lnL>
                    <a:lnR w="12700" cap="flat" cmpd="sng" algn="ctr">
                      <a:solidFill>
                        <a:srgbClr val="905E00"/>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171717"/>
                    </a:solidFill>
                  </a:tcPr>
                </a:tc>
                <a:extLst>
                  <a:ext uri="{0D108BD9-81ED-4DB2-BD59-A6C34878D82A}">
                    <a16:rowId xmlns:a16="http://schemas.microsoft.com/office/drawing/2014/main" val="4219644239"/>
                  </a:ext>
                </a:extLst>
              </a:tr>
              <a:tr h="407309">
                <a:tc>
                  <a:txBody>
                    <a:bodyPr/>
                    <a:lstStyle/>
                    <a:p>
                      <a:pPr algn="l" fontAlgn="t">
                        <a:spcBef>
                          <a:spcPts val="0"/>
                        </a:spcBef>
                        <a:spcAft>
                          <a:spcPts val="0"/>
                        </a:spcAft>
                      </a:pPr>
                      <a:r>
                        <a:rPr lang="en-AU" sz="1400" b="0" i="0" u="none" strike="noStrike" dirty="0">
                          <a:solidFill>
                            <a:schemeClr val="tx1"/>
                          </a:solidFill>
                          <a:effectLst/>
                          <a:latin typeface="+mn-lt"/>
                          <a:hlinkClick r:id="rId4">
                            <a:extLst>
                              <a:ext uri="{A12FA001-AC4F-418D-AE19-62706E023703}">
                                <ahyp:hlinkClr xmlns:ahyp="http://schemas.microsoft.com/office/drawing/2018/hyperlinkcolor" val="tx"/>
                              </a:ext>
                            </a:extLst>
                          </a:hlinkClick>
                        </a:rPr>
                        <a:t>Cost Optimization</a:t>
                      </a:r>
                      <a:endParaRPr lang="en-AU" sz="1400" b="0" i="0" u="none" strike="noStrike" dirty="0">
                        <a:solidFill>
                          <a:schemeClr val="tx1"/>
                        </a:solidFill>
                        <a:effectLst/>
                        <a:latin typeface="+mn-lt"/>
                      </a:endParaRPr>
                    </a:p>
                  </a:txBody>
                  <a:tcPr marL="21929" marR="21929" marT="10964" marB="10964"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tc>
                  <a:txBody>
                    <a:bodyPr/>
                    <a:lstStyle/>
                    <a:p>
                      <a:pPr algn="l" fontAlgn="t">
                        <a:spcBef>
                          <a:spcPts val="0"/>
                        </a:spcBef>
                        <a:spcAft>
                          <a:spcPts val="0"/>
                        </a:spcAft>
                      </a:pPr>
                      <a:r>
                        <a:rPr lang="en-US" sz="1400" b="0" i="0" u="none" strike="noStrike" dirty="0">
                          <a:solidFill>
                            <a:schemeClr val="tx1"/>
                          </a:solidFill>
                          <a:effectLst/>
                          <a:latin typeface="+mn-lt"/>
                        </a:rPr>
                        <a:t>Managing costs to maximize the value delivered.</a:t>
                      </a:r>
                    </a:p>
                  </a:txBody>
                  <a:tcPr marL="21929" marR="21929" marT="10964" marB="10964"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extLst>
                  <a:ext uri="{0D108BD9-81ED-4DB2-BD59-A6C34878D82A}">
                    <a16:rowId xmlns:a16="http://schemas.microsoft.com/office/drawing/2014/main" val="535735281"/>
                  </a:ext>
                </a:extLst>
              </a:tr>
              <a:tr h="431180">
                <a:tc>
                  <a:txBody>
                    <a:bodyPr/>
                    <a:lstStyle/>
                    <a:p>
                      <a:pPr algn="l" fontAlgn="t">
                        <a:spcBef>
                          <a:spcPts val="0"/>
                        </a:spcBef>
                        <a:spcAft>
                          <a:spcPts val="0"/>
                        </a:spcAft>
                      </a:pPr>
                      <a:r>
                        <a:rPr lang="en-AU" sz="1400" b="0" i="0" u="none" strike="noStrike" dirty="0">
                          <a:solidFill>
                            <a:schemeClr val="tx1"/>
                          </a:solidFill>
                          <a:effectLst/>
                          <a:latin typeface="+mn-lt"/>
                          <a:hlinkClick r:id="rId5">
                            <a:extLst>
                              <a:ext uri="{A12FA001-AC4F-418D-AE19-62706E023703}">
                                <ahyp:hlinkClr xmlns:ahyp="http://schemas.microsoft.com/office/drawing/2018/hyperlinkcolor" val="tx"/>
                              </a:ext>
                            </a:extLst>
                          </a:hlinkClick>
                        </a:rPr>
                        <a:t>Operational Excellence</a:t>
                      </a:r>
                      <a:endParaRPr lang="en-AU" sz="1400" b="0" i="0" u="none" strike="noStrike" dirty="0">
                        <a:solidFill>
                          <a:schemeClr val="tx1"/>
                        </a:solidFill>
                        <a:effectLst/>
                        <a:latin typeface="+mn-lt"/>
                      </a:endParaRPr>
                    </a:p>
                  </a:txBody>
                  <a:tcPr marL="21929" marR="21929" marT="10964" marB="10964"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tc>
                  <a:txBody>
                    <a:bodyPr/>
                    <a:lstStyle/>
                    <a:p>
                      <a:pPr algn="l" fontAlgn="t">
                        <a:spcBef>
                          <a:spcPts val="0"/>
                        </a:spcBef>
                        <a:spcAft>
                          <a:spcPts val="0"/>
                        </a:spcAft>
                      </a:pPr>
                      <a:r>
                        <a:rPr lang="en-US" sz="1400" b="0" i="0" u="none" strike="noStrike">
                          <a:solidFill>
                            <a:schemeClr val="tx1"/>
                          </a:solidFill>
                          <a:effectLst/>
                          <a:latin typeface="+mn-lt"/>
                        </a:rPr>
                        <a:t>Operations processes that keep a system running in production.</a:t>
                      </a:r>
                    </a:p>
                  </a:txBody>
                  <a:tcPr marL="21929" marR="21929" marT="10964" marB="10964"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extLst>
                  <a:ext uri="{0D108BD9-81ED-4DB2-BD59-A6C34878D82A}">
                    <a16:rowId xmlns:a16="http://schemas.microsoft.com/office/drawing/2014/main" val="1263965912"/>
                  </a:ext>
                </a:extLst>
              </a:tr>
              <a:tr h="453483">
                <a:tc>
                  <a:txBody>
                    <a:bodyPr/>
                    <a:lstStyle/>
                    <a:p>
                      <a:pPr algn="l" fontAlgn="t">
                        <a:spcBef>
                          <a:spcPts val="0"/>
                        </a:spcBef>
                        <a:spcAft>
                          <a:spcPts val="0"/>
                        </a:spcAft>
                      </a:pPr>
                      <a:r>
                        <a:rPr lang="en-AU" sz="1400" b="0" i="0" u="none" strike="noStrike">
                          <a:solidFill>
                            <a:schemeClr val="tx1"/>
                          </a:solidFill>
                          <a:effectLst/>
                          <a:latin typeface="+mn-lt"/>
                          <a:hlinkClick r:id="rId6">
                            <a:extLst>
                              <a:ext uri="{A12FA001-AC4F-418D-AE19-62706E023703}">
                                <ahyp:hlinkClr xmlns:ahyp="http://schemas.microsoft.com/office/drawing/2018/hyperlinkcolor" val="tx"/>
                              </a:ext>
                            </a:extLst>
                          </a:hlinkClick>
                        </a:rPr>
                        <a:t>Performance Efficiency</a:t>
                      </a:r>
                      <a:endParaRPr lang="en-AU" sz="1400" b="0" i="0" u="none" strike="noStrike">
                        <a:solidFill>
                          <a:schemeClr val="tx1"/>
                        </a:solidFill>
                        <a:effectLst/>
                        <a:latin typeface="+mn-lt"/>
                      </a:endParaRPr>
                    </a:p>
                  </a:txBody>
                  <a:tcPr marL="21929" marR="21929" marT="10964" marB="10964"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tc>
                  <a:txBody>
                    <a:bodyPr/>
                    <a:lstStyle/>
                    <a:p>
                      <a:pPr algn="l" fontAlgn="t">
                        <a:spcBef>
                          <a:spcPts val="0"/>
                        </a:spcBef>
                        <a:spcAft>
                          <a:spcPts val="0"/>
                        </a:spcAft>
                      </a:pPr>
                      <a:r>
                        <a:rPr lang="en-US" sz="1400" b="0" i="0" u="none" strike="noStrike">
                          <a:solidFill>
                            <a:schemeClr val="tx1"/>
                          </a:solidFill>
                          <a:effectLst/>
                          <a:latin typeface="+mn-lt"/>
                        </a:rPr>
                        <a:t>The ability of a system to adapt to changes in load.</a:t>
                      </a:r>
                    </a:p>
                  </a:txBody>
                  <a:tcPr marL="21929" marR="21929" marT="10964" marB="10964"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extLst>
                  <a:ext uri="{0D108BD9-81ED-4DB2-BD59-A6C34878D82A}">
                    <a16:rowId xmlns:a16="http://schemas.microsoft.com/office/drawing/2014/main" val="4100264417"/>
                  </a:ext>
                </a:extLst>
              </a:tr>
              <a:tr h="446049">
                <a:tc>
                  <a:txBody>
                    <a:bodyPr/>
                    <a:lstStyle/>
                    <a:p>
                      <a:pPr algn="l" fontAlgn="t">
                        <a:spcBef>
                          <a:spcPts val="0"/>
                        </a:spcBef>
                        <a:spcAft>
                          <a:spcPts val="0"/>
                        </a:spcAft>
                      </a:pPr>
                      <a:r>
                        <a:rPr lang="en-AU" sz="1400" b="0" i="0" u="none" strike="noStrike" dirty="0">
                          <a:solidFill>
                            <a:schemeClr val="tx1"/>
                          </a:solidFill>
                          <a:effectLst/>
                          <a:latin typeface="+mn-lt"/>
                          <a:hlinkClick r:id="rId7">
                            <a:extLst>
                              <a:ext uri="{A12FA001-AC4F-418D-AE19-62706E023703}">
                                <ahyp:hlinkClr xmlns:ahyp="http://schemas.microsoft.com/office/drawing/2018/hyperlinkcolor" val="tx"/>
                              </a:ext>
                            </a:extLst>
                          </a:hlinkClick>
                        </a:rPr>
                        <a:t>Reliability</a:t>
                      </a:r>
                      <a:endParaRPr lang="en-AU" sz="1400" b="0" i="0" u="none" strike="noStrike" dirty="0">
                        <a:solidFill>
                          <a:schemeClr val="tx1"/>
                        </a:solidFill>
                        <a:effectLst/>
                        <a:latin typeface="+mn-lt"/>
                      </a:endParaRPr>
                    </a:p>
                  </a:txBody>
                  <a:tcPr marL="21929" marR="21929" marT="10964" marB="10964"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tc>
                  <a:txBody>
                    <a:bodyPr/>
                    <a:lstStyle/>
                    <a:p>
                      <a:pPr algn="l" fontAlgn="t">
                        <a:spcBef>
                          <a:spcPts val="0"/>
                        </a:spcBef>
                        <a:spcAft>
                          <a:spcPts val="0"/>
                        </a:spcAft>
                      </a:pPr>
                      <a:r>
                        <a:rPr lang="en-US" sz="1400" b="0" i="0" u="none" strike="noStrike">
                          <a:solidFill>
                            <a:schemeClr val="tx1"/>
                          </a:solidFill>
                          <a:effectLst/>
                          <a:latin typeface="+mn-lt"/>
                        </a:rPr>
                        <a:t>The ability of a system to recover from failures and continue to function.</a:t>
                      </a:r>
                    </a:p>
                  </a:txBody>
                  <a:tcPr marL="21929" marR="21929" marT="10964" marB="10964"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extLst>
                  <a:ext uri="{0D108BD9-81ED-4DB2-BD59-A6C34878D82A}">
                    <a16:rowId xmlns:a16="http://schemas.microsoft.com/office/drawing/2014/main" val="640854184"/>
                  </a:ext>
                </a:extLst>
              </a:tr>
              <a:tr h="420200">
                <a:tc>
                  <a:txBody>
                    <a:bodyPr/>
                    <a:lstStyle/>
                    <a:p>
                      <a:pPr algn="l" fontAlgn="t">
                        <a:spcBef>
                          <a:spcPts val="0"/>
                        </a:spcBef>
                        <a:spcAft>
                          <a:spcPts val="0"/>
                        </a:spcAft>
                      </a:pPr>
                      <a:r>
                        <a:rPr lang="en-AU" sz="1400" b="0" i="0" u="none" strike="noStrike" dirty="0">
                          <a:solidFill>
                            <a:schemeClr val="tx1"/>
                          </a:solidFill>
                          <a:effectLst/>
                          <a:latin typeface="+mn-lt"/>
                          <a:hlinkClick r:id="rId8">
                            <a:extLst>
                              <a:ext uri="{A12FA001-AC4F-418D-AE19-62706E023703}">
                                <ahyp:hlinkClr xmlns:ahyp="http://schemas.microsoft.com/office/drawing/2018/hyperlinkcolor" val="tx"/>
                              </a:ext>
                            </a:extLst>
                          </a:hlinkClick>
                        </a:rPr>
                        <a:t>Security</a:t>
                      </a:r>
                      <a:endParaRPr lang="en-AU" sz="1400" b="0" i="0" u="none" strike="noStrike" dirty="0">
                        <a:solidFill>
                          <a:schemeClr val="tx1"/>
                        </a:solidFill>
                        <a:effectLst/>
                        <a:latin typeface="+mn-lt"/>
                      </a:endParaRPr>
                    </a:p>
                  </a:txBody>
                  <a:tcPr marL="21929" marR="21929" marT="10964" marB="10964"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tc>
                  <a:txBody>
                    <a:bodyPr/>
                    <a:lstStyle/>
                    <a:p>
                      <a:pPr algn="l" fontAlgn="t">
                        <a:spcBef>
                          <a:spcPts val="0"/>
                        </a:spcBef>
                        <a:spcAft>
                          <a:spcPts val="0"/>
                        </a:spcAft>
                      </a:pPr>
                      <a:r>
                        <a:rPr lang="en-US" sz="1400" b="0" i="0" u="none" strike="noStrike" dirty="0">
                          <a:solidFill>
                            <a:schemeClr val="tx1"/>
                          </a:solidFill>
                          <a:effectLst/>
                          <a:latin typeface="+mn-lt"/>
                        </a:rPr>
                        <a:t>Protecting applications and data from threats.</a:t>
                      </a:r>
                    </a:p>
                  </a:txBody>
                  <a:tcPr marL="21929" marR="21929" marT="10964" marB="10964"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extLst>
                  <a:ext uri="{0D108BD9-81ED-4DB2-BD59-A6C34878D82A}">
                    <a16:rowId xmlns:a16="http://schemas.microsoft.com/office/drawing/2014/main" val="3200172061"/>
                  </a:ext>
                </a:extLst>
              </a:tr>
            </a:tbl>
          </a:graphicData>
        </a:graphic>
      </p:graphicFrame>
      <p:sp>
        <p:nvSpPr>
          <p:cNvPr id="5" name="TextBox 4">
            <a:extLst>
              <a:ext uri="{FF2B5EF4-FFF2-40B4-BE49-F238E27FC236}">
                <a16:creationId xmlns:a16="http://schemas.microsoft.com/office/drawing/2014/main" id="{FBD296C7-F804-4FA8-A308-7288BF88CF22}"/>
              </a:ext>
            </a:extLst>
          </p:cNvPr>
          <p:cNvSpPr txBox="1"/>
          <p:nvPr/>
        </p:nvSpPr>
        <p:spPr>
          <a:xfrm>
            <a:off x="496607" y="2379605"/>
            <a:ext cx="6218662" cy="374846"/>
          </a:xfrm>
          <a:prstGeom prst="rect">
            <a:avLst/>
          </a:prstGeom>
          <a:noFill/>
        </p:spPr>
        <p:txBody>
          <a:bodyPr wrap="square">
            <a:spAutoFit/>
          </a:bodyPr>
          <a:lstStyle/>
          <a:p>
            <a:r>
              <a:rPr lang="en-AU" sz="1836" b="1" spc="-51" dirty="0">
                <a:ln w="3175">
                  <a:noFill/>
                </a:ln>
                <a:solidFill>
                  <a:schemeClr val="accent1"/>
                </a:solidFill>
                <a:cs typeface="Segoe UI" panose="020B0502040204020203" pitchFamily="34" charset="0"/>
              </a:rPr>
              <a:t>Well-Architected Framework</a:t>
            </a:r>
          </a:p>
        </p:txBody>
      </p:sp>
      <p:sp>
        <p:nvSpPr>
          <p:cNvPr id="7" name="TextBox 6">
            <a:extLst>
              <a:ext uri="{FF2B5EF4-FFF2-40B4-BE49-F238E27FC236}">
                <a16:creationId xmlns:a16="http://schemas.microsoft.com/office/drawing/2014/main" id="{1ADD78D6-1121-491B-B67F-157A56A98BBB}"/>
              </a:ext>
            </a:extLst>
          </p:cNvPr>
          <p:cNvSpPr txBox="1"/>
          <p:nvPr/>
        </p:nvSpPr>
        <p:spPr>
          <a:xfrm>
            <a:off x="496607" y="1034393"/>
            <a:ext cx="9644195" cy="369332"/>
          </a:xfrm>
          <a:prstGeom prst="rect">
            <a:avLst/>
          </a:prstGeom>
          <a:noFill/>
        </p:spPr>
        <p:txBody>
          <a:bodyPr wrap="square">
            <a:spAutoFit/>
          </a:bodyPr>
          <a:lstStyle/>
          <a:p>
            <a:r>
              <a:rPr lang="en-US" dirty="0">
                <a:solidFill>
                  <a:srgbClr val="E3E3E3"/>
                </a:solidFill>
                <a:latin typeface="Segoe UI" panose="020B0502040204020203" pitchFamily="34" charset="0"/>
              </a:rPr>
              <a:t>S</a:t>
            </a:r>
            <a:r>
              <a:rPr lang="en-US" b="0" i="0" dirty="0">
                <a:solidFill>
                  <a:srgbClr val="E3E3E3"/>
                </a:solidFill>
                <a:effectLst/>
                <a:latin typeface="Segoe UI" panose="020B0502040204020203" pitchFamily="34" charset="0"/>
              </a:rPr>
              <a:t>hifting from keeping the lights on to ensuring consistent operations. </a:t>
            </a:r>
            <a:endParaRPr lang="en-AU" dirty="0"/>
          </a:p>
        </p:txBody>
      </p:sp>
      <p:sp>
        <p:nvSpPr>
          <p:cNvPr id="11" name="TextBox 10">
            <a:extLst>
              <a:ext uri="{FF2B5EF4-FFF2-40B4-BE49-F238E27FC236}">
                <a16:creationId xmlns:a16="http://schemas.microsoft.com/office/drawing/2014/main" id="{2E97DDC1-8373-42B1-A933-BEA09F0D7E48}"/>
              </a:ext>
            </a:extLst>
          </p:cNvPr>
          <p:cNvSpPr txBox="1"/>
          <p:nvPr/>
        </p:nvSpPr>
        <p:spPr>
          <a:xfrm>
            <a:off x="496607" y="1706999"/>
            <a:ext cx="11443260" cy="369332"/>
          </a:xfrm>
          <a:prstGeom prst="rect">
            <a:avLst/>
          </a:prstGeom>
          <a:noFill/>
        </p:spPr>
        <p:txBody>
          <a:bodyPr wrap="square">
            <a:spAutoFit/>
          </a:bodyPr>
          <a:lstStyle/>
          <a:p>
            <a:r>
              <a:rPr lang="en-US" dirty="0">
                <a:solidFill>
                  <a:srgbClr val="E3E3E3"/>
                </a:solidFill>
                <a:latin typeface="Segoe UI" panose="020B0502040204020203" pitchFamily="34" charset="0"/>
              </a:rPr>
              <a:t>Decomposing workload considerations into a set of common architectural principles </a:t>
            </a:r>
            <a:endParaRPr lang="en-AU" dirty="0">
              <a:solidFill>
                <a:srgbClr val="E3E3E3"/>
              </a:solidFill>
              <a:latin typeface="Segoe UI" panose="020B0502040204020203" pitchFamily="34" charset="0"/>
            </a:endParaRPr>
          </a:p>
        </p:txBody>
      </p:sp>
      <p:sp>
        <p:nvSpPr>
          <p:cNvPr id="13" name="TextBox 12">
            <a:extLst>
              <a:ext uri="{FF2B5EF4-FFF2-40B4-BE49-F238E27FC236}">
                <a16:creationId xmlns:a16="http://schemas.microsoft.com/office/drawing/2014/main" id="{705AA8FD-C54E-4105-9443-C04F32F0024B}"/>
              </a:ext>
            </a:extLst>
          </p:cNvPr>
          <p:cNvSpPr txBox="1"/>
          <p:nvPr/>
        </p:nvSpPr>
        <p:spPr>
          <a:xfrm>
            <a:off x="499026" y="6257870"/>
            <a:ext cx="8443637" cy="338554"/>
          </a:xfrm>
          <a:prstGeom prst="rect">
            <a:avLst/>
          </a:prstGeom>
          <a:noFill/>
        </p:spPr>
        <p:txBody>
          <a:bodyPr wrap="square">
            <a:spAutoFit/>
          </a:bodyPr>
          <a:lstStyle/>
          <a:p>
            <a:r>
              <a:rPr lang="en-US" sz="1600" b="0" i="1" dirty="0">
                <a:solidFill>
                  <a:srgbClr val="E3E3E3"/>
                </a:solidFill>
                <a:effectLst/>
                <a:latin typeface="Segoe UI" panose="020B0502040204020203" pitchFamily="34" charset="0"/>
              </a:rPr>
              <a:t>What processes are needed to scale the application of these principles</a:t>
            </a:r>
            <a:endParaRPr lang="en-AU" sz="1600" i="1" dirty="0"/>
          </a:p>
        </p:txBody>
      </p:sp>
    </p:spTree>
    <p:extLst>
      <p:ext uri="{BB962C8B-B14F-4D97-AF65-F5344CB8AC3E}">
        <p14:creationId xmlns:p14="http://schemas.microsoft.com/office/powerpoint/2010/main" val="2109735677"/>
      </p:ext>
    </p:extLst>
  </p:cSld>
  <p:clrMapOvr>
    <a:overrideClrMapping bg1="dk1" tx1="lt1" bg2="dk2" tx2="lt2" accent1="accent1" accent2="accent2" accent3="accent3" accent4="accent4" accent5="accent5" accent6="accent6" hlink="hlink" folHlink="folHlink"/>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0.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1.xml><?xml version="1.0" encoding="utf-8"?>
<a:theme xmlns:a="http://schemas.openxmlformats.org/drawingml/2006/main" name="OFFER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2.xml><?xml version="1.0" encoding="utf-8"?>
<a:theme xmlns:a="http://schemas.openxmlformats.org/drawingml/2006/main" name="1_Azure Incident Management">
  <a:themeElements>
    <a:clrScheme name="White Links">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3.xml><?xml version="1.0" encoding="utf-8"?>
<a:theme xmlns:a="http://schemas.openxmlformats.org/drawingml/2006/main" name="Azure Sep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Sept2018.potx" id="{8B70E1FE-A8AF-41A2-BAE2-F3DCD0B2B476}" vid="{1F8C91C6-47C6-4534-9984-D89231FC0FC5}"/>
    </a:ext>
  </a:extLst>
</a:theme>
</file>

<file path=ppt/theme/theme14.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5.xml><?xml version="1.0" encoding="utf-8"?>
<a:theme xmlns:a="http://schemas.openxmlformats.org/drawingml/2006/main" name="WHITE TEMPLATE">
  <a:themeElements>
    <a:clrScheme name="Illustration - Light Gray - Teal">
      <a:dk1>
        <a:srgbClr val="1A1A1A"/>
      </a:dk1>
      <a:lt1>
        <a:srgbClr val="FFFFFF"/>
      </a:lt1>
      <a:dk2>
        <a:srgbClr val="0D0D0D"/>
      </a:dk2>
      <a:lt2>
        <a:srgbClr val="D2D2D2"/>
      </a:lt2>
      <a:accent1>
        <a:srgbClr val="0078D4"/>
      </a:accent1>
      <a:accent2>
        <a:srgbClr val="002050"/>
      </a:accent2>
      <a:accent3>
        <a:srgbClr val="008272"/>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DD4EF4D-C475-4D3D-8E37-0545DF314198}" vid="{8B26AB33-E7AF-4AA3-97C4-61A5B5071042}"/>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T0320F - Azure SQL_Innovation and value in the cloud   -  Read-Only" id="{AC677FF5-483B-4585-A243-87603C57A5C3}" vid="{E37ED294-BB41-4E0A-8028-CAFE9BABC027}"/>
    </a:ext>
  </a:extLst>
</a:theme>
</file>

<file path=ppt/theme/theme3.xml><?xml version="1.0" encoding="utf-8"?>
<a:theme xmlns:a="http://schemas.openxmlformats.org/drawingml/2006/main" name="1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5.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7.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8.xml><?xml version="1.0" encoding="utf-8"?>
<a:theme xmlns:a="http://schemas.openxmlformats.org/drawingml/2006/main" name="2016_Modèle">
  <a:themeElements>
    <a:clrScheme name="Lync North America">
      <a:dk1>
        <a:srgbClr val="505050"/>
      </a:dk1>
      <a:lt1>
        <a:srgbClr val="FFFFFF"/>
      </a:lt1>
      <a:dk2>
        <a:srgbClr val="0072C6"/>
      </a:dk2>
      <a:lt2>
        <a:srgbClr val="00BCF2"/>
      </a:lt2>
      <a:accent1>
        <a:srgbClr val="0072C6"/>
      </a:accent1>
      <a:accent2>
        <a:srgbClr val="442359"/>
      </a:accent2>
      <a:accent3>
        <a:srgbClr val="002050"/>
      </a:accent3>
      <a:accent4>
        <a:srgbClr val="6DC2E9"/>
      </a:accent4>
      <a:accent5>
        <a:srgbClr val="00BCF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endez-vous de la sécurité - Template.pptx" id="{514EB829-111D-4746-B6CD-CE67A0843A16}" vid="{DF2274BD-F257-48D6-8333-C1FA5A6D86CF}"/>
    </a:ext>
  </a:extLst>
</a:theme>
</file>

<file path=ppt/theme/theme9.xml><?xml version="1.0" encoding="utf-8"?>
<a:theme xmlns:a="http://schemas.openxmlformats.org/drawingml/2006/main" name="Light Gray Template">
  <a:themeElements>
    <a:clrScheme name="ESI">
      <a:dk1>
        <a:srgbClr val="000000"/>
      </a:dk1>
      <a:lt1>
        <a:srgbClr val="FFFFFF"/>
      </a:lt1>
      <a:dk2>
        <a:srgbClr val="2F2F2F"/>
      </a:dk2>
      <a:lt2>
        <a:srgbClr val="E6E6E6"/>
      </a:lt2>
      <a:accent1>
        <a:srgbClr val="FFB900"/>
      </a:accent1>
      <a:accent2>
        <a:srgbClr val="F16522"/>
      </a:accent2>
      <a:accent3>
        <a:srgbClr val="30E5D0"/>
      </a:accent3>
      <a:accent4>
        <a:srgbClr val="0078D3"/>
      </a:accent4>
      <a:accent5>
        <a:srgbClr val="2F2F2F"/>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16477_ESI_PPT-Template_R3" id="{76EBC5A2-AF4A-D642-95F2-E98A26C73DFE}" vid="{72EC1855-3932-FE42-BDEF-A4F1C455DFAC}"/>
    </a:ext>
  </a:extLst>
</a:theme>
</file>

<file path=ppt/theme/themeOverride1.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10.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11.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12.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13.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14.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15.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16.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17.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18.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19.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20.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21.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22.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23.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24.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25.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26.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27.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28.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29.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3.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30.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4.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5.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6.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7.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8.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9.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B250F13E439D148BF981368B4337E01" ma:contentTypeVersion="4" ma:contentTypeDescription="Create a new document." ma:contentTypeScope="" ma:versionID="98754ac45c6d700989faf95d3644b2d3">
  <xsd:schema xmlns:xsd="http://www.w3.org/2001/XMLSchema" xmlns:xs="http://www.w3.org/2001/XMLSchema" xmlns:p="http://schemas.microsoft.com/office/2006/metadata/properties" xmlns:ns2="5544c4a9-f302-4719-a319-fb04a9a1a66a" xmlns:ns3="84d3188f-db11-4562-9df4-120b0bb2e7f1" targetNamespace="http://schemas.microsoft.com/office/2006/metadata/properties" ma:root="true" ma:fieldsID="00f1f1cbd8c8e7ca7c2441cb1218f730" ns2:_="" ns3:_="">
    <xsd:import namespace="5544c4a9-f302-4719-a319-fb04a9a1a66a"/>
    <xsd:import namespace="84d3188f-db11-4562-9df4-120b0bb2e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44c4a9-f302-4719-a319-fb04a9a1a6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4d3188f-db11-4562-9df4-120b0bb2e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5544c4a9-f302-4719-a319-fb04a9a1a66a"/>
    <ds:schemaRef ds:uri="http://purl.org/dc/elements/1.1/"/>
    <ds:schemaRef ds:uri="http://schemas.microsoft.com/office/infopath/2007/PartnerControls"/>
    <ds:schemaRef ds:uri="http://schemas.microsoft.com/office/2006/documentManagement/types"/>
    <ds:schemaRef ds:uri="84d3188f-db11-4562-9df4-120b0bb2e7f1"/>
    <ds:schemaRef ds:uri="http://schemas.openxmlformats.org/package/2006/metadata/core-properties"/>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EDE22A1A-1972-482A-B4F0-C863FA573D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544c4a9-f302-4719-a319-fb04a9a1a66a"/>
    <ds:schemaRef ds:uri="84d3188f-db11-4562-9df4-120b0bb2e7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16515</Words>
  <Application>Microsoft Office PowerPoint</Application>
  <PresentationFormat>Custom</PresentationFormat>
  <Paragraphs>957</Paragraphs>
  <Slides>55</Slides>
  <Notes>50</Notes>
  <HiddenSlides>0</HiddenSlides>
  <MMClips>0</MMClips>
  <ScaleCrop>false</ScaleCrop>
  <HeadingPairs>
    <vt:vector size="8" baseType="variant">
      <vt:variant>
        <vt:lpstr>Fonts Used</vt:lpstr>
      </vt:variant>
      <vt:variant>
        <vt:i4>12</vt:i4>
      </vt:variant>
      <vt:variant>
        <vt:lpstr>Theme</vt:lpstr>
      </vt:variant>
      <vt:variant>
        <vt:i4>15</vt:i4>
      </vt:variant>
      <vt:variant>
        <vt:lpstr>Embedded OLE Servers</vt:lpstr>
      </vt:variant>
      <vt:variant>
        <vt:i4>1</vt:i4>
      </vt:variant>
      <vt:variant>
        <vt:lpstr>Slide Titles</vt:lpstr>
      </vt:variant>
      <vt:variant>
        <vt:i4>55</vt:i4>
      </vt:variant>
    </vt:vector>
  </HeadingPairs>
  <TitlesOfParts>
    <vt:vector size="83" baseType="lpstr">
      <vt:lpstr>Arial</vt:lpstr>
      <vt:lpstr>Calibri</vt:lpstr>
      <vt:lpstr>Consolas</vt:lpstr>
      <vt:lpstr>Helvetica Neue Medium</vt:lpstr>
      <vt:lpstr>Segoe UI</vt:lpstr>
      <vt:lpstr>Segoe UI </vt:lpstr>
      <vt:lpstr>Segoe UI Body</vt:lpstr>
      <vt:lpstr>Segoe UI Light</vt:lpstr>
      <vt:lpstr>Segoe UI Semibold</vt:lpstr>
      <vt:lpstr>Segoe UI Semilight</vt:lpstr>
      <vt:lpstr>Times</vt:lpstr>
      <vt:lpstr>Wingdings</vt:lpstr>
      <vt:lpstr>2_ Microsoft_Learn_Black_Template</vt:lpstr>
      <vt:lpstr>1_6-51096_Microsoft_Inspire_Black_Template</vt:lpstr>
      <vt:lpstr>1_Azure Design Template</vt:lpstr>
      <vt:lpstr>5_9-51052_Microsoft_Inspire_Template_Dark</vt:lpstr>
      <vt:lpstr>Azure 1</vt:lpstr>
      <vt:lpstr>9-51052_Microsoft_Ready_Template_Light</vt:lpstr>
      <vt:lpstr>1_White Template</vt:lpstr>
      <vt:lpstr>2016_Modèle</vt:lpstr>
      <vt:lpstr>Light Gray Template</vt:lpstr>
      <vt:lpstr>Black Template</vt:lpstr>
      <vt:lpstr>OFFER TEMPLATE</vt:lpstr>
      <vt:lpstr>1_Azure Incident Management</vt:lpstr>
      <vt:lpstr>Azure Sept 2018</vt:lpstr>
      <vt:lpstr>1_Azure PPT Template - 2018</vt:lpstr>
      <vt:lpstr>WHITE TEMPLATE</vt:lpstr>
      <vt:lpstr>think-cell Slide</vt:lpstr>
      <vt:lpstr>Azure Modern Service Operations  Overview</vt:lpstr>
      <vt:lpstr>Agenda</vt:lpstr>
      <vt:lpstr>What are your priorities right now?</vt:lpstr>
      <vt:lpstr>Today’s Cloud Challenges</vt:lpstr>
      <vt:lpstr>PowerPoint Presentation</vt:lpstr>
      <vt:lpstr>Cloud Operating Model</vt:lpstr>
      <vt:lpstr>Why looking at a Cloud Operating Model?</vt:lpstr>
      <vt:lpstr>PowerPoint Presentation</vt:lpstr>
      <vt:lpstr>Purpose of the Cloud Operating Model</vt:lpstr>
      <vt:lpstr>PowerPoint Presentation</vt:lpstr>
      <vt:lpstr>Priorities and Scope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Roles and Teams</vt:lpstr>
      <vt:lpstr>Plan | Initial Org Alignment</vt:lpstr>
      <vt:lpstr>Align your organisation</vt:lpstr>
      <vt:lpstr>Step 1: Understand the functions require for successful cloud teams</vt:lpstr>
      <vt:lpstr>Step 1: Understand the functions require for successful cloud teams - continue</vt:lpstr>
      <vt:lpstr>Step 2: Map people to required functions</vt:lpstr>
      <vt:lpstr>Step 3: Determine how teams align within your organisation</vt:lpstr>
      <vt:lpstr>Step 4: Establish team structures</vt:lpstr>
      <vt:lpstr>Step 5: Align RACI Charts</vt:lpstr>
      <vt:lpstr>Cloud adoption Team</vt:lpstr>
      <vt:lpstr>Central IT Team</vt:lpstr>
      <vt:lpstr>Strategic Alignment</vt:lpstr>
      <vt:lpstr>Operational Alignment</vt:lpstr>
      <vt:lpstr>Cloud center of excellence  </vt:lpstr>
      <vt:lpstr>PowerPoint Presentation</vt:lpstr>
      <vt:lpstr>Build Skills Readiness Plan</vt:lpstr>
      <vt:lpstr>Understand and align the portfolio hierarchy - Cloud Adoption Framework | Microsoft Docs</vt:lpstr>
      <vt:lpstr>Hierarchy accountability and guidance </vt:lpstr>
      <vt:lpstr>Skilling</vt:lpstr>
      <vt:lpstr>title</vt:lpstr>
      <vt:lpstr>MSLearn - Azure on Microsoft Learn | Microsoft Docs</vt:lpstr>
      <vt:lpstr>Azure Service Health and Incident management</vt:lpstr>
      <vt:lpstr>Azure Service Health</vt:lpstr>
      <vt:lpstr>Azure communicates incidents, upcoming maintenance,  and health advisories via Azure Service Health</vt:lpstr>
      <vt:lpstr>PowerPoint Presentation</vt:lpstr>
      <vt:lpstr>Understanding SLA’s and resilience requirements</vt:lpstr>
      <vt:lpstr>Building systems that survive failure is a shared responsibility</vt:lpstr>
      <vt:lpstr>Complex systems need resilience to deliver reliability</vt:lpstr>
      <vt:lpstr>Resiliency in the public cloud</vt:lpstr>
      <vt:lpstr>PowerPoint Presentation</vt:lpstr>
      <vt:lpstr>Application availability needs</vt:lpstr>
      <vt:lpstr>Types of failures you need Resilience from</vt:lpstr>
      <vt:lpstr>Azure Updates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journey planning for Azure  Overview</dc:title>
  <dc:creator>Ronel Vosloo</dc:creator>
  <cp:lastModifiedBy>Ronel Vosloo</cp:lastModifiedBy>
  <cp:revision>10</cp:revision>
  <dcterms:created xsi:type="dcterms:W3CDTF">2020-12-01T14:06:54Z</dcterms:created>
  <dcterms:modified xsi:type="dcterms:W3CDTF">2021-05-20T07:40:26Z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0x0101009B250F13E439D148BF981368B4337E01</vt:lpwstr>
  </property>
</Properties>
</file>